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5BC5D-732F-416D-A3C5-05A18A7FB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E6AF8F-69EC-4FC2-A1BC-393157212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59376-6D5F-4C6C-8A5E-10F60A59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94D5BB-29A5-47FE-9536-D70276FC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B12BD8-8A94-4814-BD9C-7E041F2C0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0462D-F8FE-45A2-802C-CD051261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17E715-6494-48DA-86CC-BA0FB95E5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32F427-A8ED-4998-94A7-22BCFB6C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F2040E-77A7-4AD7-88EE-448E9DFB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E25E95-9A17-485B-8D9A-DFE7360D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0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C866C0-BEDF-42A3-80C7-E87DE79AA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B9B349-B65D-4343-821B-0246854F0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6E89E6-646F-45C9-A454-8E61C68C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A7E821-503D-44B8-B7F6-261E10CC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906B4D-A2F6-454A-9133-C7624B44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76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78826-A561-4BC2-B5E8-60BF346F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323FCA-D108-4C14-AA2F-9C2C8D2B5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7D2AC-E3A0-44CF-B9BB-B27F782A1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40A3F3-1B3D-418F-A4B5-1AC6E0C2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F10B92-2035-4217-A300-18B6C64E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7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996BA-5590-4FF8-9E03-6218274E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39B17E-F1FD-4513-87F3-2271414F3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DED7AE-4B6A-4AC8-B212-B6E6376E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7C0EA2-F22D-49D7-A7B8-9B156BC2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CFE95D-664C-43E7-990C-1D5F096D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06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13652-3606-4D5C-927C-4140A6EF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A28051-F380-45E2-B1E7-61D13B8D6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4FB32-27A7-4158-AE69-54331C92F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98665E-B7E1-4CCD-8FE9-7DBD2C43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E4308F-5B2D-40A1-B33E-3E76978A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162ECC-43E0-43BC-8776-9220C15A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55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4ABD6-6BF6-48A2-BABB-BFE25648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F957A1-00B0-41AA-8EA2-08957655D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BBC841-011A-4818-B273-4430C4094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61938F-EC20-4560-AA03-B872E1D8D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9BE38F8-ECDE-4D4E-9A66-07C079218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64DDB5-3F9A-4D16-8F3F-E441129F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4B6014-D40C-4508-83B6-08186D0B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5D5166-B741-45BB-86ED-6BE26FC8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5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3FFE2-2F97-4DBB-A842-BCC3A8A9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3100B7-75B2-41A0-9504-5AC47E17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1CB6A5-4C1C-4EFF-A4F2-8031420A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A25AB49-BDE6-4D71-A3AD-0E285B0F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27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D7A67B-7C53-4CF4-9128-9D123066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BD2832-6AE3-40F3-B470-F794BE71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E0145D-843B-46D4-9BB7-77F94C8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6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24287-5F21-4538-96E5-06CB3B06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329E54-FE8C-4F30-9C1C-56739D58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04BBCC-5441-4D00-9D9D-1C8083960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ADC625-CE8F-444E-9B1A-B6631BF3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97923B-C595-497A-855C-F45EC6A5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4DE489-D6E1-43B6-9262-5695CE1E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9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63318-85FF-4EBA-9104-D3CBC4D2A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AF967F-3745-49E1-85B4-80AC40311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712923-86E2-4D23-AD65-8B2D75B73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CCE032-8394-4285-AA82-BC47F79C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09B1D3-A106-4ADF-B9A1-6E0056F2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923BFC-672E-4C66-B25C-34DA936A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7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FDDD27F-4FCE-4931-93CE-615F4A3E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A8ACC6-8B3C-4314-9C39-C1C48FC59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CFECE1-DA9C-46A7-A315-7DF870E03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2538-3AF7-47A3-883F-9AB76BC6FDC3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C24834-2AE3-4FDE-822B-7F1077FAB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6C0C-F1E9-4FFD-881A-553F15ACD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07F0-6A35-47FF-9306-8C4EBCB062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04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5CF9B-B56D-4009-A752-03A19D6AE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Infância, Educação Infantil e Diversidade: principais desafios e potencialidades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71ABFC-BF2A-4E56-8C8D-FE6DE241C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 err="1"/>
              <a:t>Vanderlete</a:t>
            </a:r>
            <a:r>
              <a:rPr lang="pt-BR" dirty="0"/>
              <a:t> Silva</a:t>
            </a:r>
          </a:p>
          <a:p>
            <a:r>
              <a:rPr lang="pt-BR" dirty="0"/>
              <a:t>vanderletesilva@yahoo.com.br</a:t>
            </a:r>
          </a:p>
        </p:txBody>
      </p:sp>
    </p:spTree>
    <p:extLst>
      <p:ext uri="{BB962C8B-B14F-4D97-AF65-F5344CB8AC3E}">
        <p14:creationId xmlns:p14="http://schemas.microsoft.com/office/powerpoint/2010/main" val="388289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FA6BDC0-0269-4AC9-B9F0-ED0DC9AD2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817" y="1648691"/>
            <a:ext cx="9157856" cy="4225636"/>
          </a:xfrm>
        </p:spPr>
        <p:txBody>
          <a:bodyPr>
            <a:normAutofit/>
          </a:bodyPr>
          <a:lstStyle/>
          <a:p>
            <a:r>
              <a:rPr lang="pt-BR" sz="2800" b="1" dirty="0"/>
              <a:t>       Cobertura em Creche por Região</a:t>
            </a:r>
          </a:p>
          <a:p>
            <a:endParaRPr lang="pt-BR" sz="2800" dirty="0"/>
          </a:p>
          <a:p>
            <a:pPr>
              <a:lnSpc>
                <a:spcPct val="150000"/>
              </a:lnSpc>
            </a:pPr>
            <a:endParaRPr lang="pt-BR" sz="2800" dirty="0">
              <a:highlight>
                <a:srgbClr val="FFFF00"/>
              </a:highlight>
            </a:endParaRPr>
          </a:p>
          <a:p>
            <a:endParaRPr lang="pt-BR" sz="28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0FF4CB4-E2D3-44CC-A534-492110764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88209"/>
              </p:ext>
            </p:extLst>
          </p:nvPr>
        </p:nvGraphicFramePr>
        <p:xfrm>
          <a:off x="4020458" y="2525487"/>
          <a:ext cx="4982165" cy="3595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449">
                  <a:extLst>
                    <a:ext uri="{9D8B030D-6E8A-4147-A177-3AD203B41FA5}">
                      <a16:colId xmlns:a16="http://schemas.microsoft.com/office/drawing/2014/main" val="791205207"/>
                    </a:ext>
                  </a:extLst>
                </a:gridCol>
                <a:gridCol w="3293716">
                  <a:extLst>
                    <a:ext uri="{9D8B030D-6E8A-4147-A177-3AD203B41FA5}">
                      <a16:colId xmlns:a16="http://schemas.microsoft.com/office/drawing/2014/main" val="606400322"/>
                    </a:ext>
                  </a:extLst>
                </a:gridCol>
              </a:tblGrid>
              <a:tr h="506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Sudeste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37,5%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32567"/>
                  </a:ext>
                </a:extLst>
              </a:tr>
              <a:tr h="506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Sul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36,5%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975661"/>
                  </a:ext>
                </a:extLst>
              </a:tr>
              <a:tr h="1037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Centro-Oeste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75619"/>
                  </a:ext>
                </a:extLst>
              </a:tr>
              <a:tr h="1037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Nordeste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21,4%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62146"/>
                  </a:ext>
                </a:extLst>
              </a:tr>
              <a:tr h="506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>
                          <a:solidFill>
                            <a:schemeClr val="tx1"/>
                          </a:solidFill>
                          <a:effectLst/>
                        </a:rPr>
                        <a:t>Norte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10,8%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FA6BDC0-0269-4AC9-B9F0-ED0DC9AD2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8691" y="540327"/>
            <a:ext cx="9227127" cy="577734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pt-BR" dirty="0"/>
          </a:p>
          <a:p>
            <a:pPr>
              <a:lnSpc>
                <a:spcPct val="200000"/>
              </a:lnSpc>
            </a:pPr>
            <a:r>
              <a:rPr lang="pt-BR" b="1" dirty="0"/>
              <a:t>Cobertura em Creche nas capitais dos estados da Região Norte</a:t>
            </a:r>
          </a:p>
          <a:p>
            <a:pPr>
              <a:lnSpc>
                <a:spcPct val="200000"/>
              </a:lnSpc>
            </a:pPr>
            <a:endParaRPr lang="pt-BR" dirty="0">
              <a:highlight>
                <a:srgbClr val="FFFF00"/>
              </a:highlight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E5BA69-925B-42AC-B242-8FB0510C2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683760"/>
              </p:ext>
            </p:extLst>
          </p:nvPr>
        </p:nvGraphicFramePr>
        <p:xfrm>
          <a:off x="3251199" y="2641600"/>
          <a:ext cx="5312229" cy="3309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8083">
                  <a:extLst>
                    <a:ext uri="{9D8B030D-6E8A-4147-A177-3AD203B41FA5}">
                      <a16:colId xmlns:a16="http://schemas.microsoft.com/office/drawing/2014/main" val="2458382506"/>
                    </a:ext>
                  </a:extLst>
                </a:gridCol>
                <a:gridCol w="2244146">
                  <a:extLst>
                    <a:ext uri="{9D8B030D-6E8A-4147-A177-3AD203B41FA5}">
                      <a16:colId xmlns:a16="http://schemas.microsoft.com/office/drawing/2014/main" val="4071419615"/>
                    </a:ext>
                  </a:extLst>
                </a:gridCol>
              </a:tblGrid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Palmas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24,9%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815756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Rio Branco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57236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Boa Vista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tx1"/>
                          </a:solidFill>
                          <a:effectLst/>
                        </a:rPr>
                        <a:t>14,1%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73057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Belém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tx1"/>
                          </a:solidFill>
                          <a:effectLst/>
                        </a:rPr>
                        <a:t>9,9%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13373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Porto Velho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tx1"/>
                          </a:solidFill>
                          <a:effectLst/>
                        </a:rPr>
                        <a:t>9,4%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58423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Manaus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5, 9%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29071"/>
                  </a:ext>
                </a:extLst>
              </a:tr>
              <a:tr h="4727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</a:rPr>
                        <a:t>Macapá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2,8%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5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89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777B627-E402-4431-8E63-D15B3C53ED8E}"/>
              </a:ext>
            </a:extLst>
          </p:cNvPr>
          <p:cNvSpPr txBox="1"/>
          <p:nvPr/>
        </p:nvSpPr>
        <p:spPr>
          <a:xfrm>
            <a:off x="1801091" y="1731818"/>
            <a:ext cx="893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,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8F9A2EB-325B-423B-A2E9-A8CDC52C8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86988"/>
              </p:ext>
            </p:extLst>
          </p:nvPr>
        </p:nvGraphicFramePr>
        <p:xfrm>
          <a:off x="3280958" y="3266247"/>
          <a:ext cx="5630084" cy="1898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361">
                  <a:extLst>
                    <a:ext uri="{9D8B030D-6E8A-4147-A177-3AD203B41FA5}">
                      <a16:colId xmlns:a16="http://schemas.microsoft.com/office/drawing/2014/main" val="2761965371"/>
                    </a:ext>
                  </a:extLst>
                </a:gridCol>
                <a:gridCol w="3092723">
                  <a:extLst>
                    <a:ext uri="{9D8B030D-6E8A-4147-A177-3AD203B41FA5}">
                      <a16:colId xmlns:a16="http://schemas.microsoft.com/office/drawing/2014/main" val="2034476015"/>
                    </a:ext>
                  </a:extLst>
                </a:gridCol>
              </a:tblGrid>
              <a:tr h="67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40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t-BR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4000" b="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pt-BR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44935"/>
                  </a:ext>
                </a:extLst>
              </a:tr>
              <a:tr h="867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4000" b="0" dirty="0">
                          <a:solidFill>
                            <a:schemeClr val="tx1"/>
                          </a:solidFill>
                          <a:effectLst/>
                        </a:rPr>
                        <a:t>9.278</a:t>
                      </a:r>
                      <a:endParaRPr lang="pt-BR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4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4000" b="0" dirty="0">
                          <a:solidFill>
                            <a:schemeClr val="tx1"/>
                          </a:solidFill>
                          <a:effectLst/>
                        </a:rPr>
                        <a:t>9.101</a:t>
                      </a:r>
                      <a:endParaRPr lang="pt-BR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24755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8B9EEDA9-2208-449C-A1FA-E69F6C101CD3}"/>
              </a:ext>
            </a:extLst>
          </p:cNvPr>
          <p:cNvSpPr txBox="1"/>
          <p:nvPr/>
        </p:nvSpPr>
        <p:spPr>
          <a:xfrm>
            <a:off x="1918855" y="1839540"/>
            <a:ext cx="835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Matrículas em Creche na cidade de  Manaus </a:t>
            </a:r>
          </a:p>
        </p:txBody>
      </p:sp>
    </p:spTree>
    <p:extLst>
      <p:ext uri="{BB962C8B-B14F-4D97-AF65-F5344CB8AC3E}">
        <p14:creationId xmlns:p14="http://schemas.microsoft.com/office/powerpoint/2010/main" val="177458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E3640CF-E617-44BB-A115-EB2354176BA4}"/>
              </a:ext>
            </a:extLst>
          </p:cNvPr>
          <p:cNvSpPr txBox="1"/>
          <p:nvPr/>
        </p:nvSpPr>
        <p:spPr>
          <a:xfrm>
            <a:off x="1523999" y="2424032"/>
            <a:ext cx="90747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/>
              <a:t>População Infantil de 0 a 4 anos de </a:t>
            </a:r>
          </a:p>
          <a:p>
            <a:pPr algn="ctr"/>
            <a:r>
              <a:rPr lang="pt-BR" sz="4400" dirty="0"/>
              <a:t>Manaus</a:t>
            </a:r>
          </a:p>
          <a:p>
            <a:pPr algn="ctr"/>
            <a:endParaRPr lang="pt-BR" sz="4400" dirty="0"/>
          </a:p>
          <a:p>
            <a:pPr algn="ctr"/>
            <a:r>
              <a:rPr lang="pt-BR" sz="4400" dirty="0"/>
              <a:t>162.520 </a:t>
            </a:r>
          </a:p>
        </p:txBody>
      </p:sp>
    </p:spTree>
    <p:extLst>
      <p:ext uri="{BB962C8B-B14F-4D97-AF65-F5344CB8AC3E}">
        <p14:creationId xmlns:p14="http://schemas.microsoft.com/office/powerpoint/2010/main" val="2135714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99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Infância, Educação Infantil e Diversidade: principais desafios e potencialidades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Infância, Educação Infantil e Diversidade: principais desafios e potencialidades</dc:title>
  <dc:creator>bm</dc:creator>
  <cp:lastModifiedBy>bm</cp:lastModifiedBy>
  <cp:revision>6</cp:revision>
  <dcterms:created xsi:type="dcterms:W3CDTF">2018-08-24T03:07:34Z</dcterms:created>
  <dcterms:modified xsi:type="dcterms:W3CDTF">2018-08-24T03:35:28Z</dcterms:modified>
</cp:coreProperties>
</file>