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259" r:id="rId4"/>
    <p:sldId id="345" r:id="rId5"/>
    <p:sldId id="344" r:id="rId6"/>
    <p:sldId id="346" r:id="rId7"/>
    <p:sldId id="348" r:id="rId8"/>
    <p:sldId id="350" r:id="rId9"/>
    <p:sldId id="260" r:id="rId10"/>
    <p:sldId id="262" r:id="rId11"/>
    <p:sldId id="267" r:id="rId12"/>
    <p:sldId id="263" r:id="rId13"/>
    <p:sldId id="264" r:id="rId14"/>
    <p:sldId id="265" r:id="rId15"/>
    <p:sldId id="268" r:id="rId16"/>
    <p:sldId id="269" r:id="rId17"/>
    <p:sldId id="270" r:id="rId18"/>
    <p:sldId id="351" r:id="rId19"/>
    <p:sldId id="271" r:id="rId20"/>
    <p:sldId id="352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353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9" r:id="rId61"/>
    <p:sldId id="320" r:id="rId62"/>
    <p:sldId id="313" r:id="rId63"/>
    <p:sldId id="315" r:id="rId64"/>
    <p:sldId id="316" r:id="rId65"/>
    <p:sldId id="317" r:id="rId66"/>
    <p:sldId id="318" r:id="rId67"/>
    <p:sldId id="324" r:id="rId68"/>
    <p:sldId id="329" r:id="rId69"/>
    <p:sldId id="322" r:id="rId70"/>
    <p:sldId id="330" r:id="rId71"/>
    <p:sldId id="337" r:id="rId72"/>
    <p:sldId id="332" r:id="rId73"/>
    <p:sldId id="338" r:id="rId74"/>
    <p:sldId id="340" r:id="rId75"/>
    <p:sldId id="341" r:id="rId76"/>
    <p:sldId id="342" r:id="rId77"/>
    <p:sldId id="343" r:id="rId7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8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interSettings" Target="printerSettings/printerSettings1.bin"/><Relationship Id="rId81" Type="http://schemas.openxmlformats.org/officeDocument/2006/relationships/presProps" Target="presProps.xml"/><Relationship Id="rId82" Type="http://schemas.openxmlformats.org/officeDocument/2006/relationships/viewProps" Target="viewProps.xml"/><Relationship Id="rId83" Type="http://schemas.openxmlformats.org/officeDocument/2006/relationships/theme" Target="theme/theme1.xml"/><Relationship Id="rId84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notesMaster" Target="notesMasters/notesMaster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789B5B-520C-4E19-80D6-9851786EFD8E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70E6FCAC-4F39-493B-862F-140E2264FE8F}">
      <dgm:prSet phldrT="[Texto]"/>
      <dgm:spPr/>
      <dgm:t>
        <a:bodyPr/>
        <a:lstStyle/>
        <a:p>
          <a:pPr algn="ctr"/>
          <a:r>
            <a:rPr lang="pt-BR" dirty="0">
              <a:solidFill>
                <a:srgbClr val="000000"/>
              </a:solidFill>
            </a:rPr>
            <a:t>DIVERSIFICADA</a:t>
          </a:r>
        </a:p>
        <a:p>
          <a:pPr algn="ctr"/>
          <a:r>
            <a:rPr lang="pt-BR" dirty="0">
              <a:solidFill>
                <a:srgbClr val="000000"/>
              </a:solidFill>
            </a:rPr>
            <a:t>TURMA OU GRUPO </a:t>
          </a:r>
        </a:p>
      </dgm:t>
    </dgm:pt>
    <dgm:pt modelId="{1397E3CF-E71B-4D7C-B939-FDBC935A5489}" type="parTrans" cxnId="{7BF4DE10-7DA7-4501-97F0-05B239C44058}">
      <dgm:prSet/>
      <dgm:spPr/>
      <dgm:t>
        <a:bodyPr/>
        <a:lstStyle/>
        <a:p>
          <a:pPr algn="ctr"/>
          <a:endParaRPr lang="pt-BR"/>
        </a:p>
      </dgm:t>
    </dgm:pt>
    <dgm:pt modelId="{D94CB132-8292-4CAD-B8C7-9012042E5D5D}" type="sibTrans" cxnId="{7BF4DE10-7DA7-4501-97F0-05B239C44058}">
      <dgm:prSet/>
      <dgm:spPr/>
      <dgm:t>
        <a:bodyPr/>
        <a:lstStyle/>
        <a:p>
          <a:pPr algn="ctr"/>
          <a:endParaRPr lang="pt-BR"/>
        </a:p>
      </dgm:t>
    </dgm:pt>
    <dgm:pt modelId="{425DA103-407E-4605-98A4-3B317CD8AEE3}">
      <dgm:prSet phldrT="[Texto]"/>
      <dgm:spPr/>
      <dgm:t>
        <a:bodyPr/>
        <a:lstStyle/>
        <a:p>
          <a:pPr algn="ctr"/>
          <a:r>
            <a:rPr lang="pt-BR" dirty="0">
              <a:solidFill>
                <a:srgbClr val="000000"/>
              </a:solidFill>
            </a:rPr>
            <a:t>DIVERSIFICADA</a:t>
          </a:r>
        </a:p>
        <a:p>
          <a:pPr algn="ctr"/>
          <a:r>
            <a:rPr lang="pt-BR" dirty="0">
              <a:solidFill>
                <a:srgbClr val="000000"/>
              </a:solidFill>
            </a:rPr>
            <a:t>ESCOLA</a:t>
          </a:r>
        </a:p>
      </dgm:t>
    </dgm:pt>
    <dgm:pt modelId="{F01D5914-E304-4096-AEBB-15D60301A881}" type="parTrans" cxnId="{3B315394-7A55-4CB0-95D2-4AD7223C3121}">
      <dgm:prSet/>
      <dgm:spPr/>
      <dgm:t>
        <a:bodyPr/>
        <a:lstStyle/>
        <a:p>
          <a:pPr algn="ctr"/>
          <a:endParaRPr lang="pt-BR"/>
        </a:p>
      </dgm:t>
    </dgm:pt>
    <dgm:pt modelId="{32F2B615-7013-4CE3-BEF7-1863B1F956F2}" type="sibTrans" cxnId="{3B315394-7A55-4CB0-95D2-4AD7223C3121}">
      <dgm:prSet/>
      <dgm:spPr/>
      <dgm:t>
        <a:bodyPr/>
        <a:lstStyle/>
        <a:p>
          <a:pPr algn="ctr"/>
          <a:endParaRPr lang="pt-BR"/>
        </a:p>
      </dgm:t>
    </dgm:pt>
    <dgm:pt modelId="{9D44C027-14AD-482B-9A0C-69A9BB6FD71B}">
      <dgm:prSet phldrT="[Texto]"/>
      <dgm:spPr/>
      <dgm:t>
        <a:bodyPr/>
        <a:lstStyle/>
        <a:p>
          <a:pPr algn="ctr"/>
          <a:r>
            <a:rPr lang="pt-BR" dirty="0">
              <a:solidFill>
                <a:srgbClr val="000000"/>
              </a:solidFill>
            </a:rPr>
            <a:t> DIVERSIFICADA</a:t>
          </a:r>
        </a:p>
        <a:p>
          <a:pPr algn="ctr"/>
          <a:r>
            <a:rPr lang="pt-BR" dirty="0">
              <a:solidFill>
                <a:srgbClr val="000000"/>
              </a:solidFill>
            </a:rPr>
            <a:t>SISTEMA DE ENSINO </a:t>
          </a:r>
        </a:p>
      </dgm:t>
    </dgm:pt>
    <dgm:pt modelId="{646359B3-CEC0-481F-8417-8808EB67061F}" type="parTrans" cxnId="{167BC477-2E73-4652-8069-EA9A95EDE5C8}">
      <dgm:prSet/>
      <dgm:spPr/>
      <dgm:t>
        <a:bodyPr/>
        <a:lstStyle/>
        <a:p>
          <a:pPr algn="ctr"/>
          <a:endParaRPr lang="pt-BR"/>
        </a:p>
      </dgm:t>
    </dgm:pt>
    <dgm:pt modelId="{92964A10-F476-4C17-845C-6EED786C3ACE}" type="sibTrans" cxnId="{167BC477-2E73-4652-8069-EA9A95EDE5C8}">
      <dgm:prSet/>
      <dgm:spPr/>
      <dgm:t>
        <a:bodyPr/>
        <a:lstStyle/>
        <a:p>
          <a:pPr algn="ctr"/>
          <a:endParaRPr lang="pt-BR"/>
        </a:p>
      </dgm:t>
    </dgm:pt>
    <dgm:pt modelId="{25BA4715-4C3E-437C-9D59-4A740BB05FB5}">
      <dgm:prSet phldrT="[Texto]"/>
      <dgm:spPr/>
      <dgm:t>
        <a:bodyPr/>
        <a:lstStyle/>
        <a:p>
          <a:pPr algn="ctr"/>
          <a:r>
            <a:rPr lang="pt-BR" dirty="0">
              <a:solidFill>
                <a:srgbClr val="000000"/>
              </a:solidFill>
            </a:rPr>
            <a:t>BNCC</a:t>
          </a:r>
        </a:p>
        <a:p>
          <a:pPr algn="ctr"/>
          <a:r>
            <a:rPr lang="pt-BR" dirty="0">
              <a:solidFill>
                <a:srgbClr val="000000"/>
              </a:solidFill>
            </a:rPr>
            <a:t>Temas transversais </a:t>
          </a:r>
        </a:p>
      </dgm:t>
    </dgm:pt>
    <dgm:pt modelId="{2963DDAB-30E1-485D-9071-6DEA3727C55A}" type="parTrans" cxnId="{3C1DFB2B-36AC-4EA3-8B5B-BEA99D84E778}">
      <dgm:prSet/>
      <dgm:spPr/>
      <dgm:t>
        <a:bodyPr/>
        <a:lstStyle/>
        <a:p>
          <a:pPr algn="ctr"/>
          <a:endParaRPr lang="pt-BR"/>
        </a:p>
      </dgm:t>
    </dgm:pt>
    <dgm:pt modelId="{99BE94CA-B566-45C4-9DB9-1C6F94548ABD}" type="sibTrans" cxnId="{3C1DFB2B-36AC-4EA3-8B5B-BEA99D84E778}">
      <dgm:prSet/>
      <dgm:spPr/>
      <dgm:t>
        <a:bodyPr/>
        <a:lstStyle/>
        <a:p>
          <a:pPr algn="ctr"/>
          <a:endParaRPr lang="pt-BR"/>
        </a:p>
      </dgm:t>
    </dgm:pt>
    <dgm:pt modelId="{5D312E24-FC30-4A25-8499-9B53B3A7C6C9}" type="pres">
      <dgm:prSet presAssocID="{05789B5B-520C-4E19-80D6-9851786EFD8E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8E8DE9B5-7FBB-4F8E-9914-C3B26AE7681B}" type="pres">
      <dgm:prSet presAssocID="{05789B5B-520C-4E19-80D6-9851786EFD8E}" presName="comp1" presStyleCnt="0"/>
      <dgm:spPr/>
    </dgm:pt>
    <dgm:pt modelId="{FB6F7C5A-C8B4-4E32-BDEA-201F9A8B900F}" type="pres">
      <dgm:prSet presAssocID="{05789B5B-520C-4E19-80D6-9851786EFD8E}" presName="circle1" presStyleLbl="node1" presStyleIdx="0" presStyleCnt="4" custScaleX="100985" custLinFactNeighborX="-56914" custLinFactNeighborY="584"/>
      <dgm:spPr/>
      <dgm:t>
        <a:bodyPr/>
        <a:lstStyle/>
        <a:p>
          <a:endParaRPr lang="pt-BR"/>
        </a:p>
      </dgm:t>
    </dgm:pt>
    <dgm:pt modelId="{55822E44-4FDE-4CB9-90F6-B26BCAE90384}" type="pres">
      <dgm:prSet presAssocID="{05789B5B-520C-4E19-80D6-9851786EFD8E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5E5EEEA-2637-401F-913B-0C7B1E79CE5F}" type="pres">
      <dgm:prSet presAssocID="{05789B5B-520C-4E19-80D6-9851786EFD8E}" presName="comp2" presStyleCnt="0"/>
      <dgm:spPr/>
    </dgm:pt>
    <dgm:pt modelId="{22170CB0-BB7C-4C3A-8C9F-790B2A2B4DF3}" type="pres">
      <dgm:prSet presAssocID="{05789B5B-520C-4E19-80D6-9851786EFD8E}" presName="circle2" presStyleLbl="node1" presStyleIdx="1" presStyleCnt="4" custLinFactNeighborX="-69318" custLinFactNeighborY="-1824"/>
      <dgm:spPr/>
      <dgm:t>
        <a:bodyPr/>
        <a:lstStyle/>
        <a:p>
          <a:endParaRPr lang="pt-BR"/>
        </a:p>
      </dgm:t>
    </dgm:pt>
    <dgm:pt modelId="{BCC2DC46-C21A-43FA-B100-AFC95BE005CD}" type="pres">
      <dgm:prSet presAssocID="{05789B5B-520C-4E19-80D6-9851786EFD8E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8C8F1C1-6A3C-4E1A-89E1-BFBE935E32C0}" type="pres">
      <dgm:prSet presAssocID="{05789B5B-520C-4E19-80D6-9851786EFD8E}" presName="comp3" presStyleCnt="0"/>
      <dgm:spPr/>
    </dgm:pt>
    <dgm:pt modelId="{C85AA2A9-E813-4DBE-AF98-03D1C8087642}" type="pres">
      <dgm:prSet presAssocID="{05789B5B-520C-4E19-80D6-9851786EFD8E}" presName="circle3" presStyleLbl="node1" presStyleIdx="2" presStyleCnt="4" custLinFactNeighborX="-94369" custLinFactNeighborY="-4378"/>
      <dgm:spPr/>
      <dgm:t>
        <a:bodyPr/>
        <a:lstStyle/>
        <a:p>
          <a:endParaRPr lang="pt-BR"/>
        </a:p>
      </dgm:t>
    </dgm:pt>
    <dgm:pt modelId="{F9487902-3BF2-4FD0-8445-317EB9FA3C24}" type="pres">
      <dgm:prSet presAssocID="{05789B5B-520C-4E19-80D6-9851786EFD8E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50EF9C2-A8AB-4D3E-818C-D6E0D7FAB409}" type="pres">
      <dgm:prSet presAssocID="{05789B5B-520C-4E19-80D6-9851786EFD8E}" presName="comp4" presStyleCnt="0"/>
      <dgm:spPr/>
    </dgm:pt>
    <dgm:pt modelId="{179ADC39-1DF2-4749-87A1-5D54BD8316D4}" type="pres">
      <dgm:prSet presAssocID="{05789B5B-520C-4E19-80D6-9851786EFD8E}" presName="circle4" presStyleLbl="node1" presStyleIdx="3" presStyleCnt="4" custLinFactX="-40095" custLinFactNeighborX="-100000" custLinFactNeighborY="-3648"/>
      <dgm:spPr/>
      <dgm:t>
        <a:bodyPr/>
        <a:lstStyle/>
        <a:p>
          <a:endParaRPr lang="pt-BR"/>
        </a:p>
      </dgm:t>
    </dgm:pt>
    <dgm:pt modelId="{9A0CB096-4A32-4FF6-B890-1D42A6317C59}" type="pres">
      <dgm:prSet presAssocID="{05789B5B-520C-4E19-80D6-9851786EFD8E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67BC477-2E73-4652-8069-EA9A95EDE5C8}" srcId="{05789B5B-520C-4E19-80D6-9851786EFD8E}" destId="{9D44C027-14AD-482B-9A0C-69A9BB6FD71B}" srcOrd="2" destOrd="0" parTransId="{646359B3-CEC0-481F-8417-8808EB67061F}" sibTransId="{92964A10-F476-4C17-845C-6EED786C3ACE}"/>
    <dgm:cxn modelId="{3AB53847-940C-164B-BDD5-B34F26DD88B4}" type="presOf" srcId="{25BA4715-4C3E-437C-9D59-4A740BB05FB5}" destId="{9A0CB096-4A32-4FF6-B890-1D42A6317C59}" srcOrd="1" destOrd="0" presId="urn:microsoft.com/office/officeart/2005/8/layout/venn2"/>
    <dgm:cxn modelId="{1060C463-0AA4-0245-81DD-9F410F87B0A4}" type="presOf" srcId="{25BA4715-4C3E-437C-9D59-4A740BB05FB5}" destId="{179ADC39-1DF2-4749-87A1-5D54BD8316D4}" srcOrd="0" destOrd="0" presId="urn:microsoft.com/office/officeart/2005/8/layout/venn2"/>
    <dgm:cxn modelId="{3B315394-7A55-4CB0-95D2-4AD7223C3121}" srcId="{05789B5B-520C-4E19-80D6-9851786EFD8E}" destId="{425DA103-407E-4605-98A4-3B317CD8AEE3}" srcOrd="1" destOrd="0" parTransId="{F01D5914-E304-4096-AEBB-15D60301A881}" sibTransId="{32F2B615-7013-4CE3-BEF7-1863B1F956F2}"/>
    <dgm:cxn modelId="{54468CAA-D2F9-B848-9C24-8912FABBF966}" type="presOf" srcId="{425DA103-407E-4605-98A4-3B317CD8AEE3}" destId="{BCC2DC46-C21A-43FA-B100-AFC95BE005CD}" srcOrd="1" destOrd="0" presId="urn:microsoft.com/office/officeart/2005/8/layout/venn2"/>
    <dgm:cxn modelId="{3AD8C913-7033-D345-A48C-D62516255267}" type="presOf" srcId="{9D44C027-14AD-482B-9A0C-69A9BB6FD71B}" destId="{F9487902-3BF2-4FD0-8445-317EB9FA3C24}" srcOrd="1" destOrd="0" presId="urn:microsoft.com/office/officeart/2005/8/layout/venn2"/>
    <dgm:cxn modelId="{41991B1A-5C09-9F45-9876-A413F0DE0B4B}" type="presOf" srcId="{70E6FCAC-4F39-493B-862F-140E2264FE8F}" destId="{FB6F7C5A-C8B4-4E32-BDEA-201F9A8B900F}" srcOrd="0" destOrd="0" presId="urn:microsoft.com/office/officeart/2005/8/layout/venn2"/>
    <dgm:cxn modelId="{9D27D1D2-5F36-5346-A70D-E8E0E907E851}" type="presOf" srcId="{9D44C027-14AD-482B-9A0C-69A9BB6FD71B}" destId="{C85AA2A9-E813-4DBE-AF98-03D1C8087642}" srcOrd="0" destOrd="0" presId="urn:microsoft.com/office/officeart/2005/8/layout/venn2"/>
    <dgm:cxn modelId="{56504D7A-4FFE-3F4B-A8CF-B0C2173EE46A}" type="presOf" srcId="{425DA103-407E-4605-98A4-3B317CD8AEE3}" destId="{22170CB0-BB7C-4C3A-8C9F-790B2A2B4DF3}" srcOrd="0" destOrd="0" presId="urn:microsoft.com/office/officeart/2005/8/layout/venn2"/>
    <dgm:cxn modelId="{2FA6F38E-79CA-AE41-9AF3-94BB211576AD}" type="presOf" srcId="{70E6FCAC-4F39-493B-862F-140E2264FE8F}" destId="{55822E44-4FDE-4CB9-90F6-B26BCAE90384}" srcOrd="1" destOrd="0" presId="urn:microsoft.com/office/officeart/2005/8/layout/venn2"/>
    <dgm:cxn modelId="{D24018DA-4177-5546-B7D1-8114BC41B350}" type="presOf" srcId="{05789B5B-520C-4E19-80D6-9851786EFD8E}" destId="{5D312E24-FC30-4A25-8499-9B53B3A7C6C9}" srcOrd="0" destOrd="0" presId="urn:microsoft.com/office/officeart/2005/8/layout/venn2"/>
    <dgm:cxn modelId="{7BF4DE10-7DA7-4501-97F0-05B239C44058}" srcId="{05789B5B-520C-4E19-80D6-9851786EFD8E}" destId="{70E6FCAC-4F39-493B-862F-140E2264FE8F}" srcOrd="0" destOrd="0" parTransId="{1397E3CF-E71B-4D7C-B939-FDBC935A5489}" sibTransId="{D94CB132-8292-4CAD-B8C7-9012042E5D5D}"/>
    <dgm:cxn modelId="{3C1DFB2B-36AC-4EA3-8B5B-BEA99D84E778}" srcId="{05789B5B-520C-4E19-80D6-9851786EFD8E}" destId="{25BA4715-4C3E-437C-9D59-4A740BB05FB5}" srcOrd="3" destOrd="0" parTransId="{2963DDAB-30E1-485D-9071-6DEA3727C55A}" sibTransId="{99BE94CA-B566-45C4-9DB9-1C6F94548ABD}"/>
    <dgm:cxn modelId="{C971D772-61C8-7F4D-BDCF-678A02A79679}" type="presParOf" srcId="{5D312E24-FC30-4A25-8499-9B53B3A7C6C9}" destId="{8E8DE9B5-7FBB-4F8E-9914-C3B26AE7681B}" srcOrd="0" destOrd="0" presId="urn:microsoft.com/office/officeart/2005/8/layout/venn2"/>
    <dgm:cxn modelId="{A8FE3DE0-F36D-3E49-9596-974DFADFD36B}" type="presParOf" srcId="{8E8DE9B5-7FBB-4F8E-9914-C3B26AE7681B}" destId="{FB6F7C5A-C8B4-4E32-BDEA-201F9A8B900F}" srcOrd="0" destOrd="0" presId="urn:microsoft.com/office/officeart/2005/8/layout/venn2"/>
    <dgm:cxn modelId="{491DE8E3-A51D-3843-AE8A-F0E8BA45198E}" type="presParOf" srcId="{8E8DE9B5-7FBB-4F8E-9914-C3B26AE7681B}" destId="{55822E44-4FDE-4CB9-90F6-B26BCAE90384}" srcOrd="1" destOrd="0" presId="urn:microsoft.com/office/officeart/2005/8/layout/venn2"/>
    <dgm:cxn modelId="{5D1A81C6-B1BF-A147-8CA8-1A768E95A006}" type="presParOf" srcId="{5D312E24-FC30-4A25-8499-9B53B3A7C6C9}" destId="{75E5EEEA-2637-401F-913B-0C7B1E79CE5F}" srcOrd="1" destOrd="0" presId="urn:microsoft.com/office/officeart/2005/8/layout/venn2"/>
    <dgm:cxn modelId="{181973A3-B234-AF42-AF5B-24A723F0816A}" type="presParOf" srcId="{75E5EEEA-2637-401F-913B-0C7B1E79CE5F}" destId="{22170CB0-BB7C-4C3A-8C9F-790B2A2B4DF3}" srcOrd="0" destOrd="0" presId="urn:microsoft.com/office/officeart/2005/8/layout/venn2"/>
    <dgm:cxn modelId="{DD5D1F20-B7BA-B341-8837-D7C89CBEDDA1}" type="presParOf" srcId="{75E5EEEA-2637-401F-913B-0C7B1E79CE5F}" destId="{BCC2DC46-C21A-43FA-B100-AFC95BE005CD}" srcOrd="1" destOrd="0" presId="urn:microsoft.com/office/officeart/2005/8/layout/venn2"/>
    <dgm:cxn modelId="{691348C0-4324-6E46-A387-BA03DBD4A4F9}" type="presParOf" srcId="{5D312E24-FC30-4A25-8499-9B53B3A7C6C9}" destId="{78C8F1C1-6A3C-4E1A-89E1-BFBE935E32C0}" srcOrd="2" destOrd="0" presId="urn:microsoft.com/office/officeart/2005/8/layout/venn2"/>
    <dgm:cxn modelId="{B9259838-9995-B045-B11C-6F3494557135}" type="presParOf" srcId="{78C8F1C1-6A3C-4E1A-89E1-BFBE935E32C0}" destId="{C85AA2A9-E813-4DBE-AF98-03D1C8087642}" srcOrd="0" destOrd="0" presId="urn:microsoft.com/office/officeart/2005/8/layout/venn2"/>
    <dgm:cxn modelId="{03AE5D6F-7FD0-754F-BEEA-2713992A3937}" type="presParOf" srcId="{78C8F1C1-6A3C-4E1A-89E1-BFBE935E32C0}" destId="{F9487902-3BF2-4FD0-8445-317EB9FA3C24}" srcOrd="1" destOrd="0" presId="urn:microsoft.com/office/officeart/2005/8/layout/venn2"/>
    <dgm:cxn modelId="{FAB02146-059F-664E-8B59-FEEC2F484F05}" type="presParOf" srcId="{5D312E24-FC30-4A25-8499-9B53B3A7C6C9}" destId="{850EF9C2-A8AB-4D3E-818C-D6E0D7FAB409}" srcOrd="3" destOrd="0" presId="urn:microsoft.com/office/officeart/2005/8/layout/venn2"/>
    <dgm:cxn modelId="{93C654DC-6A1C-2C42-8591-ACF56E9776AB}" type="presParOf" srcId="{850EF9C2-A8AB-4D3E-818C-D6E0D7FAB409}" destId="{179ADC39-1DF2-4749-87A1-5D54BD8316D4}" srcOrd="0" destOrd="0" presId="urn:microsoft.com/office/officeart/2005/8/layout/venn2"/>
    <dgm:cxn modelId="{55638712-CE5B-6344-ACAE-CA1A542DFD19}" type="presParOf" srcId="{850EF9C2-A8AB-4D3E-818C-D6E0D7FAB409}" destId="{9A0CB096-4A32-4FF6-B890-1D42A6317C59}" srcOrd="1" destOrd="0" presId="urn:microsoft.com/office/officeart/2005/8/layout/venn2"/>
  </dgm:cxnLst>
  <dgm:bg>
    <a:solidFill>
      <a:schemeClr val="accent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D6C613-6F35-4C7B-8531-AD9AC4E9588C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7B13D90-7271-402A-AA9E-F46E941E085F}">
      <dgm:prSet phldrT="[Texto]"/>
      <dgm:spPr/>
      <dgm:t>
        <a:bodyPr/>
        <a:lstStyle/>
        <a:p>
          <a:r>
            <a:rPr lang="pt-BR" altLang="pt-BR" b="1" dirty="0"/>
            <a:t>O EU, O OUTRO, O NÓS</a:t>
          </a:r>
          <a:endParaRPr lang="pt-BR" dirty="0"/>
        </a:p>
      </dgm:t>
    </dgm:pt>
    <dgm:pt modelId="{25D6309A-A5E0-4EA3-A646-FD658C625589}" type="parTrans" cxnId="{1E499424-1506-4CBC-87C5-49DB60BD64DB}">
      <dgm:prSet/>
      <dgm:spPr/>
      <dgm:t>
        <a:bodyPr/>
        <a:lstStyle/>
        <a:p>
          <a:endParaRPr lang="pt-BR"/>
        </a:p>
      </dgm:t>
    </dgm:pt>
    <dgm:pt modelId="{2BC66042-6EB0-4B17-9389-4650C63FB6A3}" type="sibTrans" cxnId="{1E499424-1506-4CBC-87C5-49DB60BD64DB}">
      <dgm:prSet/>
      <dgm:spPr/>
      <dgm:t>
        <a:bodyPr/>
        <a:lstStyle/>
        <a:p>
          <a:endParaRPr lang="pt-BR"/>
        </a:p>
      </dgm:t>
    </dgm:pt>
    <dgm:pt modelId="{F2BE52B8-3425-406C-B71D-228438D659B8}">
      <dgm:prSet phldrT="[Texto]"/>
      <dgm:spPr/>
      <dgm:t>
        <a:bodyPr/>
        <a:lstStyle/>
        <a:p>
          <a:r>
            <a:rPr lang="pt-BR" altLang="pt-BR" b="1" dirty="0"/>
            <a:t>CORPO, GESTOS E MOVIMENTOS</a:t>
          </a:r>
          <a:endParaRPr lang="pt-BR" dirty="0"/>
        </a:p>
      </dgm:t>
    </dgm:pt>
    <dgm:pt modelId="{9A95673D-EEF1-4E45-AEFE-4FAA1CE0BF33}" type="parTrans" cxnId="{09281D9D-A85B-4C2D-8E66-BE39C5F10548}">
      <dgm:prSet/>
      <dgm:spPr/>
      <dgm:t>
        <a:bodyPr/>
        <a:lstStyle/>
        <a:p>
          <a:endParaRPr lang="pt-BR"/>
        </a:p>
      </dgm:t>
    </dgm:pt>
    <dgm:pt modelId="{78585CF6-3002-4CF5-844E-699CD9FEDEEF}" type="sibTrans" cxnId="{09281D9D-A85B-4C2D-8E66-BE39C5F10548}">
      <dgm:prSet/>
      <dgm:spPr/>
      <dgm:t>
        <a:bodyPr/>
        <a:lstStyle/>
        <a:p>
          <a:endParaRPr lang="pt-BR"/>
        </a:p>
      </dgm:t>
    </dgm:pt>
    <dgm:pt modelId="{11F50DC6-32EF-4845-9AE4-3922823ACD1E}">
      <dgm:prSet phldrT="[Texto]"/>
      <dgm:spPr/>
      <dgm:t>
        <a:bodyPr/>
        <a:lstStyle/>
        <a:p>
          <a:r>
            <a:rPr lang="pt-BR" altLang="pt-BR" b="1" dirty="0"/>
            <a:t>ESCUTA, FALA, PENSAMENTO E IMAGINAÇÃO</a:t>
          </a:r>
          <a:endParaRPr lang="pt-BR" dirty="0"/>
        </a:p>
      </dgm:t>
    </dgm:pt>
    <dgm:pt modelId="{8EBB4A15-B7E1-4614-8F66-0F0312B48C1B}" type="parTrans" cxnId="{CB4AFC5C-C210-4FA2-B76F-4DFEEB3E7268}">
      <dgm:prSet/>
      <dgm:spPr/>
      <dgm:t>
        <a:bodyPr/>
        <a:lstStyle/>
        <a:p>
          <a:endParaRPr lang="pt-BR"/>
        </a:p>
      </dgm:t>
    </dgm:pt>
    <dgm:pt modelId="{0C081D8F-0C94-4B72-92E7-5BC7719BB712}" type="sibTrans" cxnId="{CB4AFC5C-C210-4FA2-B76F-4DFEEB3E7268}">
      <dgm:prSet/>
      <dgm:spPr/>
      <dgm:t>
        <a:bodyPr/>
        <a:lstStyle/>
        <a:p>
          <a:endParaRPr lang="pt-BR"/>
        </a:p>
      </dgm:t>
    </dgm:pt>
    <dgm:pt modelId="{328100A1-F760-4D02-8FE7-EC73223D8470}">
      <dgm:prSet phldrT="[Texto]"/>
      <dgm:spPr/>
      <dgm:t>
        <a:bodyPr/>
        <a:lstStyle/>
        <a:p>
          <a:r>
            <a:rPr lang="pt-BR" altLang="pt-BR" b="1" dirty="0"/>
            <a:t>TRAÇOS, SONS, CORES E FORMAS</a:t>
          </a:r>
          <a:endParaRPr lang="pt-BR" dirty="0"/>
        </a:p>
      </dgm:t>
    </dgm:pt>
    <dgm:pt modelId="{DDA5712A-F38B-492C-968B-C8AA7C9B785F}" type="parTrans" cxnId="{19ACD77E-3BEB-49ED-8038-7D5572C7F45D}">
      <dgm:prSet/>
      <dgm:spPr/>
      <dgm:t>
        <a:bodyPr/>
        <a:lstStyle/>
        <a:p>
          <a:endParaRPr lang="pt-BR"/>
        </a:p>
      </dgm:t>
    </dgm:pt>
    <dgm:pt modelId="{8BA1380A-2429-4147-A848-05489926F94A}" type="sibTrans" cxnId="{19ACD77E-3BEB-49ED-8038-7D5572C7F45D}">
      <dgm:prSet/>
      <dgm:spPr/>
      <dgm:t>
        <a:bodyPr/>
        <a:lstStyle/>
        <a:p>
          <a:endParaRPr lang="pt-BR"/>
        </a:p>
      </dgm:t>
    </dgm:pt>
    <dgm:pt modelId="{91B68D92-FFD0-43CC-B260-ED0769595701}">
      <dgm:prSet phldrT="[Texto]"/>
      <dgm:spPr/>
      <dgm:t>
        <a:bodyPr/>
        <a:lstStyle/>
        <a:p>
          <a:r>
            <a:rPr lang="pt-BR" altLang="pt-BR" b="1" dirty="0"/>
            <a:t>ESPAÇOS, TEMPOS, QUANTIDADES, RELAÇÕES E TRANSFORMAÇÕES</a:t>
          </a:r>
          <a:endParaRPr lang="pt-BR" dirty="0"/>
        </a:p>
      </dgm:t>
    </dgm:pt>
    <dgm:pt modelId="{89C2CB9E-4EEA-4816-8E96-61114CC89854}" type="parTrans" cxnId="{52093CED-D103-4B48-8BBB-31C961479BE2}">
      <dgm:prSet/>
      <dgm:spPr/>
      <dgm:t>
        <a:bodyPr/>
        <a:lstStyle/>
        <a:p>
          <a:endParaRPr lang="pt-BR"/>
        </a:p>
      </dgm:t>
    </dgm:pt>
    <dgm:pt modelId="{B3E7560C-DAB5-43DC-85B9-317E1EEFD538}" type="sibTrans" cxnId="{52093CED-D103-4B48-8BBB-31C961479BE2}">
      <dgm:prSet/>
      <dgm:spPr/>
      <dgm:t>
        <a:bodyPr/>
        <a:lstStyle/>
        <a:p>
          <a:endParaRPr lang="pt-BR"/>
        </a:p>
      </dgm:t>
    </dgm:pt>
    <dgm:pt modelId="{2366B53B-A233-413A-8A9A-FBF38ADEE6D7}" type="pres">
      <dgm:prSet presAssocID="{63D6C613-6F35-4C7B-8531-AD9AC4E958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5645BC-0F5C-4059-96A2-6AFCF9303A47}" type="pres">
      <dgm:prSet presAssocID="{67B13D90-7271-402A-AA9E-F46E941E085F}" presName="dummy" presStyleCnt="0"/>
      <dgm:spPr/>
    </dgm:pt>
    <dgm:pt modelId="{3077D061-B086-4783-8FBF-AA9012B84D45}" type="pres">
      <dgm:prSet presAssocID="{67B13D90-7271-402A-AA9E-F46E941E08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31FA4-2E1C-4594-9516-0FFA779C35D1}" type="pres">
      <dgm:prSet presAssocID="{2BC66042-6EB0-4B17-9389-4650C63FB6A3}" presName="sibTrans" presStyleLbl="node1" presStyleIdx="0" presStyleCnt="5"/>
      <dgm:spPr/>
      <dgm:t>
        <a:bodyPr/>
        <a:lstStyle/>
        <a:p>
          <a:endParaRPr lang="pt-BR"/>
        </a:p>
      </dgm:t>
    </dgm:pt>
    <dgm:pt modelId="{2E4EC24E-FDA7-4334-BBD6-5C04CC224BC2}" type="pres">
      <dgm:prSet presAssocID="{F2BE52B8-3425-406C-B71D-228438D659B8}" presName="dummy" presStyleCnt="0"/>
      <dgm:spPr/>
    </dgm:pt>
    <dgm:pt modelId="{2114BBAF-D85A-457A-9B3C-C7C0B383330F}" type="pres">
      <dgm:prSet presAssocID="{F2BE52B8-3425-406C-B71D-228438D659B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B345-3F19-4FBB-94D2-D5E7B2BF9B4C}" type="pres">
      <dgm:prSet presAssocID="{78585CF6-3002-4CF5-844E-699CD9FEDEEF}" presName="sibTrans" presStyleLbl="node1" presStyleIdx="1" presStyleCnt="5" custScaleX="98418"/>
      <dgm:spPr/>
      <dgm:t>
        <a:bodyPr/>
        <a:lstStyle/>
        <a:p>
          <a:endParaRPr lang="pt-BR"/>
        </a:p>
      </dgm:t>
    </dgm:pt>
    <dgm:pt modelId="{97FEEEED-7137-4922-8BD6-47E6C6BCD305}" type="pres">
      <dgm:prSet presAssocID="{11F50DC6-32EF-4845-9AE4-3922823ACD1E}" presName="dummy" presStyleCnt="0"/>
      <dgm:spPr/>
    </dgm:pt>
    <dgm:pt modelId="{FA5B24D7-2C4C-4936-8823-BEF1F6FA5F65}" type="pres">
      <dgm:prSet presAssocID="{11F50DC6-32EF-4845-9AE4-3922823ACD1E}" presName="node" presStyleLbl="revTx" presStyleIdx="2" presStyleCnt="5" custScaleX="128806" custScaleY="12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B0207-05B5-4B3E-BB14-C24874C6D320}" type="pres">
      <dgm:prSet presAssocID="{0C081D8F-0C94-4B72-92E7-5BC7719BB712}" presName="sibTrans" presStyleLbl="node1" presStyleIdx="2" presStyleCnt="5"/>
      <dgm:spPr/>
      <dgm:t>
        <a:bodyPr/>
        <a:lstStyle/>
        <a:p>
          <a:endParaRPr lang="pt-BR"/>
        </a:p>
      </dgm:t>
    </dgm:pt>
    <dgm:pt modelId="{86A0DE19-E07F-48EB-86BC-ACBAB937EF0C}" type="pres">
      <dgm:prSet presAssocID="{328100A1-F760-4D02-8FE7-EC73223D8470}" presName="dummy" presStyleCnt="0"/>
      <dgm:spPr/>
    </dgm:pt>
    <dgm:pt modelId="{3A080378-FD63-463A-9637-B4C40352BBA2}" type="pres">
      <dgm:prSet presAssocID="{328100A1-F760-4D02-8FE7-EC73223D8470}" presName="node" presStyleLbl="revTx" presStyleIdx="3" presStyleCnt="5" custScaleX="140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3AF35-E8AA-4AA1-8679-7286210CC771}" type="pres">
      <dgm:prSet presAssocID="{8BA1380A-2429-4147-A848-05489926F94A}" presName="sibTrans" presStyleLbl="node1" presStyleIdx="3" presStyleCnt="5"/>
      <dgm:spPr/>
      <dgm:t>
        <a:bodyPr/>
        <a:lstStyle/>
        <a:p>
          <a:endParaRPr lang="pt-BR"/>
        </a:p>
      </dgm:t>
    </dgm:pt>
    <dgm:pt modelId="{9FD9A24F-E74E-44FB-912C-6B8597E72811}" type="pres">
      <dgm:prSet presAssocID="{91B68D92-FFD0-43CC-B260-ED0769595701}" presName="dummy" presStyleCnt="0"/>
      <dgm:spPr/>
    </dgm:pt>
    <dgm:pt modelId="{6225DFE7-241D-481E-ABAE-D5827533871A}" type="pres">
      <dgm:prSet presAssocID="{91B68D92-FFD0-43CC-B260-ED0769595701}" presName="node" presStyleLbl="revTx" presStyleIdx="4" presStyleCnt="5" custScaleX="141600" custRadScaleRad="97291" custRadScaleInc="-4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41B56-7E3F-4ABE-BF29-22728C6D4664}" type="pres">
      <dgm:prSet presAssocID="{B3E7560C-DAB5-43DC-85B9-317E1EEFD538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8272DA22-7009-5C4B-BD8A-1E17C5053AEA}" type="presOf" srcId="{78585CF6-3002-4CF5-844E-699CD9FEDEEF}" destId="{4AA9B345-3F19-4FBB-94D2-D5E7B2BF9B4C}" srcOrd="0" destOrd="0" presId="urn:microsoft.com/office/officeart/2005/8/layout/cycle1"/>
    <dgm:cxn modelId="{94C0E86E-7541-6540-A525-C8A0CDC111C4}" type="presOf" srcId="{B3E7560C-DAB5-43DC-85B9-317E1EEFD538}" destId="{DEA41B56-7E3F-4ABE-BF29-22728C6D4664}" srcOrd="0" destOrd="0" presId="urn:microsoft.com/office/officeart/2005/8/layout/cycle1"/>
    <dgm:cxn modelId="{E98E2657-3E7B-0C47-AECD-DAB3A05A4402}" type="presOf" srcId="{67B13D90-7271-402A-AA9E-F46E941E085F}" destId="{3077D061-B086-4783-8FBF-AA9012B84D45}" srcOrd="0" destOrd="0" presId="urn:microsoft.com/office/officeart/2005/8/layout/cycle1"/>
    <dgm:cxn modelId="{1E499424-1506-4CBC-87C5-49DB60BD64DB}" srcId="{63D6C613-6F35-4C7B-8531-AD9AC4E9588C}" destId="{67B13D90-7271-402A-AA9E-F46E941E085F}" srcOrd="0" destOrd="0" parTransId="{25D6309A-A5E0-4EA3-A646-FD658C625589}" sibTransId="{2BC66042-6EB0-4B17-9389-4650C63FB6A3}"/>
    <dgm:cxn modelId="{A579E3DE-35C0-564B-98C7-EDC54193F109}" type="presOf" srcId="{0C081D8F-0C94-4B72-92E7-5BC7719BB712}" destId="{4CDB0207-05B5-4B3E-BB14-C24874C6D320}" srcOrd="0" destOrd="0" presId="urn:microsoft.com/office/officeart/2005/8/layout/cycle1"/>
    <dgm:cxn modelId="{19ACD77E-3BEB-49ED-8038-7D5572C7F45D}" srcId="{63D6C613-6F35-4C7B-8531-AD9AC4E9588C}" destId="{328100A1-F760-4D02-8FE7-EC73223D8470}" srcOrd="3" destOrd="0" parTransId="{DDA5712A-F38B-492C-968B-C8AA7C9B785F}" sibTransId="{8BA1380A-2429-4147-A848-05489926F94A}"/>
    <dgm:cxn modelId="{52093CED-D103-4B48-8BBB-31C961479BE2}" srcId="{63D6C613-6F35-4C7B-8531-AD9AC4E9588C}" destId="{91B68D92-FFD0-43CC-B260-ED0769595701}" srcOrd="4" destOrd="0" parTransId="{89C2CB9E-4EEA-4816-8E96-61114CC89854}" sibTransId="{B3E7560C-DAB5-43DC-85B9-317E1EEFD538}"/>
    <dgm:cxn modelId="{09281D9D-A85B-4C2D-8E66-BE39C5F10548}" srcId="{63D6C613-6F35-4C7B-8531-AD9AC4E9588C}" destId="{F2BE52B8-3425-406C-B71D-228438D659B8}" srcOrd="1" destOrd="0" parTransId="{9A95673D-EEF1-4E45-AEFE-4FAA1CE0BF33}" sibTransId="{78585CF6-3002-4CF5-844E-699CD9FEDEEF}"/>
    <dgm:cxn modelId="{E8AAD74A-E9BE-C345-8F6F-6CC801720C21}" type="presOf" srcId="{2BC66042-6EB0-4B17-9389-4650C63FB6A3}" destId="{BD231FA4-2E1C-4594-9516-0FFA779C35D1}" srcOrd="0" destOrd="0" presId="urn:microsoft.com/office/officeart/2005/8/layout/cycle1"/>
    <dgm:cxn modelId="{852497FA-9D83-3C4A-899F-835ED8F81545}" type="presOf" srcId="{8BA1380A-2429-4147-A848-05489926F94A}" destId="{6243AF35-E8AA-4AA1-8679-7286210CC771}" srcOrd="0" destOrd="0" presId="urn:microsoft.com/office/officeart/2005/8/layout/cycle1"/>
    <dgm:cxn modelId="{8354D0C9-ED01-D04F-B924-DA9AE2C982B8}" type="presOf" srcId="{63D6C613-6F35-4C7B-8531-AD9AC4E9588C}" destId="{2366B53B-A233-413A-8A9A-FBF38ADEE6D7}" srcOrd="0" destOrd="0" presId="urn:microsoft.com/office/officeart/2005/8/layout/cycle1"/>
    <dgm:cxn modelId="{9B6D4818-C6E4-3140-A8EB-F41852A02DF7}" type="presOf" srcId="{91B68D92-FFD0-43CC-B260-ED0769595701}" destId="{6225DFE7-241D-481E-ABAE-D5827533871A}" srcOrd="0" destOrd="0" presId="urn:microsoft.com/office/officeart/2005/8/layout/cycle1"/>
    <dgm:cxn modelId="{EBD07209-DB0E-DC42-95F6-197F36EFEA3B}" type="presOf" srcId="{328100A1-F760-4D02-8FE7-EC73223D8470}" destId="{3A080378-FD63-463A-9637-B4C40352BBA2}" srcOrd="0" destOrd="0" presId="urn:microsoft.com/office/officeart/2005/8/layout/cycle1"/>
    <dgm:cxn modelId="{CB4AFC5C-C210-4FA2-B76F-4DFEEB3E7268}" srcId="{63D6C613-6F35-4C7B-8531-AD9AC4E9588C}" destId="{11F50DC6-32EF-4845-9AE4-3922823ACD1E}" srcOrd="2" destOrd="0" parTransId="{8EBB4A15-B7E1-4614-8F66-0F0312B48C1B}" sibTransId="{0C081D8F-0C94-4B72-92E7-5BC7719BB712}"/>
    <dgm:cxn modelId="{4B23823C-B335-504E-905E-6D1A291D60D3}" type="presOf" srcId="{F2BE52B8-3425-406C-B71D-228438D659B8}" destId="{2114BBAF-D85A-457A-9B3C-C7C0B383330F}" srcOrd="0" destOrd="0" presId="urn:microsoft.com/office/officeart/2005/8/layout/cycle1"/>
    <dgm:cxn modelId="{9DFA1F37-DC45-8743-9ADB-4F2721CBE24B}" type="presOf" srcId="{11F50DC6-32EF-4845-9AE4-3922823ACD1E}" destId="{FA5B24D7-2C4C-4936-8823-BEF1F6FA5F65}" srcOrd="0" destOrd="0" presId="urn:microsoft.com/office/officeart/2005/8/layout/cycle1"/>
    <dgm:cxn modelId="{72A26B46-154A-444B-B490-8473D211642D}" type="presParOf" srcId="{2366B53B-A233-413A-8A9A-FBF38ADEE6D7}" destId="{6C5645BC-0F5C-4059-96A2-6AFCF9303A47}" srcOrd="0" destOrd="0" presId="urn:microsoft.com/office/officeart/2005/8/layout/cycle1"/>
    <dgm:cxn modelId="{AE283FC1-AB1F-F841-BA9E-CCB93B35F4C9}" type="presParOf" srcId="{2366B53B-A233-413A-8A9A-FBF38ADEE6D7}" destId="{3077D061-B086-4783-8FBF-AA9012B84D45}" srcOrd="1" destOrd="0" presId="urn:microsoft.com/office/officeart/2005/8/layout/cycle1"/>
    <dgm:cxn modelId="{1E1CA2B5-020E-2B43-8335-34CABC83B360}" type="presParOf" srcId="{2366B53B-A233-413A-8A9A-FBF38ADEE6D7}" destId="{BD231FA4-2E1C-4594-9516-0FFA779C35D1}" srcOrd="2" destOrd="0" presId="urn:microsoft.com/office/officeart/2005/8/layout/cycle1"/>
    <dgm:cxn modelId="{73F8A0D1-3796-2448-8D5B-B5104DFD4D6D}" type="presParOf" srcId="{2366B53B-A233-413A-8A9A-FBF38ADEE6D7}" destId="{2E4EC24E-FDA7-4334-BBD6-5C04CC224BC2}" srcOrd="3" destOrd="0" presId="urn:microsoft.com/office/officeart/2005/8/layout/cycle1"/>
    <dgm:cxn modelId="{42D139F2-CB68-1142-AA71-E51DA4AC3EA8}" type="presParOf" srcId="{2366B53B-A233-413A-8A9A-FBF38ADEE6D7}" destId="{2114BBAF-D85A-457A-9B3C-C7C0B383330F}" srcOrd="4" destOrd="0" presId="urn:microsoft.com/office/officeart/2005/8/layout/cycle1"/>
    <dgm:cxn modelId="{FF5AEE01-BF3D-0C43-B760-88DD9AA5F62C}" type="presParOf" srcId="{2366B53B-A233-413A-8A9A-FBF38ADEE6D7}" destId="{4AA9B345-3F19-4FBB-94D2-D5E7B2BF9B4C}" srcOrd="5" destOrd="0" presId="urn:microsoft.com/office/officeart/2005/8/layout/cycle1"/>
    <dgm:cxn modelId="{8DBC5B63-40EE-C74C-9F45-9FFB599DFC92}" type="presParOf" srcId="{2366B53B-A233-413A-8A9A-FBF38ADEE6D7}" destId="{97FEEEED-7137-4922-8BD6-47E6C6BCD305}" srcOrd="6" destOrd="0" presId="urn:microsoft.com/office/officeart/2005/8/layout/cycle1"/>
    <dgm:cxn modelId="{DDFAE199-F4F7-A540-A25E-D1B9DC8BB555}" type="presParOf" srcId="{2366B53B-A233-413A-8A9A-FBF38ADEE6D7}" destId="{FA5B24D7-2C4C-4936-8823-BEF1F6FA5F65}" srcOrd="7" destOrd="0" presId="urn:microsoft.com/office/officeart/2005/8/layout/cycle1"/>
    <dgm:cxn modelId="{11A82AEE-3B6C-244D-8A7C-6D191DDEC6CC}" type="presParOf" srcId="{2366B53B-A233-413A-8A9A-FBF38ADEE6D7}" destId="{4CDB0207-05B5-4B3E-BB14-C24874C6D320}" srcOrd="8" destOrd="0" presId="urn:microsoft.com/office/officeart/2005/8/layout/cycle1"/>
    <dgm:cxn modelId="{E7001D97-D2BF-F941-AF19-FBFE667BBCE3}" type="presParOf" srcId="{2366B53B-A233-413A-8A9A-FBF38ADEE6D7}" destId="{86A0DE19-E07F-48EB-86BC-ACBAB937EF0C}" srcOrd="9" destOrd="0" presId="urn:microsoft.com/office/officeart/2005/8/layout/cycle1"/>
    <dgm:cxn modelId="{D70993C5-ADA4-5D40-8588-C65691FE3868}" type="presParOf" srcId="{2366B53B-A233-413A-8A9A-FBF38ADEE6D7}" destId="{3A080378-FD63-463A-9637-B4C40352BBA2}" srcOrd="10" destOrd="0" presId="urn:microsoft.com/office/officeart/2005/8/layout/cycle1"/>
    <dgm:cxn modelId="{2DE69C0B-AB5C-2A4A-AC41-4A9B9A5972DA}" type="presParOf" srcId="{2366B53B-A233-413A-8A9A-FBF38ADEE6D7}" destId="{6243AF35-E8AA-4AA1-8679-7286210CC771}" srcOrd="11" destOrd="0" presId="urn:microsoft.com/office/officeart/2005/8/layout/cycle1"/>
    <dgm:cxn modelId="{6A59C350-6F80-7D42-AF3F-AD7CDF970B3A}" type="presParOf" srcId="{2366B53B-A233-413A-8A9A-FBF38ADEE6D7}" destId="{9FD9A24F-E74E-44FB-912C-6B8597E72811}" srcOrd="12" destOrd="0" presId="urn:microsoft.com/office/officeart/2005/8/layout/cycle1"/>
    <dgm:cxn modelId="{CD1BE1E9-79FC-4647-9950-29FEC4B43553}" type="presParOf" srcId="{2366B53B-A233-413A-8A9A-FBF38ADEE6D7}" destId="{6225DFE7-241D-481E-ABAE-D5827533871A}" srcOrd="13" destOrd="0" presId="urn:microsoft.com/office/officeart/2005/8/layout/cycle1"/>
    <dgm:cxn modelId="{81CF984B-EF78-8446-8416-873621645D20}" type="presParOf" srcId="{2366B53B-A233-413A-8A9A-FBF38ADEE6D7}" destId="{DEA41B56-7E3F-4ABE-BF29-22728C6D46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FB4A846-5990-4944-A2FB-2194BC05DE7E}" type="doc">
      <dgm:prSet loTypeId="urn:microsoft.com/office/officeart/2009/3/layout/Phased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8DBA419-8B29-4168-A889-2679E62661CA}">
      <dgm:prSet phldrT="[Texto]"/>
      <dgm:spPr/>
      <dgm:t>
        <a:bodyPr/>
        <a:lstStyle/>
        <a:p>
          <a:r>
            <a:rPr lang="pt-BR" dirty="0">
              <a:solidFill>
                <a:srgbClr val="0070C0"/>
              </a:solidFill>
            </a:rPr>
            <a:t>Direitos de Aprendizagem</a:t>
          </a:r>
        </a:p>
      </dgm:t>
    </dgm:pt>
    <dgm:pt modelId="{2CE79A1E-01A1-487B-8A84-A97EDB72AD65}" type="parTrans" cxnId="{84359E50-8C08-4DD3-AF63-4C74AA77B366}">
      <dgm:prSet/>
      <dgm:spPr/>
      <dgm:t>
        <a:bodyPr/>
        <a:lstStyle/>
        <a:p>
          <a:endParaRPr lang="pt-BR"/>
        </a:p>
      </dgm:t>
    </dgm:pt>
    <dgm:pt modelId="{E91ADCA5-2FAD-4889-944A-B541D0614D12}" type="sibTrans" cxnId="{84359E50-8C08-4DD3-AF63-4C74AA77B366}">
      <dgm:prSet/>
      <dgm:spPr/>
      <dgm:t>
        <a:bodyPr/>
        <a:lstStyle/>
        <a:p>
          <a:endParaRPr lang="pt-BR"/>
        </a:p>
      </dgm:t>
    </dgm:pt>
    <dgm:pt modelId="{D15FB642-82E9-4D31-9340-1DB3FAAFB8D7}">
      <dgm:prSet phldrT="[Texto]"/>
      <dgm:spPr>
        <a:solidFill>
          <a:srgbClr val="0070C0">
            <a:alpha val="50000"/>
          </a:srgbClr>
        </a:solidFill>
      </dgm:spPr>
      <dgm:t>
        <a:bodyPr/>
        <a:lstStyle/>
        <a:p>
          <a:r>
            <a:rPr lang="pt-BR" dirty="0"/>
            <a:t>Ético</a:t>
          </a:r>
        </a:p>
      </dgm:t>
    </dgm:pt>
    <dgm:pt modelId="{AF09FC39-331E-4454-8615-55C3156952BA}" type="parTrans" cxnId="{E6C83F0F-8372-41AF-BA60-5C026C2B8200}">
      <dgm:prSet/>
      <dgm:spPr/>
      <dgm:t>
        <a:bodyPr/>
        <a:lstStyle/>
        <a:p>
          <a:endParaRPr lang="pt-BR"/>
        </a:p>
      </dgm:t>
    </dgm:pt>
    <dgm:pt modelId="{5FB16D8A-F8CE-428A-A561-89DCFBF2AF07}" type="sibTrans" cxnId="{E6C83F0F-8372-41AF-BA60-5C026C2B8200}">
      <dgm:prSet/>
      <dgm:spPr/>
      <dgm:t>
        <a:bodyPr/>
        <a:lstStyle/>
        <a:p>
          <a:endParaRPr lang="pt-BR"/>
        </a:p>
      </dgm:t>
    </dgm:pt>
    <dgm:pt modelId="{98A2C34E-1D4E-41DB-B529-51C7ACD36AAD}">
      <dgm:prSet phldrT="[Texto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pt-BR" dirty="0"/>
            <a:t>Estético</a:t>
          </a:r>
        </a:p>
      </dgm:t>
    </dgm:pt>
    <dgm:pt modelId="{6C76FE48-5F0B-423B-AE49-3633A2FFDC89}" type="parTrans" cxnId="{4C785461-F140-4F64-9171-C3CB06373743}">
      <dgm:prSet/>
      <dgm:spPr/>
      <dgm:t>
        <a:bodyPr/>
        <a:lstStyle/>
        <a:p>
          <a:endParaRPr lang="pt-BR"/>
        </a:p>
      </dgm:t>
    </dgm:pt>
    <dgm:pt modelId="{A42A06AD-7ACE-4654-B5A8-5BB73E017057}" type="sibTrans" cxnId="{4C785461-F140-4F64-9171-C3CB06373743}">
      <dgm:prSet/>
      <dgm:spPr/>
      <dgm:t>
        <a:bodyPr/>
        <a:lstStyle/>
        <a:p>
          <a:endParaRPr lang="pt-BR"/>
        </a:p>
      </dgm:t>
    </dgm:pt>
    <dgm:pt modelId="{C7A6B200-9320-4AEB-8DED-E4E28B239EF6}">
      <dgm:prSet phldrT="[Texto]"/>
      <dgm:spPr>
        <a:solidFill>
          <a:srgbClr val="7030A0">
            <a:alpha val="50000"/>
          </a:srgbClr>
        </a:solidFill>
      </dgm:spPr>
      <dgm:t>
        <a:bodyPr/>
        <a:lstStyle/>
        <a:p>
          <a:r>
            <a:rPr lang="pt-BR" dirty="0"/>
            <a:t>Político</a:t>
          </a:r>
        </a:p>
      </dgm:t>
    </dgm:pt>
    <dgm:pt modelId="{3B350326-F941-4149-A01E-E5EAC024CAAF}" type="parTrans" cxnId="{AE6F7D91-3F7A-48FB-954A-B6D6E3278BA1}">
      <dgm:prSet/>
      <dgm:spPr/>
      <dgm:t>
        <a:bodyPr/>
        <a:lstStyle/>
        <a:p>
          <a:endParaRPr lang="pt-BR"/>
        </a:p>
      </dgm:t>
    </dgm:pt>
    <dgm:pt modelId="{BB3558C6-EC22-439F-90C6-25FB7986C963}" type="sibTrans" cxnId="{AE6F7D91-3F7A-48FB-954A-B6D6E3278BA1}">
      <dgm:prSet/>
      <dgm:spPr/>
      <dgm:t>
        <a:bodyPr/>
        <a:lstStyle/>
        <a:p>
          <a:endParaRPr lang="pt-BR"/>
        </a:p>
      </dgm:t>
    </dgm:pt>
    <dgm:pt modelId="{69606C3E-5E7F-40F1-9EC8-078B1AF71A30}">
      <dgm:prSet phldrT="[Texto]"/>
      <dgm:spPr/>
      <dgm:t>
        <a:bodyPr/>
        <a:lstStyle/>
        <a:p>
          <a:r>
            <a:rPr lang="pt-BR" dirty="0">
              <a:solidFill>
                <a:schemeClr val="accent6">
                  <a:lumMod val="75000"/>
                </a:schemeClr>
              </a:solidFill>
            </a:rPr>
            <a:t>Campos de Experiências</a:t>
          </a:r>
        </a:p>
      </dgm:t>
    </dgm:pt>
    <dgm:pt modelId="{2DBAC167-346D-45B6-B459-F1BDD8CC67AD}" type="parTrans" cxnId="{1FBCDA6F-7685-46C3-AA87-3E5864334D06}">
      <dgm:prSet/>
      <dgm:spPr/>
      <dgm:t>
        <a:bodyPr/>
        <a:lstStyle/>
        <a:p>
          <a:endParaRPr lang="pt-BR"/>
        </a:p>
      </dgm:t>
    </dgm:pt>
    <dgm:pt modelId="{CEBB507F-7411-42D8-991E-41B64DED7892}" type="sibTrans" cxnId="{1FBCDA6F-7685-46C3-AA87-3E5864334D06}">
      <dgm:prSet/>
      <dgm:spPr/>
      <dgm:t>
        <a:bodyPr/>
        <a:lstStyle/>
        <a:p>
          <a:endParaRPr lang="pt-BR"/>
        </a:p>
      </dgm:t>
    </dgm:pt>
    <dgm:pt modelId="{314ECF96-BDF8-457B-9239-5DCB01EC00C7}">
      <dgm:prSet phldrT="[Texto]"/>
      <dgm:spPr/>
      <dgm:t>
        <a:bodyPr/>
        <a:lstStyle/>
        <a:p>
          <a:r>
            <a:rPr lang="pt-BR" dirty="0"/>
            <a:t>Conhecimento</a:t>
          </a:r>
        </a:p>
      </dgm:t>
    </dgm:pt>
    <dgm:pt modelId="{EDAA563F-EF4F-4FC6-9DAA-4575C205A449}" type="parTrans" cxnId="{28079152-4CAD-46B0-82AF-B5BFAB8D6E44}">
      <dgm:prSet/>
      <dgm:spPr/>
      <dgm:t>
        <a:bodyPr/>
        <a:lstStyle/>
        <a:p>
          <a:endParaRPr lang="pt-BR"/>
        </a:p>
      </dgm:t>
    </dgm:pt>
    <dgm:pt modelId="{545990CA-8623-42D9-82C1-5578FBE3C99E}" type="sibTrans" cxnId="{28079152-4CAD-46B0-82AF-B5BFAB8D6E44}">
      <dgm:prSet/>
      <dgm:spPr/>
      <dgm:t>
        <a:bodyPr/>
        <a:lstStyle/>
        <a:p>
          <a:endParaRPr lang="pt-BR"/>
        </a:p>
      </dgm:t>
    </dgm:pt>
    <dgm:pt modelId="{C93FF094-C474-4B39-BA36-6E2DCC865B72}">
      <dgm:prSet phldrT="[Texto]"/>
      <dgm:spPr/>
      <dgm:t>
        <a:bodyPr/>
        <a:lstStyle/>
        <a:p>
          <a:r>
            <a:rPr lang="pt-BR" dirty="0"/>
            <a:t>Práticas Sociais</a:t>
          </a:r>
        </a:p>
      </dgm:t>
    </dgm:pt>
    <dgm:pt modelId="{6DD3220E-AF6A-485C-8026-1B95B65CC6FD}" type="parTrans" cxnId="{96C69F01-AA24-4CE6-AFFC-873F236543CC}">
      <dgm:prSet/>
      <dgm:spPr/>
      <dgm:t>
        <a:bodyPr/>
        <a:lstStyle/>
        <a:p>
          <a:endParaRPr lang="pt-BR"/>
        </a:p>
      </dgm:t>
    </dgm:pt>
    <dgm:pt modelId="{4666A877-D1CB-43ED-AD89-80761102623C}" type="sibTrans" cxnId="{96C69F01-AA24-4CE6-AFFC-873F236543CC}">
      <dgm:prSet/>
      <dgm:spPr/>
      <dgm:t>
        <a:bodyPr/>
        <a:lstStyle/>
        <a:p>
          <a:endParaRPr lang="pt-BR"/>
        </a:p>
      </dgm:t>
    </dgm:pt>
    <dgm:pt modelId="{1D05963B-0AB6-466C-A7C0-498B6FD4EBAE}">
      <dgm:prSet phldrT="[Texto]"/>
      <dgm:spPr/>
      <dgm:t>
        <a:bodyPr/>
        <a:lstStyle/>
        <a:p>
          <a:r>
            <a:rPr lang="pt-BR" dirty="0">
              <a:solidFill>
                <a:schemeClr val="accent2">
                  <a:lumMod val="75000"/>
                </a:schemeClr>
              </a:solidFill>
            </a:rPr>
            <a:t>Objetivos de Aprendizagem e desenvolvimento</a:t>
          </a:r>
        </a:p>
      </dgm:t>
    </dgm:pt>
    <dgm:pt modelId="{0208E742-DEAD-47A9-8B72-4241C0E67CA7}" type="parTrans" cxnId="{81DEEB7D-A2D4-4206-A6E3-E1E8C8B14DD6}">
      <dgm:prSet/>
      <dgm:spPr/>
      <dgm:t>
        <a:bodyPr/>
        <a:lstStyle/>
        <a:p>
          <a:endParaRPr lang="pt-BR"/>
        </a:p>
      </dgm:t>
    </dgm:pt>
    <dgm:pt modelId="{E8D88D0C-62D2-41F1-9A31-6FBAF6E8D10E}" type="sibTrans" cxnId="{81DEEB7D-A2D4-4206-A6E3-E1E8C8B14DD6}">
      <dgm:prSet/>
      <dgm:spPr/>
      <dgm:t>
        <a:bodyPr/>
        <a:lstStyle/>
        <a:p>
          <a:endParaRPr lang="pt-BR"/>
        </a:p>
      </dgm:t>
    </dgm:pt>
    <dgm:pt modelId="{6D591924-9AF2-4813-8106-6CA6E4685867}">
      <dgm:prSet phldrT="[Texto]" phldr="1"/>
      <dgm:spPr>
        <a:noFill/>
        <a:ln>
          <a:noFill/>
        </a:ln>
      </dgm:spPr>
      <dgm:t>
        <a:bodyPr/>
        <a:lstStyle/>
        <a:p>
          <a:endParaRPr lang="pt-BR" dirty="0"/>
        </a:p>
      </dgm:t>
    </dgm:pt>
    <dgm:pt modelId="{9A6294F7-000F-4AAA-B934-5D9CF4FF878A}" type="parTrans" cxnId="{62431BDA-AD79-4F66-924C-F7A9821350A7}">
      <dgm:prSet/>
      <dgm:spPr/>
      <dgm:t>
        <a:bodyPr/>
        <a:lstStyle/>
        <a:p>
          <a:endParaRPr lang="pt-BR"/>
        </a:p>
      </dgm:t>
    </dgm:pt>
    <dgm:pt modelId="{8B564733-7220-4ACE-AE9B-1563A9205154}" type="sibTrans" cxnId="{62431BDA-AD79-4F66-924C-F7A9821350A7}">
      <dgm:prSet/>
      <dgm:spPr/>
      <dgm:t>
        <a:bodyPr/>
        <a:lstStyle/>
        <a:p>
          <a:endParaRPr lang="pt-BR"/>
        </a:p>
      </dgm:t>
    </dgm:pt>
    <dgm:pt modelId="{06875512-3E4B-4AF7-9A27-DC71B2FA562A}">
      <dgm:prSet phldrT="[Texto]"/>
      <dgm:spPr/>
      <dgm:t>
        <a:bodyPr/>
        <a:lstStyle/>
        <a:p>
          <a:r>
            <a:rPr lang="pt-BR" dirty="0"/>
            <a:t>Múltiplas Linguagens</a:t>
          </a:r>
        </a:p>
      </dgm:t>
    </dgm:pt>
    <dgm:pt modelId="{BF06BED9-825E-48AA-85DC-3D323C2A391B}" type="parTrans" cxnId="{2F66AEAB-FC07-41F8-A981-BB6F56A0225A}">
      <dgm:prSet/>
      <dgm:spPr/>
      <dgm:t>
        <a:bodyPr/>
        <a:lstStyle/>
        <a:p>
          <a:endParaRPr lang="pt-BR"/>
        </a:p>
      </dgm:t>
    </dgm:pt>
    <dgm:pt modelId="{6234DED3-5A96-4FF4-A086-B3B6BF452B96}" type="sibTrans" cxnId="{2F66AEAB-FC07-41F8-A981-BB6F56A0225A}">
      <dgm:prSet/>
      <dgm:spPr/>
      <dgm:t>
        <a:bodyPr/>
        <a:lstStyle/>
        <a:p>
          <a:endParaRPr lang="pt-BR"/>
        </a:p>
      </dgm:t>
    </dgm:pt>
    <dgm:pt modelId="{1381A8C2-0046-49C5-9787-269481E38960}" type="pres">
      <dgm:prSet presAssocID="{DFB4A846-5990-4944-A2FB-2194BC05DE7E}" presName="Name0" presStyleCnt="0">
        <dgm:presLayoutVars>
          <dgm:chMax val="3"/>
          <dgm:chPref val="3"/>
          <dgm:bulletEnabled val="1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004A9E10-D717-451C-B4FC-B82330B7AAAF}" type="pres">
      <dgm:prSet presAssocID="{DFB4A846-5990-4944-A2FB-2194BC05DE7E}" presName="arc1" presStyleLbl="node1" presStyleIdx="0" presStyleCnt="4" custLinFactNeighborX="6795"/>
      <dgm:spPr/>
    </dgm:pt>
    <dgm:pt modelId="{F7970F3A-C96C-44E3-8009-AC970A53E41C}" type="pres">
      <dgm:prSet presAssocID="{DFB4A846-5990-4944-A2FB-2194BC05DE7E}" presName="arc3" presStyleLbl="node1" presStyleIdx="1" presStyleCnt="4" custLinFactNeighborX="284" custLinFactNeighborY="826"/>
      <dgm:spPr/>
    </dgm:pt>
    <dgm:pt modelId="{FDC71A4C-8980-449E-B7AC-009F8DD21E98}" type="pres">
      <dgm:prSet presAssocID="{DFB4A846-5990-4944-A2FB-2194BC05DE7E}" presName="parentText2" presStyleLbl="revTx" presStyleIdx="0" presStyleCnt="3" custLinFactY="-200000" custLinFactNeighborX="-7411" custLinFactNeighborY="-29943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8FCA98-7C0D-4536-88DC-AD8C72FFEB8E}" type="pres">
      <dgm:prSet presAssocID="{DFB4A846-5990-4944-A2FB-2194BC05DE7E}" presName="arc2" presStyleLbl="node1" presStyleIdx="2" presStyleCnt="4" custLinFactNeighborX="9972"/>
      <dgm:spPr/>
    </dgm:pt>
    <dgm:pt modelId="{EFCD4665-03A6-437E-9FD4-741F43D46495}" type="pres">
      <dgm:prSet presAssocID="{DFB4A846-5990-4944-A2FB-2194BC05DE7E}" presName="arc4" presStyleLbl="node1" presStyleIdx="3" presStyleCnt="4" custLinFactNeighborX="-2670"/>
      <dgm:spPr/>
    </dgm:pt>
    <dgm:pt modelId="{6B946FEC-CF23-4BAA-8465-296C2A77A093}" type="pres">
      <dgm:prSet presAssocID="{DFB4A846-5990-4944-A2FB-2194BC05DE7E}" presName="parentText3" presStyleLbl="revTx" presStyleIdx="1" presStyleCnt="3" custLinFactY="-200000" custLinFactNeighborX="2689" custLinFactNeighborY="-2994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71F994-3AF3-4DF6-B863-A8D25D2448F0}" type="pres">
      <dgm:prSet presAssocID="{DFB4A846-5990-4944-A2FB-2194BC05DE7E}" presName="middleComposite" presStyleCnt="0"/>
      <dgm:spPr/>
    </dgm:pt>
    <dgm:pt modelId="{5CD0E730-2AD7-4AEF-9932-286B7992F257}" type="pres">
      <dgm:prSet presAssocID="{314ECF96-BDF8-457B-9239-5DCB01EC00C7}" presName="circ1" presStyleLbl="vennNode1" presStyleIdx="0" presStyleCnt="9" custScaleX="57170" custScaleY="57170" custLinFactNeighborY="13314"/>
      <dgm:spPr/>
      <dgm:t>
        <a:bodyPr/>
        <a:lstStyle/>
        <a:p>
          <a:endParaRPr lang="pt-BR"/>
        </a:p>
      </dgm:t>
    </dgm:pt>
    <dgm:pt modelId="{97E70E72-7A1B-4F4C-A535-1B4055509087}" type="pres">
      <dgm:prSet presAssocID="{314ECF96-BDF8-457B-9239-5DCB01EC00C7}" presName="circ1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BB3C822-D1C8-4038-BB01-B51DAF7DA15F}" type="pres">
      <dgm:prSet presAssocID="{C93FF094-C474-4B39-BA36-6E2DCC865B72}" presName="circ2" presStyleLbl="vennNode1" presStyleIdx="1" presStyleCnt="9" custScaleX="57170" custScaleY="57170" custLinFactNeighborX="-8877" custLinFactNeighborY="-15219"/>
      <dgm:spPr/>
      <dgm:t>
        <a:bodyPr/>
        <a:lstStyle/>
        <a:p>
          <a:endParaRPr lang="pt-BR"/>
        </a:p>
      </dgm:t>
    </dgm:pt>
    <dgm:pt modelId="{114A43C5-EA88-49EC-A9DD-CF6EFC7259E8}" type="pres">
      <dgm:prSet presAssocID="{C93FF094-C474-4B39-BA36-6E2DCC865B72}" presName="circ2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6834994-1F1E-460E-AEA6-DAF9FED5FE61}" type="pres">
      <dgm:prSet presAssocID="{06875512-3E4B-4AF7-9A27-DC71B2FA562A}" presName="circ3" presStyleLbl="vennNode1" presStyleIdx="2" presStyleCnt="9" custScaleX="57170" custScaleY="57170" custLinFactNeighborX="18388" custLinFactNeighborY="-14585"/>
      <dgm:spPr/>
      <dgm:t>
        <a:bodyPr/>
        <a:lstStyle/>
        <a:p>
          <a:endParaRPr lang="pt-BR"/>
        </a:p>
      </dgm:t>
    </dgm:pt>
    <dgm:pt modelId="{6F0C8DF7-1E1D-4C00-B272-6197A242CA80}" type="pres">
      <dgm:prSet presAssocID="{06875512-3E4B-4AF7-9A27-DC71B2FA562A}" presName="circ3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DC2BDFDD-3758-4322-94FF-F41B3882D7E2}" type="pres">
      <dgm:prSet presAssocID="{DFB4A846-5990-4944-A2FB-2194BC05DE7E}" presName="leftComposite" presStyleCnt="0"/>
      <dgm:spPr/>
    </dgm:pt>
    <dgm:pt modelId="{6BF2C750-6F77-42B5-AD2F-D10E4F1EABA0}" type="pres">
      <dgm:prSet presAssocID="{D15FB642-82E9-4D31-9340-1DB3FAAFB8D7}" presName="childText1_1" presStyleLbl="vennNode1" presStyleIdx="3" presStyleCnt="9" custScaleX="71451" custScaleY="71451" custLinFactNeighborX="-1897" custLinFactNeighborY="42977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E8182160-358F-4521-AD66-72B4DA8C6D19}" type="pres">
      <dgm:prSet presAssocID="{D15FB642-82E9-4D31-9340-1DB3FAAFB8D7}" presName="ellipse1" presStyleLbl="vennNode1" presStyleIdx="4" presStyleCnt="9"/>
      <dgm:spPr>
        <a:noFill/>
        <a:ln>
          <a:noFill/>
        </a:ln>
      </dgm:spPr>
    </dgm:pt>
    <dgm:pt modelId="{48BEBDCD-57BF-47B9-9275-6210C4447905}" type="pres">
      <dgm:prSet presAssocID="{D15FB642-82E9-4D31-9340-1DB3FAAFB8D7}" presName="ellipse2" presStyleLbl="vennNode1" presStyleIdx="5" presStyleCnt="9"/>
      <dgm:spPr>
        <a:noFill/>
        <a:ln>
          <a:noFill/>
        </a:ln>
      </dgm:spPr>
    </dgm:pt>
    <dgm:pt modelId="{39CF1090-B59E-4BD5-ACF1-975DD5C55DCA}" type="pres">
      <dgm:prSet presAssocID="{98A2C34E-1D4E-41DB-B529-51C7ACD36AAD}" presName="childText1_2" presStyleLbl="vennNode1" presStyleIdx="6" presStyleCnt="9" custScaleX="66572" custScaleY="66572" custLinFactNeighborX="-47411" custLinFactNeighborY="15169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56C14B33-906C-40AD-9EA2-AC987B432742}" type="pres">
      <dgm:prSet presAssocID="{98A2C34E-1D4E-41DB-B529-51C7ACD36AAD}" presName="ellipse3" presStyleLbl="vennNode1" presStyleIdx="7" presStyleCnt="9"/>
      <dgm:spPr>
        <a:noFill/>
        <a:ln>
          <a:noFill/>
        </a:ln>
      </dgm:spPr>
    </dgm:pt>
    <dgm:pt modelId="{F75A3298-369F-4BB7-9E2C-F10468B9B5B3}" type="pres">
      <dgm:prSet presAssocID="{C7A6B200-9320-4AEB-8DED-E4E28B239EF6}" presName="childText1_3" presStyleLbl="vennNode1" presStyleIdx="8" presStyleCnt="9" custScaleX="71258" custScaleY="71258" custLinFactNeighborX="-4425" custLinFactNeighborY="-23600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1DF9669D-321A-4ACC-88A0-9905B3FA6FD5}" type="pres">
      <dgm:prSet presAssocID="{DFB4A846-5990-4944-A2FB-2194BC05DE7E}" presName="rightChild" presStyleLbl="node2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pt-BR"/>
        </a:p>
      </dgm:t>
    </dgm:pt>
    <dgm:pt modelId="{4E94F14B-5A34-430C-A3DC-22800041B669}" type="pres">
      <dgm:prSet presAssocID="{DFB4A846-5990-4944-A2FB-2194BC05DE7E}" presName="parentText1" presStyleLbl="revTx" presStyleIdx="2" presStyleCnt="3" custLinFactY="-200000" custLinFactNeighborX="-7411" custLinFactNeighborY="-299433">
        <dgm:presLayoutVars>
          <dgm:chMax val="4"/>
          <dgm:chPref val="3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1FCC33F-9F5C-C841-835B-E17B7B5AB521}" type="presOf" srcId="{D15FB642-82E9-4D31-9340-1DB3FAAFB8D7}" destId="{6BF2C750-6F77-42B5-AD2F-D10E4F1EABA0}" srcOrd="0" destOrd="0" presId="urn:microsoft.com/office/officeart/2009/3/layout/PhasedProcess"/>
    <dgm:cxn modelId="{51AE5A5B-AB25-DB48-ADE3-6200B578A1AE}" type="presOf" srcId="{C93FF094-C474-4B39-BA36-6E2DCC865B72}" destId="{114A43C5-EA88-49EC-A9DD-CF6EFC7259E8}" srcOrd="1" destOrd="0" presId="urn:microsoft.com/office/officeart/2009/3/layout/PhasedProcess"/>
    <dgm:cxn modelId="{7083DCD4-305E-914B-A08D-79C32B1042A1}" type="presOf" srcId="{06875512-3E4B-4AF7-9A27-DC71B2FA562A}" destId="{E6834994-1F1E-460E-AEA6-DAF9FED5FE61}" srcOrd="0" destOrd="0" presId="urn:microsoft.com/office/officeart/2009/3/layout/PhasedProcess"/>
    <dgm:cxn modelId="{1B74CA1F-A73D-1445-A875-13F70778F36D}" type="presOf" srcId="{6D591924-9AF2-4813-8106-6CA6E4685867}" destId="{1DF9669D-321A-4ACC-88A0-9905B3FA6FD5}" srcOrd="0" destOrd="0" presId="urn:microsoft.com/office/officeart/2009/3/layout/PhasedProcess"/>
    <dgm:cxn modelId="{4BE2E9FE-3AE5-6347-BB0B-236B8EFB9D96}" type="presOf" srcId="{C93FF094-C474-4B39-BA36-6E2DCC865B72}" destId="{EBB3C822-D1C8-4038-BB01-B51DAF7DA15F}" srcOrd="0" destOrd="0" presId="urn:microsoft.com/office/officeart/2009/3/layout/PhasedProcess"/>
    <dgm:cxn modelId="{96C69F01-AA24-4CE6-AFFC-873F236543CC}" srcId="{69606C3E-5E7F-40F1-9EC8-078B1AF71A30}" destId="{C93FF094-C474-4B39-BA36-6E2DCC865B72}" srcOrd="1" destOrd="0" parTransId="{6DD3220E-AF6A-485C-8026-1B95B65CC6FD}" sibTransId="{4666A877-D1CB-43ED-AD89-80761102623C}"/>
    <dgm:cxn modelId="{1FBCDA6F-7685-46C3-AA87-3E5864334D06}" srcId="{DFB4A846-5990-4944-A2FB-2194BC05DE7E}" destId="{69606C3E-5E7F-40F1-9EC8-078B1AF71A30}" srcOrd="1" destOrd="0" parTransId="{2DBAC167-346D-45B6-B459-F1BDD8CC67AD}" sibTransId="{CEBB507F-7411-42D8-991E-41B64DED7892}"/>
    <dgm:cxn modelId="{F0408F6C-82F1-A248-BBA4-BBC394638273}" type="presOf" srcId="{98A2C34E-1D4E-41DB-B529-51C7ACD36AAD}" destId="{39CF1090-B59E-4BD5-ACF1-975DD5C55DCA}" srcOrd="0" destOrd="0" presId="urn:microsoft.com/office/officeart/2009/3/layout/PhasedProcess"/>
    <dgm:cxn modelId="{A247BB12-7AB4-1F4C-9258-D00BA0727990}" type="presOf" srcId="{314ECF96-BDF8-457B-9239-5DCB01EC00C7}" destId="{5CD0E730-2AD7-4AEF-9932-286B7992F257}" srcOrd="0" destOrd="0" presId="urn:microsoft.com/office/officeart/2009/3/layout/PhasedProcess"/>
    <dgm:cxn modelId="{E6C83F0F-8372-41AF-BA60-5C026C2B8200}" srcId="{68DBA419-8B29-4168-A889-2679E62661CA}" destId="{D15FB642-82E9-4D31-9340-1DB3FAAFB8D7}" srcOrd="0" destOrd="0" parTransId="{AF09FC39-331E-4454-8615-55C3156952BA}" sibTransId="{5FB16D8A-F8CE-428A-A561-89DCFBF2AF07}"/>
    <dgm:cxn modelId="{DE677FD3-43D9-2D46-9C64-D767F990B70E}" type="presOf" srcId="{06875512-3E4B-4AF7-9A27-DC71B2FA562A}" destId="{6F0C8DF7-1E1D-4C00-B272-6197A242CA80}" srcOrd="1" destOrd="0" presId="urn:microsoft.com/office/officeart/2009/3/layout/PhasedProcess"/>
    <dgm:cxn modelId="{28079152-4CAD-46B0-82AF-B5BFAB8D6E44}" srcId="{69606C3E-5E7F-40F1-9EC8-078B1AF71A30}" destId="{314ECF96-BDF8-457B-9239-5DCB01EC00C7}" srcOrd="0" destOrd="0" parTransId="{EDAA563F-EF4F-4FC6-9DAA-4575C205A449}" sibTransId="{545990CA-8623-42D9-82C1-5578FBE3C99E}"/>
    <dgm:cxn modelId="{4C785461-F140-4F64-9171-C3CB06373743}" srcId="{68DBA419-8B29-4168-A889-2679E62661CA}" destId="{98A2C34E-1D4E-41DB-B529-51C7ACD36AAD}" srcOrd="1" destOrd="0" parTransId="{6C76FE48-5F0B-423B-AE49-3633A2FFDC89}" sibTransId="{A42A06AD-7ACE-4654-B5A8-5BB73E017057}"/>
    <dgm:cxn modelId="{AE6F7D91-3F7A-48FB-954A-B6D6E3278BA1}" srcId="{68DBA419-8B29-4168-A889-2679E62661CA}" destId="{C7A6B200-9320-4AEB-8DED-E4E28B239EF6}" srcOrd="2" destOrd="0" parTransId="{3B350326-F941-4149-A01E-E5EAC024CAAF}" sibTransId="{BB3558C6-EC22-439F-90C6-25FB7986C963}"/>
    <dgm:cxn modelId="{4896F53C-BC75-944E-AE71-CCB16C023C5C}" type="presOf" srcId="{69606C3E-5E7F-40F1-9EC8-078B1AF71A30}" destId="{FDC71A4C-8980-449E-B7AC-009F8DD21E98}" srcOrd="0" destOrd="0" presId="urn:microsoft.com/office/officeart/2009/3/layout/PhasedProcess"/>
    <dgm:cxn modelId="{81DEEB7D-A2D4-4206-A6E3-E1E8C8B14DD6}" srcId="{DFB4A846-5990-4944-A2FB-2194BC05DE7E}" destId="{1D05963B-0AB6-466C-A7C0-498B6FD4EBAE}" srcOrd="2" destOrd="0" parTransId="{0208E742-DEAD-47A9-8B72-4241C0E67CA7}" sibTransId="{E8D88D0C-62D2-41F1-9A31-6FBAF6E8D10E}"/>
    <dgm:cxn modelId="{2F66AEAB-FC07-41F8-A981-BB6F56A0225A}" srcId="{69606C3E-5E7F-40F1-9EC8-078B1AF71A30}" destId="{06875512-3E4B-4AF7-9A27-DC71B2FA562A}" srcOrd="2" destOrd="0" parTransId="{BF06BED9-825E-48AA-85DC-3D323C2A391B}" sibTransId="{6234DED3-5A96-4FF4-A086-B3B6BF452B96}"/>
    <dgm:cxn modelId="{3F9F5E7F-6DB9-F249-9763-2D2C9A55B1CF}" type="presOf" srcId="{1D05963B-0AB6-466C-A7C0-498B6FD4EBAE}" destId="{6B946FEC-CF23-4BAA-8465-296C2A77A093}" srcOrd="0" destOrd="0" presId="urn:microsoft.com/office/officeart/2009/3/layout/PhasedProcess"/>
    <dgm:cxn modelId="{CD53F163-D88E-3C4B-8E15-16CB2A60B0D0}" type="presOf" srcId="{C7A6B200-9320-4AEB-8DED-E4E28B239EF6}" destId="{F75A3298-369F-4BB7-9E2C-F10468B9B5B3}" srcOrd="0" destOrd="0" presId="urn:microsoft.com/office/officeart/2009/3/layout/PhasedProcess"/>
    <dgm:cxn modelId="{DA15BE32-4B97-E943-99AC-02FDD97CD3C1}" type="presOf" srcId="{68DBA419-8B29-4168-A889-2679E62661CA}" destId="{4E94F14B-5A34-430C-A3DC-22800041B669}" srcOrd="0" destOrd="0" presId="urn:microsoft.com/office/officeart/2009/3/layout/PhasedProcess"/>
    <dgm:cxn modelId="{62431BDA-AD79-4F66-924C-F7A9821350A7}" srcId="{1D05963B-0AB6-466C-A7C0-498B6FD4EBAE}" destId="{6D591924-9AF2-4813-8106-6CA6E4685867}" srcOrd="0" destOrd="0" parTransId="{9A6294F7-000F-4AAA-B934-5D9CF4FF878A}" sibTransId="{8B564733-7220-4ACE-AE9B-1563A9205154}"/>
    <dgm:cxn modelId="{84359E50-8C08-4DD3-AF63-4C74AA77B366}" srcId="{DFB4A846-5990-4944-A2FB-2194BC05DE7E}" destId="{68DBA419-8B29-4168-A889-2679E62661CA}" srcOrd="0" destOrd="0" parTransId="{2CE79A1E-01A1-487B-8A84-A97EDB72AD65}" sibTransId="{E91ADCA5-2FAD-4889-944A-B541D0614D12}"/>
    <dgm:cxn modelId="{8AC414B8-120E-7146-B4BD-7D2979B2BFC1}" type="presOf" srcId="{314ECF96-BDF8-457B-9239-5DCB01EC00C7}" destId="{97E70E72-7A1B-4F4C-A535-1B4055509087}" srcOrd="1" destOrd="0" presId="urn:microsoft.com/office/officeart/2009/3/layout/PhasedProcess"/>
    <dgm:cxn modelId="{AAE612D7-DACC-9943-B920-D194569DCE0A}" type="presOf" srcId="{DFB4A846-5990-4944-A2FB-2194BC05DE7E}" destId="{1381A8C2-0046-49C5-9787-269481E38960}" srcOrd="0" destOrd="0" presId="urn:microsoft.com/office/officeart/2009/3/layout/PhasedProcess"/>
    <dgm:cxn modelId="{0AE5AE63-7D65-AA4A-9489-CE1A04EB7A7C}" type="presParOf" srcId="{1381A8C2-0046-49C5-9787-269481E38960}" destId="{004A9E10-D717-451C-B4FC-B82330B7AAAF}" srcOrd="0" destOrd="0" presId="urn:microsoft.com/office/officeart/2009/3/layout/PhasedProcess"/>
    <dgm:cxn modelId="{301B6937-BFC2-5D47-8030-EEFB1DDE421D}" type="presParOf" srcId="{1381A8C2-0046-49C5-9787-269481E38960}" destId="{F7970F3A-C96C-44E3-8009-AC970A53E41C}" srcOrd="1" destOrd="0" presId="urn:microsoft.com/office/officeart/2009/3/layout/PhasedProcess"/>
    <dgm:cxn modelId="{75A40F80-E8A7-894B-A326-21870E7A7608}" type="presParOf" srcId="{1381A8C2-0046-49C5-9787-269481E38960}" destId="{FDC71A4C-8980-449E-B7AC-009F8DD21E98}" srcOrd="2" destOrd="0" presId="urn:microsoft.com/office/officeart/2009/3/layout/PhasedProcess"/>
    <dgm:cxn modelId="{3D63682D-BFBB-C748-B4D2-EE5D7874240F}" type="presParOf" srcId="{1381A8C2-0046-49C5-9787-269481E38960}" destId="{468FCA98-7C0D-4536-88DC-AD8C72FFEB8E}" srcOrd="3" destOrd="0" presId="urn:microsoft.com/office/officeart/2009/3/layout/PhasedProcess"/>
    <dgm:cxn modelId="{269423C9-E5FC-F34D-8E06-E825DCEE99DA}" type="presParOf" srcId="{1381A8C2-0046-49C5-9787-269481E38960}" destId="{EFCD4665-03A6-437E-9FD4-741F43D46495}" srcOrd="4" destOrd="0" presId="urn:microsoft.com/office/officeart/2009/3/layout/PhasedProcess"/>
    <dgm:cxn modelId="{F98723FD-1ADE-724D-930A-6A939B886678}" type="presParOf" srcId="{1381A8C2-0046-49C5-9787-269481E38960}" destId="{6B946FEC-CF23-4BAA-8465-296C2A77A093}" srcOrd="5" destOrd="0" presId="urn:microsoft.com/office/officeart/2009/3/layout/PhasedProcess"/>
    <dgm:cxn modelId="{36BEA231-55F7-8444-837D-E58BC0A0BC86}" type="presParOf" srcId="{1381A8C2-0046-49C5-9787-269481E38960}" destId="{9671F994-3AF3-4DF6-B863-A8D25D2448F0}" srcOrd="6" destOrd="0" presId="urn:microsoft.com/office/officeart/2009/3/layout/PhasedProcess"/>
    <dgm:cxn modelId="{50136781-1895-D646-A342-B2DC55C41D11}" type="presParOf" srcId="{9671F994-3AF3-4DF6-B863-A8D25D2448F0}" destId="{5CD0E730-2AD7-4AEF-9932-286B7992F257}" srcOrd="0" destOrd="0" presId="urn:microsoft.com/office/officeart/2009/3/layout/PhasedProcess"/>
    <dgm:cxn modelId="{18537A5C-B0EB-6449-9705-E79A961431FD}" type="presParOf" srcId="{9671F994-3AF3-4DF6-B863-A8D25D2448F0}" destId="{97E70E72-7A1B-4F4C-A535-1B4055509087}" srcOrd="1" destOrd="0" presId="urn:microsoft.com/office/officeart/2009/3/layout/PhasedProcess"/>
    <dgm:cxn modelId="{BAA6011C-80E2-CF4B-8EC7-6A116410472F}" type="presParOf" srcId="{9671F994-3AF3-4DF6-B863-A8D25D2448F0}" destId="{EBB3C822-D1C8-4038-BB01-B51DAF7DA15F}" srcOrd="2" destOrd="0" presId="urn:microsoft.com/office/officeart/2009/3/layout/PhasedProcess"/>
    <dgm:cxn modelId="{DCEE6EEB-FCFF-3F4B-A0C9-66B1C8885434}" type="presParOf" srcId="{9671F994-3AF3-4DF6-B863-A8D25D2448F0}" destId="{114A43C5-EA88-49EC-A9DD-CF6EFC7259E8}" srcOrd="3" destOrd="0" presId="urn:microsoft.com/office/officeart/2009/3/layout/PhasedProcess"/>
    <dgm:cxn modelId="{E50EBA40-DAEE-BF40-911C-495BE6BBA6F8}" type="presParOf" srcId="{9671F994-3AF3-4DF6-B863-A8D25D2448F0}" destId="{E6834994-1F1E-460E-AEA6-DAF9FED5FE61}" srcOrd="4" destOrd="0" presId="urn:microsoft.com/office/officeart/2009/3/layout/PhasedProcess"/>
    <dgm:cxn modelId="{04C36BFF-D367-0449-99EF-9EACB33A5B9A}" type="presParOf" srcId="{9671F994-3AF3-4DF6-B863-A8D25D2448F0}" destId="{6F0C8DF7-1E1D-4C00-B272-6197A242CA80}" srcOrd="5" destOrd="0" presId="urn:microsoft.com/office/officeart/2009/3/layout/PhasedProcess"/>
    <dgm:cxn modelId="{7970595E-F4D4-B744-A9DB-82A0D2FDE641}" type="presParOf" srcId="{1381A8C2-0046-49C5-9787-269481E38960}" destId="{DC2BDFDD-3758-4322-94FF-F41B3882D7E2}" srcOrd="7" destOrd="0" presId="urn:microsoft.com/office/officeart/2009/3/layout/PhasedProcess"/>
    <dgm:cxn modelId="{D7C4713E-E5BB-A04E-ACAA-98764DD51747}" type="presParOf" srcId="{DC2BDFDD-3758-4322-94FF-F41B3882D7E2}" destId="{6BF2C750-6F77-42B5-AD2F-D10E4F1EABA0}" srcOrd="0" destOrd="0" presId="urn:microsoft.com/office/officeart/2009/3/layout/PhasedProcess"/>
    <dgm:cxn modelId="{F0371BB2-F4CB-E147-BAFA-6ADEF78E8CB9}" type="presParOf" srcId="{DC2BDFDD-3758-4322-94FF-F41B3882D7E2}" destId="{E8182160-358F-4521-AD66-72B4DA8C6D19}" srcOrd="1" destOrd="0" presId="urn:microsoft.com/office/officeart/2009/3/layout/PhasedProcess"/>
    <dgm:cxn modelId="{EC662753-591B-8143-B595-81F4949519DD}" type="presParOf" srcId="{DC2BDFDD-3758-4322-94FF-F41B3882D7E2}" destId="{48BEBDCD-57BF-47B9-9275-6210C4447905}" srcOrd="2" destOrd="0" presId="urn:microsoft.com/office/officeart/2009/3/layout/PhasedProcess"/>
    <dgm:cxn modelId="{91A7ACA7-EE25-B04D-B4D4-C09BA5331804}" type="presParOf" srcId="{DC2BDFDD-3758-4322-94FF-F41B3882D7E2}" destId="{39CF1090-B59E-4BD5-ACF1-975DD5C55DCA}" srcOrd="3" destOrd="0" presId="urn:microsoft.com/office/officeart/2009/3/layout/PhasedProcess"/>
    <dgm:cxn modelId="{58AD552F-4ADC-AB49-B5F2-76E951C33B66}" type="presParOf" srcId="{DC2BDFDD-3758-4322-94FF-F41B3882D7E2}" destId="{56C14B33-906C-40AD-9EA2-AC987B432742}" srcOrd="4" destOrd="0" presId="urn:microsoft.com/office/officeart/2009/3/layout/PhasedProcess"/>
    <dgm:cxn modelId="{2916B42C-AFF0-E24A-BFC9-0206B2EE6B6B}" type="presParOf" srcId="{DC2BDFDD-3758-4322-94FF-F41B3882D7E2}" destId="{F75A3298-369F-4BB7-9E2C-F10468B9B5B3}" srcOrd="5" destOrd="0" presId="urn:microsoft.com/office/officeart/2009/3/layout/PhasedProcess"/>
    <dgm:cxn modelId="{4E278472-2A02-0042-879D-2ABAA9D9511F}" type="presParOf" srcId="{1381A8C2-0046-49C5-9787-269481E38960}" destId="{1DF9669D-321A-4ACC-88A0-9905B3FA6FD5}" srcOrd="8" destOrd="0" presId="urn:microsoft.com/office/officeart/2009/3/layout/PhasedProcess"/>
    <dgm:cxn modelId="{3955C66D-6742-A74B-ACD6-903E433BB9CD}" type="presParOf" srcId="{1381A8C2-0046-49C5-9787-269481E38960}" destId="{4E94F14B-5A34-430C-A3DC-22800041B669}" srcOrd="9" destOrd="0" presId="urn:microsoft.com/office/officeart/2009/3/layout/Phased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D6C613-6F35-4C7B-8531-AD9AC4E9588C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pt-BR"/>
        </a:p>
      </dgm:t>
    </dgm:pt>
    <dgm:pt modelId="{67B13D90-7271-402A-AA9E-F46E941E085F}">
      <dgm:prSet phldrT="[Texto]"/>
      <dgm:spPr/>
      <dgm:t>
        <a:bodyPr/>
        <a:lstStyle/>
        <a:p>
          <a:r>
            <a:rPr lang="pt-BR" altLang="pt-BR" b="1" dirty="0"/>
            <a:t>O EU, O OUTRO, O NÓS</a:t>
          </a:r>
          <a:endParaRPr lang="pt-BR" dirty="0"/>
        </a:p>
      </dgm:t>
    </dgm:pt>
    <dgm:pt modelId="{25D6309A-A5E0-4EA3-A646-FD658C625589}" type="parTrans" cxnId="{1E499424-1506-4CBC-87C5-49DB60BD64DB}">
      <dgm:prSet/>
      <dgm:spPr/>
      <dgm:t>
        <a:bodyPr/>
        <a:lstStyle/>
        <a:p>
          <a:endParaRPr lang="pt-BR"/>
        </a:p>
      </dgm:t>
    </dgm:pt>
    <dgm:pt modelId="{2BC66042-6EB0-4B17-9389-4650C63FB6A3}" type="sibTrans" cxnId="{1E499424-1506-4CBC-87C5-49DB60BD64DB}">
      <dgm:prSet/>
      <dgm:spPr/>
      <dgm:t>
        <a:bodyPr/>
        <a:lstStyle/>
        <a:p>
          <a:endParaRPr lang="pt-BR"/>
        </a:p>
      </dgm:t>
    </dgm:pt>
    <dgm:pt modelId="{F2BE52B8-3425-406C-B71D-228438D659B8}">
      <dgm:prSet phldrT="[Texto]"/>
      <dgm:spPr/>
      <dgm:t>
        <a:bodyPr/>
        <a:lstStyle/>
        <a:p>
          <a:r>
            <a:rPr lang="pt-BR" altLang="pt-BR" b="1" dirty="0"/>
            <a:t>CORPO, GESTOS E MOVIMENTOS</a:t>
          </a:r>
          <a:endParaRPr lang="pt-BR" dirty="0"/>
        </a:p>
      </dgm:t>
    </dgm:pt>
    <dgm:pt modelId="{9A95673D-EEF1-4E45-AEFE-4FAA1CE0BF33}" type="parTrans" cxnId="{09281D9D-A85B-4C2D-8E66-BE39C5F10548}">
      <dgm:prSet/>
      <dgm:spPr/>
      <dgm:t>
        <a:bodyPr/>
        <a:lstStyle/>
        <a:p>
          <a:endParaRPr lang="pt-BR"/>
        </a:p>
      </dgm:t>
    </dgm:pt>
    <dgm:pt modelId="{78585CF6-3002-4CF5-844E-699CD9FEDEEF}" type="sibTrans" cxnId="{09281D9D-A85B-4C2D-8E66-BE39C5F10548}">
      <dgm:prSet/>
      <dgm:spPr/>
      <dgm:t>
        <a:bodyPr/>
        <a:lstStyle/>
        <a:p>
          <a:endParaRPr lang="pt-BR"/>
        </a:p>
      </dgm:t>
    </dgm:pt>
    <dgm:pt modelId="{11F50DC6-32EF-4845-9AE4-3922823ACD1E}">
      <dgm:prSet phldrT="[Texto]"/>
      <dgm:spPr/>
      <dgm:t>
        <a:bodyPr/>
        <a:lstStyle/>
        <a:p>
          <a:r>
            <a:rPr lang="pt-BR" altLang="pt-BR" b="1"/>
            <a:t>ESCUTA, FALA, PENSAMENTO E IMAGINAÇÃO</a:t>
          </a:r>
          <a:endParaRPr lang="pt-BR" dirty="0"/>
        </a:p>
      </dgm:t>
    </dgm:pt>
    <dgm:pt modelId="{8EBB4A15-B7E1-4614-8F66-0F0312B48C1B}" type="parTrans" cxnId="{CB4AFC5C-C210-4FA2-B76F-4DFEEB3E7268}">
      <dgm:prSet/>
      <dgm:spPr/>
      <dgm:t>
        <a:bodyPr/>
        <a:lstStyle/>
        <a:p>
          <a:endParaRPr lang="pt-BR"/>
        </a:p>
      </dgm:t>
    </dgm:pt>
    <dgm:pt modelId="{0C081D8F-0C94-4B72-92E7-5BC7719BB712}" type="sibTrans" cxnId="{CB4AFC5C-C210-4FA2-B76F-4DFEEB3E7268}">
      <dgm:prSet/>
      <dgm:spPr/>
      <dgm:t>
        <a:bodyPr/>
        <a:lstStyle/>
        <a:p>
          <a:endParaRPr lang="pt-BR"/>
        </a:p>
      </dgm:t>
    </dgm:pt>
    <dgm:pt modelId="{328100A1-F760-4D02-8FE7-EC73223D8470}">
      <dgm:prSet phldrT="[Texto]"/>
      <dgm:spPr/>
      <dgm:t>
        <a:bodyPr/>
        <a:lstStyle/>
        <a:p>
          <a:r>
            <a:rPr lang="pt-BR" altLang="pt-BR" b="1"/>
            <a:t>TRAÇOS, SONS, CORES E IMAGENS</a:t>
          </a:r>
          <a:endParaRPr lang="pt-BR" dirty="0"/>
        </a:p>
      </dgm:t>
    </dgm:pt>
    <dgm:pt modelId="{DDA5712A-F38B-492C-968B-C8AA7C9B785F}" type="parTrans" cxnId="{19ACD77E-3BEB-49ED-8038-7D5572C7F45D}">
      <dgm:prSet/>
      <dgm:spPr/>
      <dgm:t>
        <a:bodyPr/>
        <a:lstStyle/>
        <a:p>
          <a:endParaRPr lang="pt-BR"/>
        </a:p>
      </dgm:t>
    </dgm:pt>
    <dgm:pt modelId="{8BA1380A-2429-4147-A848-05489926F94A}" type="sibTrans" cxnId="{19ACD77E-3BEB-49ED-8038-7D5572C7F45D}">
      <dgm:prSet/>
      <dgm:spPr/>
      <dgm:t>
        <a:bodyPr/>
        <a:lstStyle/>
        <a:p>
          <a:endParaRPr lang="pt-BR"/>
        </a:p>
      </dgm:t>
    </dgm:pt>
    <dgm:pt modelId="{91B68D92-FFD0-43CC-B260-ED0769595701}">
      <dgm:prSet phldrT="[Texto]"/>
      <dgm:spPr/>
      <dgm:t>
        <a:bodyPr/>
        <a:lstStyle/>
        <a:p>
          <a:r>
            <a:rPr lang="pt-BR" altLang="pt-BR" b="1"/>
            <a:t>ESPAÇOS, TEMPOS, QUANTIDADES, RELAÇÕES E TRANSFORMAÇÕES</a:t>
          </a:r>
          <a:endParaRPr lang="pt-BR" dirty="0"/>
        </a:p>
      </dgm:t>
    </dgm:pt>
    <dgm:pt modelId="{89C2CB9E-4EEA-4816-8E96-61114CC89854}" type="parTrans" cxnId="{52093CED-D103-4B48-8BBB-31C961479BE2}">
      <dgm:prSet/>
      <dgm:spPr/>
      <dgm:t>
        <a:bodyPr/>
        <a:lstStyle/>
        <a:p>
          <a:endParaRPr lang="pt-BR"/>
        </a:p>
      </dgm:t>
    </dgm:pt>
    <dgm:pt modelId="{B3E7560C-DAB5-43DC-85B9-317E1EEFD538}" type="sibTrans" cxnId="{52093CED-D103-4B48-8BBB-31C961479BE2}">
      <dgm:prSet/>
      <dgm:spPr/>
      <dgm:t>
        <a:bodyPr/>
        <a:lstStyle/>
        <a:p>
          <a:endParaRPr lang="pt-BR"/>
        </a:p>
      </dgm:t>
    </dgm:pt>
    <dgm:pt modelId="{2366B53B-A233-413A-8A9A-FBF38ADEE6D7}" type="pres">
      <dgm:prSet presAssocID="{63D6C613-6F35-4C7B-8531-AD9AC4E9588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6C5645BC-0F5C-4059-96A2-6AFCF9303A47}" type="pres">
      <dgm:prSet presAssocID="{67B13D90-7271-402A-AA9E-F46E941E085F}" presName="dummy" presStyleCnt="0"/>
      <dgm:spPr/>
    </dgm:pt>
    <dgm:pt modelId="{3077D061-B086-4783-8FBF-AA9012B84D45}" type="pres">
      <dgm:prSet presAssocID="{67B13D90-7271-402A-AA9E-F46E941E085F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231FA4-2E1C-4594-9516-0FFA779C35D1}" type="pres">
      <dgm:prSet presAssocID="{2BC66042-6EB0-4B17-9389-4650C63FB6A3}" presName="sibTrans" presStyleLbl="node1" presStyleIdx="0" presStyleCnt="5"/>
      <dgm:spPr/>
      <dgm:t>
        <a:bodyPr/>
        <a:lstStyle/>
        <a:p>
          <a:endParaRPr lang="pt-BR"/>
        </a:p>
      </dgm:t>
    </dgm:pt>
    <dgm:pt modelId="{2E4EC24E-FDA7-4334-BBD6-5C04CC224BC2}" type="pres">
      <dgm:prSet presAssocID="{F2BE52B8-3425-406C-B71D-228438D659B8}" presName="dummy" presStyleCnt="0"/>
      <dgm:spPr/>
    </dgm:pt>
    <dgm:pt modelId="{2114BBAF-D85A-457A-9B3C-C7C0B383330F}" type="pres">
      <dgm:prSet presAssocID="{F2BE52B8-3425-406C-B71D-228438D659B8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AA9B345-3F19-4FBB-94D2-D5E7B2BF9B4C}" type="pres">
      <dgm:prSet presAssocID="{78585CF6-3002-4CF5-844E-699CD9FEDEEF}" presName="sibTrans" presStyleLbl="node1" presStyleIdx="1" presStyleCnt="5"/>
      <dgm:spPr/>
      <dgm:t>
        <a:bodyPr/>
        <a:lstStyle/>
        <a:p>
          <a:endParaRPr lang="pt-BR"/>
        </a:p>
      </dgm:t>
    </dgm:pt>
    <dgm:pt modelId="{97FEEEED-7137-4922-8BD6-47E6C6BCD305}" type="pres">
      <dgm:prSet presAssocID="{11F50DC6-32EF-4845-9AE4-3922823ACD1E}" presName="dummy" presStyleCnt="0"/>
      <dgm:spPr/>
    </dgm:pt>
    <dgm:pt modelId="{FA5B24D7-2C4C-4936-8823-BEF1F6FA5F65}" type="pres">
      <dgm:prSet presAssocID="{11F50DC6-32EF-4845-9AE4-3922823ACD1E}" presName="node" presStyleLbl="revTx" presStyleIdx="2" presStyleCnt="5" custScaleX="128806" custScaleY="12033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CDB0207-05B5-4B3E-BB14-C24874C6D320}" type="pres">
      <dgm:prSet presAssocID="{0C081D8F-0C94-4B72-92E7-5BC7719BB712}" presName="sibTrans" presStyleLbl="node1" presStyleIdx="2" presStyleCnt="5"/>
      <dgm:spPr/>
      <dgm:t>
        <a:bodyPr/>
        <a:lstStyle/>
        <a:p>
          <a:endParaRPr lang="pt-BR"/>
        </a:p>
      </dgm:t>
    </dgm:pt>
    <dgm:pt modelId="{86A0DE19-E07F-48EB-86BC-ACBAB937EF0C}" type="pres">
      <dgm:prSet presAssocID="{328100A1-F760-4D02-8FE7-EC73223D8470}" presName="dummy" presStyleCnt="0"/>
      <dgm:spPr/>
    </dgm:pt>
    <dgm:pt modelId="{3A080378-FD63-463A-9637-B4C40352BBA2}" type="pres">
      <dgm:prSet presAssocID="{328100A1-F760-4D02-8FE7-EC73223D8470}" presName="node" presStyleLbl="revTx" presStyleIdx="3" presStyleCnt="5" custScaleX="14061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243AF35-E8AA-4AA1-8679-7286210CC771}" type="pres">
      <dgm:prSet presAssocID="{8BA1380A-2429-4147-A848-05489926F94A}" presName="sibTrans" presStyleLbl="node1" presStyleIdx="3" presStyleCnt="5"/>
      <dgm:spPr/>
      <dgm:t>
        <a:bodyPr/>
        <a:lstStyle/>
        <a:p>
          <a:endParaRPr lang="pt-BR"/>
        </a:p>
      </dgm:t>
    </dgm:pt>
    <dgm:pt modelId="{9FD9A24F-E74E-44FB-912C-6B8597E72811}" type="pres">
      <dgm:prSet presAssocID="{91B68D92-FFD0-43CC-B260-ED0769595701}" presName="dummy" presStyleCnt="0"/>
      <dgm:spPr/>
    </dgm:pt>
    <dgm:pt modelId="{6225DFE7-241D-481E-ABAE-D5827533871A}" type="pres">
      <dgm:prSet presAssocID="{91B68D92-FFD0-43CC-B260-ED0769595701}" presName="node" presStyleLbl="revTx" presStyleIdx="4" presStyleCnt="5" custScaleX="141600" custRadScaleRad="97291" custRadScaleInc="-486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EA41B56-7E3F-4ABE-BF29-22728C6D4664}" type="pres">
      <dgm:prSet presAssocID="{B3E7560C-DAB5-43DC-85B9-317E1EEFD538}" presName="sibTrans" presStyleLbl="node1" presStyleIdx="4" presStyleCnt="5"/>
      <dgm:spPr/>
      <dgm:t>
        <a:bodyPr/>
        <a:lstStyle/>
        <a:p>
          <a:endParaRPr lang="pt-BR"/>
        </a:p>
      </dgm:t>
    </dgm:pt>
  </dgm:ptLst>
  <dgm:cxnLst>
    <dgm:cxn modelId="{1E499424-1506-4CBC-87C5-49DB60BD64DB}" srcId="{63D6C613-6F35-4C7B-8531-AD9AC4E9588C}" destId="{67B13D90-7271-402A-AA9E-F46E941E085F}" srcOrd="0" destOrd="0" parTransId="{25D6309A-A5E0-4EA3-A646-FD658C625589}" sibTransId="{2BC66042-6EB0-4B17-9389-4650C63FB6A3}"/>
    <dgm:cxn modelId="{C9A5955D-72C8-4B42-9BFA-E2035626A294}" type="presOf" srcId="{8BA1380A-2429-4147-A848-05489926F94A}" destId="{6243AF35-E8AA-4AA1-8679-7286210CC771}" srcOrd="0" destOrd="0" presId="urn:microsoft.com/office/officeart/2005/8/layout/cycle1"/>
    <dgm:cxn modelId="{19ACD77E-3BEB-49ED-8038-7D5572C7F45D}" srcId="{63D6C613-6F35-4C7B-8531-AD9AC4E9588C}" destId="{328100A1-F760-4D02-8FE7-EC73223D8470}" srcOrd="3" destOrd="0" parTransId="{DDA5712A-F38B-492C-968B-C8AA7C9B785F}" sibTransId="{8BA1380A-2429-4147-A848-05489926F94A}"/>
    <dgm:cxn modelId="{9C381EEC-FCCF-494E-82D4-4925DEAC273A}" type="presOf" srcId="{328100A1-F760-4D02-8FE7-EC73223D8470}" destId="{3A080378-FD63-463A-9637-B4C40352BBA2}" srcOrd="0" destOrd="0" presId="urn:microsoft.com/office/officeart/2005/8/layout/cycle1"/>
    <dgm:cxn modelId="{35304A86-ADE0-7741-A9D4-8960858E16EF}" type="presOf" srcId="{0C081D8F-0C94-4B72-92E7-5BC7719BB712}" destId="{4CDB0207-05B5-4B3E-BB14-C24874C6D320}" srcOrd="0" destOrd="0" presId="urn:microsoft.com/office/officeart/2005/8/layout/cycle1"/>
    <dgm:cxn modelId="{52093CED-D103-4B48-8BBB-31C961479BE2}" srcId="{63D6C613-6F35-4C7B-8531-AD9AC4E9588C}" destId="{91B68D92-FFD0-43CC-B260-ED0769595701}" srcOrd="4" destOrd="0" parTransId="{89C2CB9E-4EEA-4816-8E96-61114CC89854}" sibTransId="{B3E7560C-DAB5-43DC-85B9-317E1EEFD538}"/>
    <dgm:cxn modelId="{09281D9D-A85B-4C2D-8E66-BE39C5F10548}" srcId="{63D6C613-6F35-4C7B-8531-AD9AC4E9588C}" destId="{F2BE52B8-3425-406C-B71D-228438D659B8}" srcOrd="1" destOrd="0" parTransId="{9A95673D-EEF1-4E45-AEFE-4FAA1CE0BF33}" sibTransId="{78585CF6-3002-4CF5-844E-699CD9FEDEEF}"/>
    <dgm:cxn modelId="{585F3DFC-F411-F243-9E63-89936F4D063D}" type="presOf" srcId="{11F50DC6-32EF-4845-9AE4-3922823ACD1E}" destId="{FA5B24D7-2C4C-4936-8823-BEF1F6FA5F65}" srcOrd="0" destOrd="0" presId="urn:microsoft.com/office/officeart/2005/8/layout/cycle1"/>
    <dgm:cxn modelId="{CB4AFC5C-C210-4FA2-B76F-4DFEEB3E7268}" srcId="{63D6C613-6F35-4C7B-8531-AD9AC4E9588C}" destId="{11F50DC6-32EF-4845-9AE4-3922823ACD1E}" srcOrd="2" destOrd="0" parTransId="{8EBB4A15-B7E1-4614-8F66-0F0312B48C1B}" sibTransId="{0C081D8F-0C94-4B72-92E7-5BC7719BB712}"/>
    <dgm:cxn modelId="{9BD9A4D1-6EE2-8841-B264-5CF91A4F0CD9}" type="presOf" srcId="{63D6C613-6F35-4C7B-8531-AD9AC4E9588C}" destId="{2366B53B-A233-413A-8A9A-FBF38ADEE6D7}" srcOrd="0" destOrd="0" presId="urn:microsoft.com/office/officeart/2005/8/layout/cycle1"/>
    <dgm:cxn modelId="{B4D22B71-AF60-F74A-BEA6-9C89147544B5}" type="presOf" srcId="{78585CF6-3002-4CF5-844E-699CD9FEDEEF}" destId="{4AA9B345-3F19-4FBB-94D2-D5E7B2BF9B4C}" srcOrd="0" destOrd="0" presId="urn:microsoft.com/office/officeart/2005/8/layout/cycle1"/>
    <dgm:cxn modelId="{DF69324B-7DA8-E848-9E69-804AD4EC8A9E}" type="presOf" srcId="{F2BE52B8-3425-406C-B71D-228438D659B8}" destId="{2114BBAF-D85A-457A-9B3C-C7C0B383330F}" srcOrd="0" destOrd="0" presId="urn:microsoft.com/office/officeart/2005/8/layout/cycle1"/>
    <dgm:cxn modelId="{78DC8E5E-8FFB-5741-AF14-F553C780A23E}" type="presOf" srcId="{67B13D90-7271-402A-AA9E-F46E941E085F}" destId="{3077D061-B086-4783-8FBF-AA9012B84D45}" srcOrd="0" destOrd="0" presId="urn:microsoft.com/office/officeart/2005/8/layout/cycle1"/>
    <dgm:cxn modelId="{BAC76748-9AC8-0943-984E-051405179F83}" type="presOf" srcId="{B3E7560C-DAB5-43DC-85B9-317E1EEFD538}" destId="{DEA41B56-7E3F-4ABE-BF29-22728C6D4664}" srcOrd="0" destOrd="0" presId="urn:microsoft.com/office/officeart/2005/8/layout/cycle1"/>
    <dgm:cxn modelId="{5768426C-6BB0-6A42-9497-C07DDEC1731D}" type="presOf" srcId="{2BC66042-6EB0-4B17-9389-4650C63FB6A3}" destId="{BD231FA4-2E1C-4594-9516-0FFA779C35D1}" srcOrd="0" destOrd="0" presId="urn:microsoft.com/office/officeart/2005/8/layout/cycle1"/>
    <dgm:cxn modelId="{B710F8D9-1BCE-194F-A05A-1F97E5564C5D}" type="presOf" srcId="{91B68D92-FFD0-43CC-B260-ED0769595701}" destId="{6225DFE7-241D-481E-ABAE-D5827533871A}" srcOrd="0" destOrd="0" presId="urn:microsoft.com/office/officeart/2005/8/layout/cycle1"/>
    <dgm:cxn modelId="{F79DB7D4-9DB9-1C48-9B46-2CD1679B678F}" type="presParOf" srcId="{2366B53B-A233-413A-8A9A-FBF38ADEE6D7}" destId="{6C5645BC-0F5C-4059-96A2-6AFCF9303A47}" srcOrd="0" destOrd="0" presId="urn:microsoft.com/office/officeart/2005/8/layout/cycle1"/>
    <dgm:cxn modelId="{B08B01E3-D4F3-BC49-A96E-598483DE2F2A}" type="presParOf" srcId="{2366B53B-A233-413A-8A9A-FBF38ADEE6D7}" destId="{3077D061-B086-4783-8FBF-AA9012B84D45}" srcOrd="1" destOrd="0" presId="urn:microsoft.com/office/officeart/2005/8/layout/cycle1"/>
    <dgm:cxn modelId="{8E4DD324-9F92-B242-9576-A9645AFA5048}" type="presParOf" srcId="{2366B53B-A233-413A-8A9A-FBF38ADEE6D7}" destId="{BD231FA4-2E1C-4594-9516-0FFA779C35D1}" srcOrd="2" destOrd="0" presId="urn:microsoft.com/office/officeart/2005/8/layout/cycle1"/>
    <dgm:cxn modelId="{3AA7D982-0A4F-674B-8C0C-5B389318A9E7}" type="presParOf" srcId="{2366B53B-A233-413A-8A9A-FBF38ADEE6D7}" destId="{2E4EC24E-FDA7-4334-BBD6-5C04CC224BC2}" srcOrd="3" destOrd="0" presId="urn:microsoft.com/office/officeart/2005/8/layout/cycle1"/>
    <dgm:cxn modelId="{7419A985-9CAD-F94D-9B96-636BB4E068DA}" type="presParOf" srcId="{2366B53B-A233-413A-8A9A-FBF38ADEE6D7}" destId="{2114BBAF-D85A-457A-9B3C-C7C0B383330F}" srcOrd="4" destOrd="0" presId="urn:microsoft.com/office/officeart/2005/8/layout/cycle1"/>
    <dgm:cxn modelId="{A32E5454-E764-CE4D-BA80-AAD2C3FD1F03}" type="presParOf" srcId="{2366B53B-A233-413A-8A9A-FBF38ADEE6D7}" destId="{4AA9B345-3F19-4FBB-94D2-D5E7B2BF9B4C}" srcOrd="5" destOrd="0" presId="urn:microsoft.com/office/officeart/2005/8/layout/cycle1"/>
    <dgm:cxn modelId="{03545C04-2133-1549-B7A4-E37CB2C3238C}" type="presParOf" srcId="{2366B53B-A233-413A-8A9A-FBF38ADEE6D7}" destId="{97FEEEED-7137-4922-8BD6-47E6C6BCD305}" srcOrd="6" destOrd="0" presId="urn:microsoft.com/office/officeart/2005/8/layout/cycle1"/>
    <dgm:cxn modelId="{F15CD235-A0CD-4245-A6E7-9F616304A343}" type="presParOf" srcId="{2366B53B-A233-413A-8A9A-FBF38ADEE6D7}" destId="{FA5B24D7-2C4C-4936-8823-BEF1F6FA5F65}" srcOrd="7" destOrd="0" presId="urn:microsoft.com/office/officeart/2005/8/layout/cycle1"/>
    <dgm:cxn modelId="{42A6BB23-C715-914A-88EF-D632090F34AA}" type="presParOf" srcId="{2366B53B-A233-413A-8A9A-FBF38ADEE6D7}" destId="{4CDB0207-05B5-4B3E-BB14-C24874C6D320}" srcOrd="8" destOrd="0" presId="urn:microsoft.com/office/officeart/2005/8/layout/cycle1"/>
    <dgm:cxn modelId="{94A7077B-1351-7F43-AB6F-FC6BD390D039}" type="presParOf" srcId="{2366B53B-A233-413A-8A9A-FBF38ADEE6D7}" destId="{86A0DE19-E07F-48EB-86BC-ACBAB937EF0C}" srcOrd="9" destOrd="0" presId="urn:microsoft.com/office/officeart/2005/8/layout/cycle1"/>
    <dgm:cxn modelId="{0638759C-220F-D744-884E-3925B0D4C37E}" type="presParOf" srcId="{2366B53B-A233-413A-8A9A-FBF38ADEE6D7}" destId="{3A080378-FD63-463A-9637-B4C40352BBA2}" srcOrd="10" destOrd="0" presId="urn:microsoft.com/office/officeart/2005/8/layout/cycle1"/>
    <dgm:cxn modelId="{2DF552A7-5E4F-7B42-8245-ED66177C3578}" type="presParOf" srcId="{2366B53B-A233-413A-8A9A-FBF38ADEE6D7}" destId="{6243AF35-E8AA-4AA1-8679-7286210CC771}" srcOrd="11" destOrd="0" presId="urn:microsoft.com/office/officeart/2005/8/layout/cycle1"/>
    <dgm:cxn modelId="{4D11E70B-C64B-5443-89B7-E671740B3721}" type="presParOf" srcId="{2366B53B-A233-413A-8A9A-FBF38ADEE6D7}" destId="{9FD9A24F-E74E-44FB-912C-6B8597E72811}" srcOrd="12" destOrd="0" presId="urn:microsoft.com/office/officeart/2005/8/layout/cycle1"/>
    <dgm:cxn modelId="{A56AC2E8-FAF6-314F-98D2-9C3B51D90819}" type="presParOf" srcId="{2366B53B-A233-413A-8A9A-FBF38ADEE6D7}" destId="{6225DFE7-241D-481E-ABAE-D5827533871A}" srcOrd="13" destOrd="0" presId="urn:microsoft.com/office/officeart/2005/8/layout/cycle1"/>
    <dgm:cxn modelId="{2FA4EA77-6D8B-3946-8B3C-A82E58A4585D}" type="presParOf" srcId="{2366B53B-A233-413A-8A9A-FBF38ADEE6D7}" destId="{DEA41B56-7E3F-4ABE-BF29-22728C6D466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73889F5-EDEC-4042-BF92-3CD88220A7A5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t-BR"/>
        </a:p>
      </dgm:t>
    </dgm:pt>
    <dgm:pt modelId="{F8AA442F-DCD9-4ECF-88B0-305C79B60A2F}">
      <dgm:prSet phldrT="[Texto]"/>
      <dgm:spPr/>
      <dgm:t>
        <a:bodyPr/>
        <a:lstStyle/>
        <a:p>
          <a:r>
            <a:rPr lang="pt-BR" b="1" dirty="0"/>
            <a:t>Bebês</a:t>
          </a:r>
        </a:p>
        <a:p>
          <a:r>
            <a:rPr lang="pt-BR" dirty="0"/>
            <a:t>Zero – 18m</a:t>
          </a:r>
        </a:p>
      </dgm:t>
    </dgm:pt>
    <dgm:pt modelId="{59BDD79B-FCE5-4DDF-AC74-FD2505D004C9}" type="parTrans" cxnId="{3CB75FED-40EB-4260-A0B8-B34033487B8E}">
      <dgm:prSet/>
      <dgm:spPr/>
      <dgm:t>
        <a:bodyPr/>
        <a:lstStyle/>
        <a:p>
          <a:endParaRPr lang="pt-BR"/>
        </a:p>
      </dgm:t>
    </dgm:pt>
    <dgm:pt modelId="{E022266C-5B47-4376-96D3-CDD83ADF4B7B}" type="sibTrans" cxnId="{3CB75FED-40EB-4260-A0B8-B34033487B8E}">
      <dgm:prSet/>
      <dgm:spPr/>
      <dgm:t>
        <a:bodyPr/>
        <a:lstStyle/>
        <a:p>
          <a:endParaRPr lang="pt-BR"/>
        </a:p>
      </dgm:t>
    </dgm:pt>
    <dgm:pt modelId="{4F3A9D73-5C72-4751-B61E-995C9F862C11}">
      <dgm:prSet phldrT="[Texto]"/>
      <dgm:spPr/>
      <dgm:t>
        <a:bodyPr/>
        <a:lstStyle/>
        <a:p>
          <a:r>
            <a:rPr lang="pt-BR" b="1" dirty="0"/>
            <a:t>Crianças bem pequenas</a:t>
          </a:r>
        </a:p>
        <a:p>
          <a:r>
            <a:rPr lang="pt-BR" dirty="0"/>
            <a:t>19 m – 3a 11m</a:t>
          </a:r>
        </a:p>
      </dgm:t>
    </dgm:pt>
    <dgm:pt modelId="{8D885A75-850C-45B2-83DB-BBA892326533}" type="parTrans" cxnId="{98F333F6-5D2F-43B9-B9D3-AA8F6F29A86B}">
      <dgm:prSet/>
      <dgm:spPr/>
      <dgm:t>
        <a:bodyPr/>
        <a:lstStyle/>
        <a:p>
          <a:endParaRPr lang="pt-BR"/>
        </a:p>
      </dgm:t>
    </dgm:pt>
    <dgm:pt modelId="{DBD70843-3B1C-4BB7-9BDF-D67E9C0A54A4}" type="sibTrans" cxnId="{98F333F6-5D2F-43B9-B9D3-AA8F6F29A86B}">
      <dgm:prSet/>
      <dgm:spPr/>
      <dgm:t>
        <a:bodyPr/>
        <a:lstStyle/>
        <a:p>
          <a:endParaRPr lang="pt-BR"/>
        </a:p>
      </dgm:t>
    </dgm:pt>
    <dgm:pt modelId="{C22638AA-B384-4F6D-9C78-DB791D388FDB}">
      <dgm:prSet phldrT="[Texto]"/>
      <dgm:spPr/>
      <dgm:t>
        <a:bodyPr/>
        <a:lstStyle/>
        <a:p>
          <a:r>
            <a:rPr lang="pt-BR" b="1" dirty="0"/>
            <a:t>Crianças pequenas</a:t>
          </a:r>
        </a:p>
        <a:p>
          <a:r>
            <a:rPr lang="pt-BR" dirty="0"/>
            <a:t>4a – 5a 11m</a:t>
          </a:r>
        </a:p>
      </dgm:t>
    </dgm:pt>
    <dgm:pt modelId="{721E23F1-8A4E-4FF9-A603-B34A784D07E8}" type="parTrans" cxnId="{E3996580-89D4-4B52-8B25-B202F7AD1513}">
      <dgm:prSet/>
      <dgm:spPr/>
      <dgm:t>
        <a:bodyPr/>
        <a:lstStyle/>
        <a:p>
          <a:endParaRPr lang="pt-BR"/>
        </a:p>
      </dgm:t>
    </dgm:pt>
    <dgm:pt modelId="{945A3515-959F-4125-AB48-2D7BF5389832}" type="sibTrans" cxnId="{E3996580-89D4-4B52-8B25-B202F7AD1513}">
      <dgm:prSet/>
      <dgm:spPr/>
      <dgm:t>
        <a:bodyPr/>
        <a:lstStyle/>
        <a:p>
          <a:endParaRPr lang="pt-BR"/>
        </a:p>
      </dgm:t>
    </dgm:pt>
    <dgm:pt modelId="{4B75712B-581A-4385-9437-D9B4FD1CB994}" type="pres">
      <dgm:prSet presAssocID="{D73889F5-EDEC-4042-BF92-3CD88220A7A5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304BD14C-3D3A-4DE7-B7FC-2108A98210D6}" type="pres">
      <dgm:prSet presAssocID="{F8AA442F-DCD9-4ECF-88B0-305C79B60A2F}" presName="Accent1" presStyleCnt="0"/>
      <dgm:spPr/>
    </dgm:pt>
    <dgm:pt modelId="{D90C568D-2E9E-4814-AEE5-DF07AC6149DB}" type="pres">
      <dgm:prSet presAssocID="{F8AA442F-DCD9-4ECF-88B0-305C79B60A2F}" presName="Accent" presStyleLbl="node1" presStyleIdx="0" presStyleCnt="3"/>
      <dgm:spPr/>
    </dgm:pt>
    <dgm:pt modelId="{97A72EFC-39E4-42CF-8DA0-E7448F1C0CF3}" type="pres">
      <dgm:prSet presAssocID="{F8AA442F-DCD9-4ECF-88B0-305C79B60A2F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0F3FE64-9C83-4783-A8B3-DB6967CC62EB}" type="pres">
      <dgm:prSet presAssocID="{4F3A9D73-5C72-4751-B61E-995C9F862C11}" presName="Accent2" presStyleCnt="0"/>
      <dgm:spPr/>
    </dgm:pt>
    <dgm:pt modelId="{4BB030D7-142A-4F46-B98B-58BF7187BAC8}" type="pres">
      <dgm:prSet presAssocID="{4F3A9D73-5C72-4751-B61E-995C9F862C11}" presName="Accent" presStyleLbl="node1" presStyleIdx="1" presStyleCnt="3"/>
      <dgm:spPr/>
    </dgm:pt>
    <dgm:pt modelId="{7E82583D-E1A8-4BA2-8DCB-1521623FB69C}" type="pres">
      <dgm:prSet presAssocID="{4F3A9D73-5C72-4751-B61E-995C9F862C11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CB14B19-13D0-4F59-B037-6680FBBE7820}" type="pres">
      <dgm:prSet presAssocID="{C22638AA-B384-4F6D-9C78-DB791D388FDB}" presName="Accent3" presStyleCnt="0"/>
      <dgm:spPr/>
    </dgm:pt>
    <dgm:pt modelId="{D88A19E5-2480-4C46-9FA1-3C42AE613E4A}" type="pres">
      <dgm:prSet presAssocID="{C22638AA-B384-4F6D-9C78-DB791D388FDB}" presName="Accent" presStyleLbl="node1" presStyleIdx="2" presStyleCnt="3"/>
      <dgm:spPr/>
    </dgm:pt>
    <dgm:pt modelId="{0D5B3D4E-F566-4BF5-85E4-751A19315C2B}" type="pres">
      <dgm:prSet presAssocID="{C22638AA-B384-4F6D-9C78-DB791D388FDB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9EB67A63-B85B-834A-ACD7-32D62F0A3A8A}" type="presOf" srcId="{4F3A9D73-5C72-4751-B61E-995C9F862C11}" destId="{7E82583D-E1A8-4BA2-8DCB-1521623FB69C}" srcOrd="0" destOrd="0" presId="urn:microsoft.com/office/officeart/2009/layout/CircleArrowProcess"/>
    <dgm:cxn modelId="{31DB1986-4360-6C41-8372-547A90E2C7A9}" type="presOf" srcId="{F8AA442F-DCD9-4ECF-88B0-305C79B60A2F}" destId="{97A72EFC-39E4-42CF-8DA0-E7448F1C0CF3}" srcOrd="0" destOrd="0" presId="urn:microsoft.com/office/officeart/2009/layout/CircleArrowProcess"/>
    <dgm:cxn modelId="{E3996580-89D4-4B52-8B25-B202F7AD1513}" srcId="{D73889F5-EDEC-4042-BF92-3CD88220A7A5}" destId="{C22638AA-B384-4F6D-9C78-DB791D388FDB}" srcOrd="2" destOrd="0" parTransId="{721E23F1-8A4E-4FF9-A603-B34A784D07E8}" sibTransId="{945A3515-959F-4125-AB48-2D7BF5389832}"/>
    <dgm:cxn modelId="{9589DA6C-76A0-9144-9DAE-196D333AB666}" type="presOf" srcId="{D73889F5-EDEC-4042-BF92-3CD88220A7A5}" destId="{4B75712B-581A-4385-9437-D9B4FD1CB994}" srcOrd="0" destOrd="0" presId="urn:microsoft.com/office/officeart/2009/layout/CircleArrowProcess"/>
    <dgm:cxn modelId="{98F333F6-5D2F-43B9-B9D3-AA8F6F29A86B}" srcId="{D73889F5-EDEC-4042-BF92-3CD88220A7A5}" destId="{4F3A9D73-5C72-4751-B61E-995C9F862C11}" srcOrd="1" destOrd="0" parTransId="{8D885A75-850C-45B2-83DB-BBA892326533}" sibTransId="{DBD70843-3B1C-4BB7-9BDF-D67E9C0A54A4}"/>
    <dgm:cxn modelId="{4DB7BC4D-4F09-AA4A-96F3-2D2E591BF91B}" type="presOf" srcId="{C22638AA-B384-4F6D-9C78-DB791D388FDB}" destId="{0D5B3D4E-F566-4BF5-85E4-751A19315C2B}" srcOrd="0" destOrd="0" presId="urn:microsoft.com/office/officeart/2009/layout/CircleArrowProcess"/>
    <dgm:cxn modelId="{3CB75FED-40EB-4260-A0B8-B34033487B8E}" srcId="{D73889F5-EDEC-4042-BF92-3CD88220A7A5}" destId="{F8AA442F-DCD9-4ECF-88B0-305C79B60A2F}" srcOrd="0" destOrd="0" parTransId="{59BDD79B-FCE5-4DDF-AC74-FD2505D004C9}" sibTransId="{E022266C-5B47-4376-96D3-CDD83ADF4B7B}"/>
    <dgm:cxn modelId="{A4AFD5E2-582F-2F48-AC08-6CE3883BDCFC}" type="presParOf" srcId="{4B75712B-581A-4385-9437-D9B4FD1CB994}" destId="{304BD14C-3D3A-4DE7-B7FC-2108A98210D6}" srcOrd="0" destOrd="0" presId="urn:microsoft.com/office/officeart/2009/layout/CircleArrowProcess"/>
    <dgm:cxn modelId="{6880BB41-7856-8F4D-9274-F89469D23864}" type="presParOf" srcId="{304BD14C-3D3A-4DE7-B7FC-2108A98210D6}" destId="{D90C568D-2E9E-4814-AEE5-DF07AC6149DB}" srcOrd="0" destOrd="0" presId="urn:microsoft.com/office/officeart/2009/layout/CircleArrowProcess"/>
    <dgm:cxn modelId="{6340A08B-46D8-C344-B58D-E729083AAC4C}" type="presParOf" srcId="{4B75712B-581A-4385-9437-D9B4FD1CB994}" destId="{97A72EFC-39E4-42CF-8DA0-E7448F1C0CF3}" srcOrd="1" destOrd="0" presId="urn:microsoft.com/office/officeart/2009/layout/CircleArrowProcess"/>
    <dgm:cxn modelId="{FAE27E49-65E6-1645-901E-F62F66928B9E}" type="presParOf" srcId="{4B75712B-581A-4385-9437-D9B4FD1CB994}" destId="{E0F3FE64-9C83-4783-A8B3-DB6967CC62EB}" srcOrd="2" destOrd="0" presId="urn:microsoft.com/office/officeart/2009/layout/CircleArrowProcess"/>
    <dgm:cxn modelId="{F16E04C1-7B1C-4245-A14F-EC86017E3D16}" type="presParOf" srcId="{E0F3FE64-9C83-4783-A8B3-DB6967CC62EB}" destId="{4BB030D7-142A-4F46-B98B-58BF7187BAC8}" srcOrd="0" destOrd="0" presId="urn:microsoft.com/office/officeart/2009/layout/CircleArrowProcess"/>
    <dgm:cxn modelId="{BF0BC976-E4DC-6F44-B96F-36E1960D8D92}" type="presParOf" srcId="{4B75712B-581A-4385-9437-D9B4FD1CB994}" destId="{7E82583D-E1A8-4BA2-8DCB-1521623FB69C}" srcOrd="3" destOrd="0" presId="urn:microsoft.com/office/officeart/2009/layout/CircleArrowProcess"/>
    <dgm:cxn modelId="{409D33DB-CEE9-2542-9222-B95FC6409D4F}" type="presParOf" srcId="{4B75712B-581A-4385-9437-D9B4FD1CB994}" destId="{CCB14B19-13D0-4F59-B037-6680FBBE7820}" srcOrd="4" destOrd="0" presId="urn:microsoft.com/office/officeart/2009/layout/CircleArrowProcess"/>
    <dgm:cxn modelId="{7E4B54DE-3B43-6E43-AF7B-E3FEF7230189}" type="presParOf" srcId="{CCB14B19-13D0-4F59-B037-6680FBBE7820}" destId="{D88A19E5-2480-4C46-9FA1-3C42AE613E4A}" srcOrd="0" destOrd="0" presId="urn:microsoft.com/office/officeart/2009/layout/CircleArrowProcess"/>
    <dgm:cxn modelId="{DF176C75-496B-D048-86CA-54304D31122B}" type="presParOf" srcId="{4B75712B-581A-4385-9437-D9B4FD1CB994}" destId="{0D5B3D4E-F566-4BF5-85E4-751A19315C2B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6F7C5A-C8B4-4E32-BDEA-201F9A8B900F}">
      <dsp:nvSpPr>
        <dsp:cNvPr id="0" name=""/>
        <dsp:cNvSpPr/>
      </dsp:nvSpPr>
      <dsp:spPr>
        <a:xfrm>
          <a:off x="0" y="0"/>
          <a:ext cx="4394198" cy="435133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DIVERSIFICADA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TURMA OU GRUPO </a:t>
          </a:r>
        </a:p>
      </dsp:txBody>
      <dsp:txXfrm>
        <a:off x="1582790" y="217566"/>
        <a:ext cx="1228617" cy="652700"/>
      </dsp:txXfrm>
    </dsp:sp>
    <dsp:sp modelId="{22170CB0-BB7C-4C3A-8C9F-790B2A2B4DF3}">
      <dsp:nvSpPr>
        <dsp:cNvPr id="0" name=""/>
        <dsp:cNvSpPr/>
      </dsp:nvSpPr>
      <dsp:spPr>
        <a:xfrm>
          <a:off x="204143" y="806772"/>
          <a:ext cx="3481070" cy="3481070"/>
        </a:xfrm>
        <a:prstGeom prst="ellipse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DIVERSIFICADA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ESCOLA</a:t>
          </a:r>
        </a:p>
      </dsp:txBody>
      <dsp:txXfrm>
        <a:off x="1336362" y="1015637"/>
        <a:ext cx="1216634" cy="626592"/>
      </dsp:txXfrm>
    </dsp:sp>
    <dsp:sp modelId="{C85AA2A9-E813-4DBE-AF98-03D1C8087642}">
      <dsp:nvSpPr>
        <dsp:cNvPr id="0" name=""/>
        <dsp:cNvSpPr/>
      </dsp:nvSpPr>
      <dsp:spPr>
        <a:xfrm>
          <a:off x="588497" y="1626234"/>
          <a:ext cx="2610802" cy="2610802"/>
        </a:xfrm>
        <a:prstGeom prst="ellips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 DIVERSIFICADA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SISTEMA DE ENSINO </a:t>
          </a:r>
        </a:p>
      </dsp:txBody>
      <dsp:txXfrm>
        <a:off x="1285581" y="1822044"/>
        <a:ext cx="1216634" cy="587430"/>
      </dsp:txXfrm>
    </dsp:sp>
    <dsp:sp modelId="{179ADC39-1DF2-4749-87A1-5D54BD8316D4}">
      <dsp:nvSpPr>
        <dsp:cNvPr id="0" name=""/>
        <dsp:cNvSpPr/>
      </dsp:nvSpPr>
      <dsp:spPr>
        <a:xfrm>
          <a:off x="1049017" y="2547308"/>
          <a:ext cx="1740535" cy="1740535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BNCC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>
              <a:solidFill>
                <a:srgbClr val="000000"/>
              </a:solidFill>
            </a:rPr>
            <a:t>Temas transversais </a:t>
          </a:r>
        </a:p>
      </dsp:txBody>
      <dsp:txXfrm>
        <a:off x="1303912" y="2982441"/>
        <a:ext cx="1230744" cy="8702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7D061-B086-4783-8FBF-AA9012B84D45}">
      <dsp:nvSpPr>
        <dsp:cNvPr id="0" name=""/>
        <dsp:cNvSpPr/>
      </dsp:nvSpPr>
      <dsp:spPr>
        <a:xfrm>
          <a:off x="3753754" y="47546"/>
          <a:ext cx="1408088" cy="140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b="1" kern="1200" dirty="0"/>
            <a:t>O EU, O OUTRO, O NÓS</a:t>
          </a:r>
          <a:endParaRPr lang="pt-BR" sz="1700" kern="1200" dirty="0"/>
        </a:p>
      </dsp:txBody>
      <dsp:txXfrm>
        <a:off x="3753754" y="47546"/>
        <a:ext cx="1408088" cy="1408088"/>
      </dsp:txXfrm>
    </dsp:sp>
    <dsp:sp modelId="{BD231FA4-2E1C-4594-9516-0FFA779C35D1}">
      <dsp:nvSpPr>
        <dsp:cNvPr id="0" name=""/>
        <dsp:cNvSpPr/>
      </dsp:nvSpPr>
      <dsp:spPr>
        <a:xfrm>
          <a:off x="437405" y="6327"/>
          <a:ext cx="5284386" cy="5284386"/>
        </a:xfrm>
        <a:prstGeom prst="circularArrow">
          <a:avLst>
            <a:gd name="adj1" fmla="val 5196"/>
            <a:gd name="adj2" fmla="val 335611"/>
            <a:gd name="adj3" fmla="val 21294473"/>
            <a:gd name="adj4" fmla="val 19765160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BBAF-D85A-457A-9B3C-C7C0B383330F}">
      <dsp:nvSpPr>
        <dsp:cNvPr id="0" name=""/>
        <dsp:cNvSpPr/>
      </dsp:nvSpPr>
      <dsp:spPr>
        <a:xfrm>
          <a:off x="4605528" y="2669038"/>
          <a:ext cx="1408088" cy="140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b="1" kern="1200" dirty="0"/>
            <a:t>CORPO, GESTOS E MOVIMENTOS</a:t>
          </a:r>
          <a:endParaRPr lang="pt-BR" sz="1700" kern="1200" dirty="0"/>
        </a:p>
      </dsp:txBody>
      <dsp:txXfrm>
        <a:off x="4605528" y="2669038"/>
        <a:ext cx="1408088" cy="1408088"/>
      </dsp:txXfrm>
    </dsp:sp>
    <dsp:sp modelId="{4AA9B345-3F19-4FBB-94D2-D5E7B2BF9B4C}">
      <dsp:nvSpPr>
        <dsp:cNvPr id="0" name=""/>
        <dsp:cNvSpPr/>
      </dsp:nvSpPr>
      <dsp:spPr>
        <a:xfrm>
          <a:off x="479204" y="6327"/>
          <a:ext cx="5200787" cy="5284386"/>
        </a:xfrm>
        <a:prstGeom prst="circularArrow">
          <a:avLst>
            <a:gd name="adj1" fmla="val 5196"/>
            <a:gd name="adj2" fmla="val 335611"/>
            <a:gd name="adj3" fmla="val 3699203"/>
            <a:gd name="adj4" fmla="val 2252261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24D7-2C4C-4936-8823-BEF1F6FA5F65}">
      <dsp:nvSpPr>
        <dsp:cNvPr id="0" name=""/>
        <dsp:cNvSpPr/>
      </dsp:nvSpPr>
      <dsp:spPr>
        <a:xfrm>
          <a:off x="2172747" y="4146014"/>
          <a:ext cx="1813702" cy="169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b="1" kern="1200" dirty="0"/>
            <a:t>ESCUTA, FALA, PENSAMENTO E IMAGINAÇÃO</a:t>
          </a:r>
          <a:endParaRPr lang="pt-BR" sz="1700" kern="1200" dirty="0"/>
        </a:p>
      </dsp:txBody>
      <dsp:txXfrm>
        <a:off x="2172747" y="4146014"/>
        <a:ext cx="1813702" cy="1694479"/>
      </dsp:txXfrm>
    </dsp:sp>
    <dsp:sp modelId="{4CDB0207-05B5-4B3E-BB14-C24874C6D320}">
      <dsp:nvSpPr>
        <dsp:cNvPr id="0" name=""/>
        <dsp:cNvSpPr/>
      </dsp:nvSpPr>
      <dsp:spPr>
        <a:xfrm>
          <a:off x="437405" y="6327"/>
          <a:ext cx="5284386" cy="5284386"/>
        </a:xfrm>
        <a:prstGeom prst="circularArrow">
          <a:avLst>
            <a:gd name="adj1" fmla="val 5196"/>
            <a:gd name="adj2" fmla="val 335611"/>
            <a:gd name="adj3" fmla="val 8212128"/>
            <a:gd name="adj4" fmla="val 6765186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0378-FD63-463A-9637-B4C40352BBA2}">
      <dsp:nvSpPr>
        <dsp:cNvPr id="0" name=""/>
        <dsp:cNvSpPr/>
      </dsp:nvSpPr>
      <dsp:spPr>
        <a:xfrm>
          <a:off x="-140368" y="2669038"/>
          <a:ext cx="1979983" cy="140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b="1" kern="1200" dirty="0"/>
            <a:t>TRAÇOS, SONS, CORES E FORMAS</a:t>
          </a:r>
          <a:endParaRPr lang="pt-BR" sz="1700" kern="1200" dirty="0"/>
        </a:p>
      </dsp:txBody>
      <dsp:txXfrm>
        <a:off x="-140368" y="2669038"/>
        <a:ext cx="1979983" cy="1408088"/>
      </dsp:txXfrm>
    </dsp:sp>
    <dsp:sp modelId="{6243AF35-E8AA-4AA1-8679-7286210CC771}">
      <dsp:nvSpPr>
        <dsp:cNvPr id="0" name=""/>
        <dsp:cNvSpPr/>
      </dsp:nvSpPr>
      <dsp:spPr>
        <a:xfrm>
          <a:off x="434994" y="135096"/>
          <a:ext cx="5284386" cy="5284386"/>
        </a:xfrm>
        <a:prstGeom prst="circularArrow">
          <a:avLst>
            <a:gd name="adj1" fmla="val 5196"/>
            <a:gd name="adj2" fmla="val 335611"/>
            <a:gd name="adj3" fmla="val 12384461"/>
            <a:gd name="adj4" fmla="val 10958769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DFE7-241D-481E-ABAE-D5827533871A}">
      <dsp:nvSpPr>
        <dsp:cNvPr id="0" name=""/>
        <dsp:cNvSpPr/>
      </dsp:nvSpPr>
      <dsp:spPr>
        <a:xfrm>
          <a:off x="704478" y="126640"/>
          <a:ext cx="1993853" cy="14080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1700" b="1" kern="1200" dirty="0"/>
            <a:t>ESPAÇOS, TEMPOS, QUANTIDADES, RELAÇÕES E TRANSFORMAÇÕES</a:t>
          </a:r>
          <a:endParaRPr lang="pt-BR" sz="1700" kern="1200" dirty="0"/>
        </a:p>
      </dsp:txBody>
      <dsp:txXfrm>
        <a:off x="704478" y="126640"/>
        <a:ext cx="1993853" cy="1408088"/>
      </dsp:txXfrm>
    </dsp:sp>
    <dsp:sp modelId="{DEA41B56-7E3F-4ABE-BF29-22728C6D4664}">
      <dsp:nvSpPr>
        <dsp:cNvPr id="0" name=""/>
        <dsp:cNvSpPr/>
      </dsp:nvSpPr>
      <dsp:spPr>
        <a:xfrm>
          <a:off x="576488" y="43465"/>
          <a:ext cx="5284386" cy="5284386"/>
        </a:xfrm>
        <a:prstGeom prst="circularArrow">
          <a:avLst>
            <a:gd name="adj1" fmla="val 5196"/>
            <a:gd name="adj2" fmla="val 335611"/>
            <a:gd name="adj3" fmla="val 16655864"/>
            <a:gd name="adj4" fmla="val 15430681"/>
            <a:gd name="adj5" fmla="val 6062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4A9E10-D717-451C-B4FC-B82330B7AAAF}">
      <dsp:nvSpPr>
        <dsp:cNvPr id="0" name=""/>
        <dsp:cNvSpPr/>
      </dsp:nvSpPr>
      <dsp:spPr>
        <a:xfrm rot="5400000">
          <a:off x="211090" y="1161277"/>
          <a:ext cx="3102563" cy="31030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970F3A-C96C-44E3-8009-AC970A53E41C}">
      <dsp:nvSpPr>
        <dsp:cNvPr id="0" name=""/>
        <dsp:cNvSpPr/>
      </dsp:nvSpPr>
      <dsp:spPr>
        <a:xfrm rot="16200000">
          <a:off x="3202225" y="1186904"/>
          <a:ext cx="3102563" cy="31030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71A4C-8980-449E-B7AC-009F8DD21E98}">
      <dsp:nvSpPr>
        <dsp:cNvPr id="0" name=""/>
        <dsp:cNvSpPr/>
      </dsp:nvSpPr>
      <dsp:spPr>
        <a:xfrm>
          <a:off x="3385701" y="756532"/>
          <a:ext cx="2355682" cy="62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accent6">
                  <a:lumMod val="75000"/>
                </a:schemeClr>
              </a:solidFill>
            </a:rPr>
            <a:t>Campos de Experiências</a:t>
          </a:r>
        </a:p>
      </dsp:txBody>
      <dsp:txXfrm>
        <a:off x="3385701" y="756532"/>
        <a:ext cx="2355682" cy="620711"/>
      </dsp:txXfrm>
    </dsp:sp>
    <dsp:sp modelId="{468FCA98-7C0D-4536-88DC-AD8C72FFEB8E}">
      <dsp:nvSpPr>
        <dsp:cNvPr id="0" name=""/>
        <dsp:cNvSpPr/>
      </dsp:nvSpPr>
      <dsp:spPr>
        <a:xfrm rot="5400000">
          <a:off x="3403325" y="1161277"/>
          <a:ext cx="3102563" cy="31030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CD4665-03A6-437E-9FD4-741F43D46495}">
      <dsp:nvSpPr>
        <dsp:cNvPr id="0" name=""/>
        <dsp:cNvSpPr/>
      </dsp:nvSpPr>
      <dsp:spPr>
        <a:xfrm rot="16200000">
          <a:off x="6203274" y="1161277"/>
          <a:ext cx="3102563" cy="3103040"/>
        </a:xfrm>
        <a:prstGeom prst="blockArc">
          <a:avLst>
            <a:gd name="adj1" fmla="val 13500000"/>
            <a:gd name="adj2" fmla="val 18900000"/>
            <a:gd name="adj3" fmla="val 496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46FEC-CF23-4BAA-8465-296C2A77A093}">
      <dsp:nvSpPr>
        <dsp:cNvPr id="0" name=""/>
        <dsp:cNvSpPr/>
      </dsp:nvSpPr>
      <dsp:spPr>
        <a:xfrm>
          <a:off x="6490065" y="756532"/>
          <a:ext cx="2355682" cy="62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chemeClr val="accent2">
                  <a:lumMod val="75000"/>
                </a:schemeClr>
              </a:solidFill>
            </a:rPr>
            <a:t>Objetivos de Aprendizagem e desenvolvimento</a:t>
          </a:r>
        </a:p>
      </dsp:txBody>
      <dsp:txXfrm>
        <a:off x="6490065" y="756532"/>
        <a:ext cx="2355682" cy="620711"/>
      </dsp:txXfrm>
    </dsp:sp>
    <dsp:sp modelId="{5CD0E730-2AD7-4AEF-9932-286B7992F257}">
      <dsp:nvSpPr>
        <dsp:cNvPr id="0" name=""/>
        <dsp:cNvSpPr/>
      </dsp:nvSpPr>
      <dsp:spPr>
        <a:xfrm>
          <a:off x="4334151" y="2154747"/>
          <a:ext cx="746913" cy="74691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Conhecimento</a:t>
          </a:r>
        </a:p>
      </dsp:txBody>
      <dsp:txXfrm>
        <a:off x="4433740" y="2285457"/>
        <a:ext cx="547736" cy="336111"/>
      </dsp:txXfrm>
    </dsp:sp>
    <dsp:sp modelId="{EBB3C822-D1C8-4038-BB01-B51DAF7DA15F}">
      <dsp:nvSpPr>
        <dsp:cNvPr id="0" name=""/>
        <dsp:cNvSpPr/>
      </dsp:nvSpPr>
      <dsp:spPr>
        <a:xfrm>
          <a:off x="4689596" y="2598519"/>
          <a:ext cx="746913" cy="746913"/>
        </a:xfrm>
        <a:prstGeom prst="ellipse">
          <a:avLst/>
        </a:prstGeom>
        <a:solidFill>
          <a:schemeClr val="accent5">
            <a:alpha val="50000"/>
            <a:hueOff val="-1241735"/>
            <a:satOff val="4976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Práticas Sociais</a:t>
          </a:r>
        </a:p>
      </dsp:txBody>
      <dsp:txXfrm>
        <a:off x="4918027" y="2791471"/>
        <a:ext cx="448148" cy="410802"/>
      </dsp:txXfrm>
    </dsp:sp>
    <dsp:sp modelId="{E6834994-1F1E-460E-AEA6-DAF9FED5FE61}">
      <dsp:nvSpPr>
        <dsp:cNvPr id="0" name=""/>
        <dsp:cNvSpPr/>
      </dsp:nvSpPr>
      <dsp:spPr>
        <a:xfrm>
          <a:off x="4102965" y="2606802"/>
          <a:ext cx="746913" cy="746913"/>
        </a:xfrm>
        <a:prstGeom prst="ellipse">
          <a:avLst/>
        </a:prstGeom>
        <a:solidFill>
          <a:schemeClr val="accent5">
            <a:alpha val="50000"/>
            <a:hueOff val="-2483469"/>
            <a:satOff val="9953"/>
            <a:lumOff val="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700" kern="1200" dirty="0"/>
            <a:t>Múltiplas Linguagens</a:t>
          </a:r>
        </a:p>
      </dsp:txBody>
      <dsp:txXfrm>
        <a:off x="4173300" y="2799755"/>
        <a:ext cx="448148" cy="410802"/>
      </dsp:txXfrm>
    </dsp:sp>
    <dsp:sp modelId="{6BF2C750-6F77-42B5-AD2F-D10E4F1EABA0}">
      <dsp:nvSpPr>
        <dsp:cNvPr id="0" name=""/>
        <dsp:cNvSpPr/>
      </dsp:nvSpPr>
      <dsp:spPr>
        <a:xfrm>
          <a:off x="1098761" y="2195817"/>
          <a:ext cx="702416" cy="702433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Ético</a:t>
          </a:r>
        </a:p>
      </dsp:txBody>
      <dsp:txXfrm>
        <a:off x="1201627" y="2298686"/>
        <a:ext cx="496684" cy="496695"/>
      </dsp:txXfrm>
    </dsp:sp>
    <dsp:sp modelId="{E8182160-358F-4521-AD66-72B4DA8C6D19}">
      <dsp:nvSpPr>
        <dsp:cNvPr id="0" name=""/>
        <dsp:cNvSpPr/>
      </dsp:nvSpPr>
      <dsp:spPr>
        <a:xfrm>
          <a:off x="614507" y="2454892"/>
          <a:ext cx="482893" cy="48270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BEBDCD-57BF-47B9-9275-6210C4447905}">
      <dsp:nvSpPr>
        <dsp:cNvPr id="0" name=""/>
        <dsp:cNvSpPr/>
      </dsp:nvSpPr>
      <dsp:spPr>
        <a:xfrm>
          <a:off x="2040830" y="1826358"/>
          <a:ext cx="280977" cy="28079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9CF1090-B59E-4BD5-ACF1-975DD5C55DCA}">
      <dsp:nvSpPr>
        <dsp:cNvPr id="0" name=""/>
        <dsp:cNvSpPr/>
      </dsp:nvSpPr>
      <dsp:spPr>
        <a:xfrm>
          <a:off x="1634640" y="2533592"/>
          <a:ext cx="654452" cy="654467"/>
        </a:xfrm>
        <a:prstGeom prst="ellipse">
          <a:avLst/>
        </a:prstGeom>
        <a:solidFill>
          <a:srgbClr val="00B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Estético</a:t>
          </a:r>
        </a:p>
      </dsp:txBody>
      <dsp:txXfrm>
        <a:off x="1730482" y="2629436"/>
        <a:ext cx="462768" cy="462779"/>
      </dsp:txXfrm>
    </dsp:sp>
    <dsp:sp modelId="{56C14B33-906C-40AD-9EA2-AC987B432742}">
      <dsp:nvSpPr>
        <dsp:cNvPr id="0" name=""/>
        <dsp:cNvSpPr/>
      </dsp:nvSpPr>
      <dsp:spPr>
        <a:xfrm>
          <a:off x="2039217" y="3263373"/>
          <a:ext cx="280977" cy="28079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75A3298-369F-4BB7-9E2C-F10468B9B5B3}">
      <dsp:nvSpPr>
        <dsp:cNvPr id="0" name=""/>
        <dsp:cNvSpPr/>
      </dsp:nvSpPr>
      <dsp:spPr>
        <a:xfrm>
          <a:off x="1092375" y="2691222"/>
          <a:ext cx="700519" cy="700535"/>
        </a:xfrm>
        <a:prstGeom prst="ellipse">
          <a:avLst/>
        </a:prstGeom>
        <a:solidFill>
          <a:srgbClr val="7030A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/>
            <a:t>Político</a:t>
          </a:r>
        </a:p>
      </dsp:txBody>
      <dsp:txXfrm>
        <a:off x="1194964" y="2793813"/>
        <a:ext cx="495341" cy="495353"/>
      </dsp:txXfrm>
    </dsp:sp>
    <dsp:sp modelId="{1DF9669D-321A-4ACC-88A0-9905B3FA6FD5}">
      <dsp:nvSpPr>
        <dsp:cNvPr id="0" name=""/>
        <dsp:cNvSpPr/>
      </dsp:nvSpPr>
      <dsp:spPr>
        <a:xfrm>
          <a:off x="6694305" y="1802785"/>
          <a:ext cx="1812063" cy="1811735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500" kern="1200" dirty="0"/>
        </a:p>
      </dsp:txBody>
      <dsp:txXfrm>
        <a:off x="6959675" y="2068107"/>
        <a:ext cx="1281323" cy="1281091"/>
      </dsp:txXfrm>
    </dsp:sp>
    <dsp:sp modelId="{4E94F14B-5A34-430C-A3DC-22800041B669}">
      <dsp:nvSpPr>
        <dsp:cNvPr id="0" name=""/>
        <dsp:cNvSpPr/>
      </dsp:nvSpPr>
      <dsp:spPr>
        <a:xfrm>
          <a:off x="408472" y="756532"/>
          <a:ext cx="2355682" cy="6207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>
              <a:solidFill>
                <a:srgbClr val="0070C0"/>
              </a:solidFill>
            </a:rPr>
            <a:t>Direitos de Aprendizagem</a:t>
          </a:r>
        </a:p>
      </dsp:txBody>
      <dsp:txXfrm>
        <a:off x="408472" y="756532"/>
        <a:ext cx="2355682" cy="6207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7D061-B086-4783-8FBF-AA9012B84D45}">
      <dsp:nvSpPr>
        <dsp:cNvPr id="0" name=""/>
        <dsp:cNvSpPr/>
      </dsp:nvSpPr>
      <dsp:spPr>
        <a:xfrm>
          <a:off x="1668164" y="535174"/>
          <a:ext cx="625701" cy="62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700" b="1" kern="1200" dirty="0"/>
            <a:t>O EU, O OUTRO, O NÓS</a:t>
          </a:r>
          <a:endParaRPr lang="pt-BR" sz="700" kern="1200" dirty="0"/>
        </a:p>
      </dsp:txBody>
      <dsp:txXfrm>
        <a:off x="1668164" y="535174"/>
        <a:ext cx="625701" cy="625701"/>
      </dsp:txXfrm>
    </dsp:sp>
    <dsp:sp modelId="{BD231FA4-2E1C-4594-9516-0FFA779C35D1}">
      <dsp:nvSpPr>
        <dsp:cNvPr id="0" name=""/>
        <dsp:cNvSpPr/>
      </dsp:nvSpPr>
      <dsp:spPr>
        <a:xfrm>
          <a:off x="194129" y="516813"/>
          <a:ext cx="2348653" cy="2348653"/>
        </a:xfrm>
        <a:prstGeom prst="circularArrow">
          <a:avLst>
            <a:gd name="adj1" fmla="val 5195"/>
            <a:gd name="adj2" fmla="val 335535"/>
            <a:gd name="adj3" fmla="val 21294783"/>
            <a:gd name="adj4" fmla="val 1976488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14BBAF-D85A-457A-9B3C-C7C0B383330F}">
      <dsp:nvSpPr>
        <dsp:cNvPr id="0" name=""/>
        <dsp:cNvSpPr/>
      </dsp:nvSpPr>
      <dsp:spPr>
        <a:xfrm>
          <a:off x="2046747" y="1700331"/>
          <a:ext cx="625701" cy="62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700" b="1" kern="1200" dirty="0"/>
            <a:t>CORPO, GESTOS E MOVIMENTOS</a:t>
          </a:r>
          <a:endParaRPr lang="pt-BR" sz="700" kern="1200" dirty="0"/>
        </a:p>
      </dsp:txBody>
      <dsp:txXfrm>
        <a:off x="2046747" y="1700331"/>
        <a:ext cx="625701" cy="625701"/>
      </dsp:txXfrm>
    </dsp:sp>
    <dsp:sp modelId="{4AA9B345-3F19-4FBB-94D2-D5E7B2BF9B4C}">
      <dsp:nvSpPr>
        <dsp:cNvPr id="0" name=""/>
        <dsp:cNvSpPr/>
      </dsp:nvSpPr>
      <dsp:spPr>
        <a:xfrm>
          <a:off x="194129" y="516813"/>
          <a:ext cx="2348653" cy="2348653"/>
        </a:xfrm>
        <a:prstGeom prst="circularArrow">
          <a:avLst>
            <a:gd name="adj1" fmla="val 5195"/>
            <a:gd name="adj2" fmla="val 335535"/>
            <a:gd name="adj3" fmla="val 3699607"/>
            <a:gd name="adj4" fmla="val 2251966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B24D7-2C4C-4936-8823-BEF1F6FA5F65}">
      <dsp:nvSpPr>
        <dsp:cNvPr id="0" name=""/>
        <dsp:cNvSpPr/>
      </dsp:nvSpPr>
      <dsp:spPr>
        <a:xfrm>
          <a:off x="965486" y="2356806"/>
          <a:ext cx="805940" cy="7529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700" b="1" kern="1200"/>
            <a:t>ESCUTA, FALA, PENSAMENTO E IMAGINAÇÃO</a:t>
          </a:r>
          <a:endParaRPr lang="pt-BR" sz="700" kern="1200" dirty="0"/>
        </a:p>
      </dsp:txBody>
      <dsp:txXfrm>
        <a:off x="965486" y="2356806"/>
        <a:ext cx="805940" cy="752962"/>
      </dsp:txXfrm>
    </dsp:sp>
    <dsp:sp modelId="{4CDB0207-05B5-4B3E-BB14-C24874C6D320}">
      <dsp:nvSpPr>
        <dsp:cNvPr id="0" name=""/>
        <dsp:cNvSpPr/>
      </dsp:nvSpPr>
      <dsp:spPr>
        <a:xfrm>
          <a:off x="194129" y="516813"/>
          <a:ext cx="2348653" cy="2348653"/>
        </a:xfrm>
        <a:prstGeom prst="circularArrow">
          <a:avLst>
            <a:gd name="adj1" fmla="val 5195"/>
            <a:gd name="adj2" fmla="val 335535"/>
            <a:gd name="adj3" fmla="val 8212500"/>
            <a:gd name="adj4" fmla="val 676485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080378-FD63-463A-9637-B4C40352BBA2}">
      <dsp:nvSpPr>
        <dsp:cNvPr id="0" name=""/>
        <dsp:cNvSpPr/>
      </dsp:nvSpPr>
      <dsp:spPr>
        <a:xfrm>
          <a:off x="-62599" y="1700331"/>
          <a:ext cx="879829" cy="62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700" b="1" kern="1200"/>
            <a:t>TRAÇOS, SONS, CORES E IMAGENS</a:t>
          </a:r>
          <a:endParaRPr lang="pt-BR" sz="700" kern="1200" dirty="0"/>
        </a:p>
      </dsp:txBody>
      <dsp:txXfrm>
        <a:off x="-62599" y="1700331"/>
        <a:ext cx="879829" cy="625701"/>
      </dsp:txXfrm>
    </dsp:sp>
    <dsp:sp modelId="{6243AF35-E8AA-4AA1-8679-7286210CC771}">
      <dsp:nvSpPr>
        <dsp:cNvPr id="0" name=""/>
        <dsp:cNvSpPr/>
      </dsp:nvSpPr>
      <dsp:spPr>
        <a:xfrm>
          <a:off x="193063" y="574032"/>
          <a:ext cx="2348653" cy="2348653"/>
        </a:xfrm>
        <a:prstGeom prst="circularArrow">
          <a:avLst>
            <a:gd name="adj1" fmla="val 5195"/>
            <a:gd name="adj2" fmla="val 335535"/>
            <a:gd name="adj3" fmla="val 12384756"/>
            <a:gd name="adj4" fmla="val 10958486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5DFE7-241D-481E-ABAE-D5827533871A}">
      <dsp:nvSpPr>
        <dsp:cNvPr id="0" name=""/>
        <dsp:cNvSpPr/>
      </dsp:nvSpPr>
      <dsp:spPr>
        <a:xfrm>
          <a:off x="312904" y="570329"/>
          <a:ext cx="885992" cy="625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altLang="pt-BR" sz="700" b="1" kern="1200"/>
            <a:t>ESPAÇOS, TEMPOS, QUANTIDADES, RELAÇÕES E TRANSFORMAÇÕES</a:t>
          </a:r>
          <a:endParaRPr lang="pt-BR" sz="700" kern="1200" dirty="0"/>
        </a:p>
      </dsp:txBody>
      <dsp:txXfrm>
        <a:off x="312904" y="570329"/>
        <a:ext cx="885992" cy="625701"/>
      </dsp:txXfrm>
    </dsp:sp>
    <dsp:sp modelId="{DEA41B56-7E3F-4ABE-BF29-22728C6D4664}">
      <dsp:nvSpPr>
        <dsp:cNvPr id="0" name=""/>
        <dsp:cNvSpPr/>
      </dsp:nvSpPr>
      <dsp:spPr>
        <a:xfrm>
          <a:off x="255924" y="533319"/>
          <a:ext cx="2348653" cy="2348653"/>
        </a:xfrm>
        <a:prstGeom prst="circularArrow">
          <a:avLst>
            <a:gd name="adj1" fmla="val 5195"/>
            <a:gd name="adj2" fmla="val 335535"/>
            <a:gd name="adj3" fmla="val 16656257"/>
            <a:gd name="adj4" fmla="val 15430418"/>
            <a:gd name="adj5" fmla="val 6061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0C568D-2E9E-4814-AEE5-DF07AC6149DB}">
      <dsp:nvSpPr>
        <dsp:cNvPr id="0" name=""/>
        <dsp:cNvSpPr/>
      </dsp:nvSpPr>
      <dsp:spPr>
        <a:xfrm>
          <a:off x="841570" y="658791"/>
          <a:ext cx="1456406" cy="1456628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72EFC-39E4-42CF-8DA0-E7448F1C0CF3}">
      <dsp:nvSpPr>
        <dsp:cNvPr id="0" name=""/>
        <dsp:cNvSpPr/>
      </dsp:nvSpPr>
      <dsp:spPr>
        <a:xfrm>
          <a:off x="1163484" y="1184678"/>
          <a:ext cx="809297" cy="4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Bebês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Zero – 18m</a:t>
          </a:r>
        </a:p>
      </dsp:txBody>
      <dsp:txXfrm>
        <a:off x="1163484" y="1184678"/>
        <a:ext cx="809297" cy="404551"/>
      </dsp:txXfrm>
    </dsp:sp>
    <dsp:sp modelId="{4BB030D7-142A-4F46-B98B-58BF7187BAC8}">
      <dsp:nvSpPr>
        <dsp:cNvPr id="0" name=""/>
        <dsp:cNvSpPr/>
      </dsp:nvSpPr>
      <dsp:spPr>
        <a:xfrm>
          <a:off x="437058" y="1495732"/>
          <a:ext cx="1456406" cy="1456628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82583D-E1A8-4BA2-8DCB-1521623FB69C}">
      <dsp:nvSpPr>
        <dsp:cNvPr id="0" name=""/>
        <dsp:cNvSpPr/>
      </dsp:nvSpPr>
      <dsp:spPr>
        <a:xfrm>
          <a:off x="760613" y="2026460"/>
          <a:ext cx="809297" cy="4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Crianças bem pequenas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19 m – 3a 11m</a:t>
          </a:r>
        </a:p>
      </dsp:txBody>
      <dsp:txXfrm>
        <a:off x="760613" y="2026460"/>
        <a:ext cx="809297" cy="404551"/>
      </dsp:txXfrm>
    </dsp:sp>
    <dsp:sp modelId="{D88A19E5-2480-4C46-9FA1-3C42AE613E4A}">
      <dsp:nvSpPr>
        <dsp:cNvPr id="0" name=""/>
        <dsp:cNvSpPr/>
      </dsp:nvSpPr>
      <dsp:spPr>
        <a:xfrm>
          <a:off x="945228" y="2432828"/>
          <a:ext cx="1251278" cy="125178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B3D4E-F566-4BF5-85E4-751A19315C2B}">
      <dsp:nvSpPr>
        <dsp:cNvPr id="0" name=""/>
        <dsp:cNvSpPr/>
      </dsp:nvSpPr>
      <dsp:spPr>
        <a:xfrm>
          <a:off x="1165398" y="2869453"/>
          <a:ext cx="809297" cy="4045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" tIns="5080" rIns="5080" bIns="50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b="1" kern="1200" dirty="0"/>
            <a:t>Crianças pequenas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800" kern="1200" dirty="0"/>
            <a:t>4a – 5a 11m</a:t>
          </a:r>
        </a:p>
      </dsp:txBody>
      <dsp:txXfrm>
        <a:off x="1165398" y="2869453"/>
        <a:ext cx="809297" cy="404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PhasedProcess">
  <dgm:title val=""/>
  <dgm:desc val=""/>
  <dgm:catLst>
    <dgm:cat type="process" pri="1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6" srcId="10" destId="11" srcOrd="0" destOrd="0"/>
        <dgm:cxn modelId="17" srcId="10" destId="12" srcOrd="1" destOrd="0"/>
        <dgm:cxn modelId="18" srcId="10" destId="13" srcOrd="2" destOrd="0"/>
        <dgm:cxn modelId="50" srcId="0" destId="20" srcOrd="1" destOrd="0"/>
        <dgm:cxn modelId="60" srcId="0" destId="30" srcOrd="2" destOrd="0"/>
        <dgm:cxn modelId="32" srcId="30" destId="31" srcOrd="0" destOrd="0"/>
        <dgm:cxn modelId="26" srcId="20" destId="21" srcOrd="0" destOrd="0"/>
        <dgm:cxn modelId="27" srcId="20" destId="22" srcOrd="1" destOrd="0"/>
      </dgm:cxnLst>
      <dgm:bg/>
      <dgm:whole/>
    </dgm:dataModel>
  </dgm:clrData>
  <dgm:layoutNode name="Name0">
    <dgm:varLst>
      <dgm:chMax val="3"/>
      <dgm:chPref val="3"/>
      <dgm:bulletEnabled val="1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gte" val="3">
        <dgm:alg type="composite">
          <dgm:param type="ar" val="2.8316"/>
        </dgm:alg>
        <dgm:choose name="Name3">
          <dgm:if name="Name4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567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rightChild" refType="w" fact="0.713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parentText1" refType="w" fact="0.0621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6845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if>
          <dgm:else name="Name5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parentText3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rightChild" refType="primFontSz" refFor="des" refForName="parentText1" op="lte"/>
              <dgm:constr type="primFontSz" for="des" forName="rightChild" refType="primFontSz" refFor="des" refForName="parentText2" op="lte"/>
              <dgm:constr type="primFontSz" for="des" forName="rightChild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72"/>
              <dgm:constr type="t" for="ch" forName="leftComposite" refType="h" fact="0.1159"/>
              <dgm:constr type="w" for="ch" forName="leftComposite" refType="w" fact="0.2455"/>
              <dgm:constr type="h" for="ch" forName="leftComposite" refType="h" fact="0.6953"/>
              <dgm:constr type="l" for="ch" forName="middleComposite" refType="w" fact="0.365"/>
              <dgm:constr type="t" for="ch" forName="middleComposite" refType="h" fact="0.1545"/>
              <dgm:constr type="w" for="ch" forName="middleComposite" refType="w" fact="0.2728"/>
              <dgm:constr type="h" for="ch" forName="middleComposite" refType="h" fact="0.6567"/>
              <dgm:constr type="l" for="ch" forName="rightChild" refType="w" fact="0.09"/>
              <dgm:constr type="t" for="ch" forName="rightChild" refType="h" fact="0.1934"/>
              <dgm:constr type="w" for="ch" forName="rightChild" refType="w" fact="0.193"/>
              <dgm:constr type="h" for="ch" forName="rightChild" refType="h" fact="0.5464"/>
              <dgm:constr type="l" for="ch" forName="arc1" refType="w" fact="0"/>
              <dgm:constr type="t" for="ch" forName="arc1" refType="h" fact="0"/>
              <dgm:constr type="w" for="ch" forName="arc1" refType="w" fact="0.3305"/>
              <dgm:constr type="h" for="ch" forName="arc1" refType="h" fact="0.9357"/>
              <dgm:constr type="l" for="ch" forName="arc2" refType="w" fact="0.3295"/>
              <dgm:constr type="t" for="ch" forName="arc2" refType="h" fact="0"/>
              <dgm:constr type="w" for="ch" forName="arc2" refType="w" fact="0.3305"/>
              <dgm:constr type="h" for="ch" forName="arc2" refType="h" fact="0.9357"/>
              <dgm:constr type="l" for="ch" forName="arc3" refType="w" fact="0.3401"/>
              <dgm:constr type="t" for="ch" forName="arc3" refType="h" fact="0"/>
              <dgm:constr type="w" for="ch" forName="arc3" refType="w" fact="0.3305"/>
              <dgm:constr type="h" for="ch" forName="arc3" refType="h" fact="0.9357"/>
              <dgm:constr type="l" for="ch" forName="arc4" refType="w" fact="0.6695"/>
              <dgm:constr type="t" for="ch" forName="arc4" refType="h" fact="0"/>
              <dgm:constr type="w" for="ch" forName="arc4" refType="w" fact="0.3305"/>
              <dgm:constr type="h" for="ch" forName="arc4" refType="h" fact="0.9357"/>
              <dgm:constr type="l" for="ch" forName="parentText1" refType="w" fact="0.7"/>
              <dgm:constr type="t" for="ch" forName="parentText1" refType="h" fact="0.8128"/>
              <dgm:constr type="w" for="ch" forName="parentText1" refType="w" fact="0.2509"/>
              <dgm:constr type="h" for="ch" forName="parentText1" refType="h" fact="0.1872"/>
              <dgm:constr type="l" for="ch" forName="parentText2" refType="w" fact="0.3792"/>
              <dgm:constr type="t" for="ch" forName="parentText2" refType="h" fact="0.8128"/>
              <dgm:constr type="w" for="ch" forName="parentText2" refType="w" fact="0.2509"/>
              <dgm:constr type="h" for="ch" forName="parentText2" refType="h" fact="0.1872"/>
              <dgm:constr type="l" for="ch" forName="parentText3" refType="w" fact="0.062"/>
              <dgm:constr type="t" for="ch" forName="parentText3" refType="h" fact="0.8128"/>
              <dgm:constr type="w" for="ch" forName="parentText3" refType="w" fact="0.2509"/>
              <dgm:constr type="h" for="ch" forName="parentText3" refType="h" fact="0.1872"/>
            </dgm:constrLst>
          </dgm:else>
        </dgm:choose>
      </dgm:if>
      <dgm:if name="Name6" axis="ch" ptType="node" func="cnt" op="gte" val="2">
        <dgm:alg type="composite">
          <dgm:param type="ar" val="1.8986"/>
        </dgm:alg>
        <dgm:choose name="Name7">
          <dgm:if name="Name8" func="var" arg="dir" op="equ" val="norm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0941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5782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1" refType="w" fact="0.0926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  <dgm:constr type="l" for="ch" forName="parentText2" refType="w" fact="0.5655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</dgm:constrLst>
          </dgm:if>
          <dgm:else name="Name9">
            <dgm:constrLst>
              <dgm:constr type="primFontSz" for="des" forName="parentText1" val="65"/>
              <dgm:constr type="primFontSz" for="des" forName="childText1_1" val="65"/>
              <dgm:constr type="primFontSz" for="des" forName="circ1Tx" val="65"/>
              <dgm:constr type="primFontSz" for="des" forName="parentText2" refType="primFontSz" refFor="des" refForName="parentText1" op="equ"/>
              <dgm:constr type="primFontSz" for="des" forName="childText1_1" refType="primFontSz" refFor="des" refForName="parentText1" op="lte"/>
              <dgm:constr type="primFontSz" for="des" forName="childText1_2" refType="primFontSz" refFor="des" refForName="parentText1" op="lte"/>
              <dgm:constr type="primFontSz" for="des" forName="childText1_3" refType="primFontSz" refFor="des" refForName="parentText1" op="lte"/>
              <dgm:constr type="primFontSz" for="des" forName="childText1_4" refType="primFontSz" refFor="des" refForName="parentText1" op="lte"/>
              <dgm:constr type="primFontSz" for="des" forName="childText1_1" refType="primFontSz" refFor="des" refForName="parentText2" op="lte"/>
              <dgm:constr type="primFontSz" for="des" forName="childText1_2" refType="primFontSz" refFor="des" refForName="parentText2" op="lte"/>
              <dgm:constr type="primFontSz" for="des" forName="childText1_3" refType="primFontSz" refFor="des" refForName="parentText2" op="lte"/>
              <dgm:constr type="primFontSz" for="des" forName="childText1_4" refType="primFontSz" refFor="des" refForName="parentText2" op="lte"/>
              <dgm:constr type="primFontSz" for="des" forName="childText1_1" refType="primFontSz" refFor="des" refForName="parentText3" op="lte"/>
              <dgm:constr type="primFontSz" for="des" forName="childText1_2" refType="primFontSz" refFor="des" refForName="parentText3" op="lte"/>
              <dgm:constr type="primFontSz" for="des" forName="childText1_3" refType="primFontSz" refFor="des" refForName="parentText3" op="lte"/>
              <dgm:constr type="primFontSz" for="des" forName="childText1_4" refType="primFontSz" refFor="des" refForName="parentText3" op="lte"/>
              <dgm:constr type="primFontSz" for="des" forName="circ1Tx" refType="primFontSz" refFor="des" refForName="parentText1" op="lte"/>
              <dgm:constr type="primFontSz" for="des" forName="circ2Tx" refType="primFontSz" refFor="des" refForName="parentText1" op="lte"/>
              <dgm:constr type="primFontSz" for="des" forName="circ3Tx" refType="primFontSz" refFor="des" refForName="parentText1" op="lte"/>
              <dgm:constr type="primFontSz" for="des" forName="circ4Tx" refType="primFontSz" refFor="des" refForName="parentText1" op="lte"/>
              <dgm:constr type="primFontSz" for="des" forName="circ1Tx" refType="primFontSz" refFor="des" refForName="parentText2" op="lte"/>
              <dgm:constr type="primFontSz" for="des" forName="circ2Tx" refType="primFontSz" refFor="des" refForName="parentText2" op="lte"/>
              <dgm:constr type="primFontSz" for="des" forName="circ3Tx" refType="primFontSz" refFor="des" refForName="parentText2" op="lte"/>
              <dgm:constr type="primFontSz" for="des" forName="circ4Tx" refType="primFontSz" refFor="des" refForName="parentText2" op="lte"/>
              <dgm:constr type="primFontSz" for="des" forName="circ1Tx" refType="primFontSz" refFor="des" refForName="parentText3" op="lte"/>
              <dgm:constr type="primFontSz" for="des" forName="circ2Tx" refType="primFontSz" refFor="des" refForName="parentText3" op="lte"/>
              <dgm:constr type="primFontSz" for="des" forName="circ3Tx" refType="primFontSz" refFor="des" refForName="parentText3" op="lte"/>
              <dgm:constr type="primFontSz" for="des" forName="circ4Tx" refType="primFontSz" refFor="des" refForName="parentText3" op="lte"/>
              <dgm:constr type="primFontSz" for="des" forName="childText1_2" refType="primFontSz" refFor="des" refForName="childText1_1" op="equ"/>
              <dgm:constr type="primFontSz" for="des" forName="childText1_3" refType="primFontSz" refFor="des" refForName="childText1_1" op="equ"/>
              <dgm:constr type="primFontSz" for="des" forName="childText1_4" refType="primFontSz" refFor="des" refForName="childText1_1" op="equ"/>
              <dgm:constr type="primFontSz" for="des" forName="circ2Tx" refType="primFontSz" refFor="des" refForName="circ1Tx" op="equ"/>
              <dgm:constr type="primFontSz" for="des" forName="circ3Tx" refType="primFontSz" refFor="des" refForName="circ1Tx" op="equ"/>
              <dgm:constr type="primFontSz" for="des" forName="circ4Tx" refType="primFontSz" refFor="des" refForName="circ1Tx" op="equ"/>
              <dgm:constr type="l" for="ch" forName="leftComposite" refType="w" fact="0.592"/>
              <dgm:constr type="t" for="ch" forName="leftComposite" refType="h" fact="0.1159"/>
              <dgm:constr type="w" for="ch" forName="leftComposite" refType="w" fact="0.3469"/>
              <dgm:constr type="h" for="ch" forName="leftComposite" refType="h" fact="0.6953"/>
              <dgm:constr type="l" for="ch" forName="middleComposite" refType="w" fact="0.0941"/>
              <dgm:constr type="t" for="ch" forName="middleComposite" refType="h" fact="0.1159"/>
              <dgm:constr type="w" for="ch" forName="middleComposite" refType="w" fact="0.3389"/>
              <dgm:constr type="h" for="ch" forName="middleComposite" refType="h" fact="0.6567"/>
              <dgm:constr type="l" for="ch" forName="arc1" refType="w" fact="0"/>
              <dgm:constr type="t" for="ch" forName="arc1" refType="h" fact="0"/>
              <dgm:constr type="w" for="ch" forName="arc1" refType="w" fact="0.4928"/>
              <dgm:constr type="h" for="ch" forName="arc1" refType="h" fact="0.9357"/>
              <dgm:constr type="l" for="ch" forName="arc3" refType="w" fact="0.5072"/>
              <dgm:constr type="t" for="ch" forName="arc3" refType="h" fact="0"/>
              <dgm:constr type="w" for="ch" forName="arc3" refType="w" fact="0.4928"/>
              <dgm:constr type="h" for="ch" forName="arc3" refType="h" fact="0.9357"/>
              <dgm:constr type="l" for="ch" forName="parentText2" refType="w" fact="0.0926"/>
              <dgm:constr type="t" for="ch" forName="parentText2" refType="h" fact="0.8128"/>
              <dgm:constr type="w" for="ch" forName="parentText2" refType="w" fact="0.3742"/>
              <dgm:constr type="h" for="ch" forName="parentText2" refType="h" fact="0.1872"/>
              <dgm:constr type="l" for="ch" forName="parentText1" refType="w" fact="0.5655"/>
              <dgm:constr type="t" for="ch" forName="parentText1" refType="h" fact="0.8128"/>
              <dgm:constr type="w" for="ch" forName="parentText1" refType="w" fact="0.3742"/>
              <dgm:constr type="h" for="ch" forName="parentText1" refType="h" fact="0.1872"/>
            </dgm:constrLst>
          </dgm:else>
        </dgm:choose>
      </dgm:if>
      <dgm:else name="Name10">
        <dgm:alg type="composite">
          <dgm:param type="ar" val="0.8036"/>
        </dgm:alg>
        <dgm:constrLst>
          <dgm:constr type="primFontSz" for="des" forName="parentText1" val="65"/>
          <dgm:constr type="primFontSz" for="des" forName="childText1_1" val="65"/>
          <dgm:constr type="primFontSz" for="des" forName="childText1_1" refType="primFontSz" refFor="des" refForName="parentText1" op="lte"/>
          <dgm:constr type="primFontSz" for="des" forName="childText1_2" refType="primFontSz" refFor="des" refForName="parentText1" op="lte"/>
          <dgm:constr type="primFontSz" for="des" forName="childText1_3" refType="primFontSz" refFor="des" refForName="parentText1" op="lte"/>
          <dgm:constr type="primFontSz" for="des" forName="childText1_4" refType="primFontSz" refFor="des" refForName="parentText1" op="lte"/>
          <dgm:constr type="primFontSz" for="des" forName="childText1_1" refType="primFontSz" refFor="des" refForName="parentText2" op="lte"/>
          <dgm:constr type="primFontSz" for="des" forName="childText1_2" refType="primFontSz" refFor="des" refForName="parentText2" op="lte"/>
          <dgm:constr type="primFontSz" for="des" forName="childText1_3" refType="primFontSz" refFor="des" refForName="parentText2" op="lte"/>
          <dgm:constr type="primFontSz" for="des" forName="childText1_4" refType="primFontSz" refFor="des" refForName="parentText2" op="lte"/>
          <dgm:constr type="primFontSz" for="des" forName="childText1_1" refType="primFontSz" refFor="des" refForName="parentText3" op="lte"/>
          <dgm:constr type="primFontSz" for="des" forName="childText1_2" refType="primFontSz" refFor="des" refForName="parentText3" op="lte"/>
          <dgm:constr type="primFontSz" for="des" forName="childText1_3" refType="primFontSz" refFor="des" refForName="parentText3" op="lte"/>
          <dgm:constr type="primFontSz" for="des" forName="childText1_4" refType="primFontSz" refFor="des" refForName="parentText3" op="lte"/>
          <dgm:constr type="primFontSz" for="des" forName="childText1_2" refType="primFontSz" refFor="des" refForName="childText1_1" op="equ"/>
          <dgm:constr type="primFontSz" for="des" forName="childText1_3" refType="primFontSz" refFor="des" refForName="childText1_1" op="equ"/>
          <dgm:constr type="primFontSz" for="des" forName="childText1_4" refType="primFontSz" refFor="des" refForName="childText1_1" op="equ"/>
          <dgm:constr type="l" for="ch" forName="leftComposite" refType="w" fact="0"/>
          <dgm:constr type="t" for="ch" forName="leftComposite" refType="h" fact="0.1159"/>
          <dgm:constr type="w" for="ch" forName="leftComposite" refType="w"/>
          <dgm:constr type="h" for="ch" forName="leftComposite" refType="h" fact="0.6953"/>
          <dgm:constr type="l" for="ch" forName="parentText1" refType="w" fact="0"/>
          <dgm:constr type="t" for="ch" forName="parentText1" refType="h" fact="0.8128"/>
          <dgm:constr type="w" for="ch" forName="parentText1" refType="w"/>
          <dgm:constr type="h" for="ch" forName="parentText1" refType="h" fact="0.1872"/>
        </dgm:constrLst>
      </dgm:else>
    </dgm:choose>
    <dgm:choose name="Name11">
      <dgm:if name="Name12" axis="ch" ptType="node" func="cnt" op="gte" val="1">
        <dgm:choose name="Name13">
          <dgm:if name="Name14" axis="ch" ptType="node" func="cnt" op="gte" val="2">
            <dgm:layoutNode name="arc1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3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2" styleLbl="revTx">
              <dgm:varLst>
                <dgm:chMax val="4"/>
                <dgm:chPref val="3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5"/>
        </dgm:choose>
        <dgm:choose name="Name16">
          <dgm:if name="Name17" axis="ch" ptType="node" func="cnt" op="gte" val="3">
            <dgm:layoutNode name="arc2">
              <dgm:alg type="sp"/>
              <dgm:shape xmlns:r="http://schemas.openxmlformats.org/officeDocument/2006/relationships" rot="9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arc4">
              <dgm:alg type="sp"/>
              <dgm:shape xmlns:r="http://schemas.openxmlformats.org/officeDocument/2006/relationships" rot="270" type="blockArc" r:blip="">
                <dgm:adjLst>
                  <dgm:adj idx="1" val="-135"/>
                  <dgm:adj idx="2" val="-45"/>
                  <dgm:adj idx="3" val="0.0496"/>
                </dgm:adjLst>
              </dgm:shape>
              <dgm:presOf/>
            </dgm:layoutNode>
            <dgm:layoutNode name="parentText3" styleLbl="revTx">
              <dgm:varLst>
                <dgm:chMax val="1"/>
                <dgm:chPref val="1"/>
                <dgm:bulletEnabled val="1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ch self" ptType="node node" st="3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18"/>
        </dgm:choose>
      </dgm:if>
      <dgm:else name="Name19"/>
    </dgm:choose>
    <dgm:layoutNode name="middleComposite">
      <dgm:choose name="Name20">
        <dgm:if name="Name21" axis="ch ch" ptType="node node" st="2 1" cnt="1 0" func="cnt" op="lte" val="1">
          <dgm:alg type="composite">
            <dgm:param type="ar" val="1"/>
          </dgm:alg>
        </dgm:if>
        <dgm:if name="Name22" axis="ch ch" ptType="node node" st="2 1" cnt="1 0" func="cnt" op="equ" val="2">
          <dgm:alg type="composite">
            <dgm:param type="ar" val="1.792"/>
          </dgm:alg>
        </dgm:if>
        <dgm:if name="Name23" axis="ch ch" ptType="node node" st="2 1" cnt="1 0" func="cnt" op="equ" val="3">
          <dgm:alg type="composite">
            <dgm:param type="ar" val="1"/>
          </dgm:alg>
        </dgm:if>
        <dgm:else name="Name24">
          <dgm:alg type="composite">
            <dgm:param type="ar" val="1"/>
          </dgm:alg>
        </dgm:else>
      </dgm:choose>
      <dgm:shape xmlns:r="http://schemas.openxmlformats.org/officeDocument/2006/relationships" r:blip="">
        <dgm:adjLst/>
      </dgm:shape>
      <dgm:presOf/>
      <dgm:choose name="Name25">
        <dgm:if name="Name26" axis="ch ch" ptType="node node" st="2 1" cnt="1 0" func="cnt" op="lte" val="1">
          <dgm:constrLst>
            <dgm:constr type="ctrX" for="ch" forName="circ1" refType="w" fact="0.5"/>
            <dgm:constr type="ctrY" for="ch" forName="circ1" refType="h" fact="0.5"/>
            <dgm:constr type="w" for="ch" forName="circ1" refType="w"/>
            <dgm:constr type="h" for="ch" forName="circ1" refType="h"/>
            <dgm:constr type="l" for="ch" forName="circ1Tx" refType="w" fact="0.2"/>
            <dgm:constr type="t" for="ch" forName="circ1Tx" refType="h" fact="0.1"/>
            <dgm:constr type="w" for="ch" forName="circ1Tx" refType="w" fact="0.6"/>
            <dgm:constr type="h" for="ch" forName="circ1Tx" refType="h" fact="0.8"/>
          </dgm:constrLst>
        </dgm:if>
        <dgm:if name="Name27" axis="ch ch" ptType="node node" st="2 1" cnt="1 0" func="cnt" op="equ" val="2">
          <dgm:constrLst>
            <dgm:constr type="ctrX" for="ch" forName="circ1" refType="w" fact="0.3"/>
            <dgm:constr type="ctrY" for="ch" forName="circ1" refType="h" fact="0.5"/>
            <dgm:constr type="w" for="ch" forName="circ1" refType="w" fact="0.555"/>
            <dgm:constr type="h" for="ch" forName="circ1" refType="h" fact="0.99456"/>
            <dgm:constr type="l" for="ch" forName="circ1Tx" refType="w" fact="0.1"/>
            <dgm:constr type="t" for="ch" forName="circ1Tx" refType="h" fact="0.12"/>
            <dgm:constr type="w" for="ch" forName="circ1Tx" refType="w" fact="0.32"/>
            <dgm:constr type="h" for="ch" forName="circ1Tx" refType="h" fact="0.76"/>
            <dgm:constr type="ctrX" for="ch" forName="circ2" refType="w" fact="0.7"/>
            <dgm:constr type="ctrY" for="ch" forName="circ2" refType="h" fact="0.5"/>
            <dgm:constr type="w" for="ch" forName="circ2" refType="w" fact="0.555"/>
            <dgm:constr type="h" for="ch" forName="circ2" refType="h" fact="0.99456"/>
            <dgm:constr type="l" for="ch" forName="circ2Tx" refType="w" fact="0.58"/>
            <dgm:constr type="t" for="ch" forName="circ2Tx" refType="h" fact="0.12"/>
            <dgm:constr type="w" for="ch" forName="circ2Tx" refType="w" fact="0.32"/>
            <dgm:constr type="h" for="ch" forName="circ2Tx" refType="h" fact="0.76"/>
          </dgm:constrLst>
        </dgm:if>
        <dgm:if name="Name28" axis="ch ch" ptType="node node" st="2 1" cnt="1 0" func="cnt" op="equ" val="3">
          <dgm:constrLst>
            <dgm:constr type="ctrX" for="ch" forName="circ1" refType="w" fact="0.5"/>
            <dgm:constr type="ctrY" for="ch" forName="circ1" refType="w" fact="0.25"/>
            <dgm:constr type="w" for="ch" forName="circ1" refType="w" fact="0.6"/>
            <dgm:constr type="h" for="ch" forName="circ1" refType="h" fact="0.6"/>
            <dgm:constr type="l" for="ch" forName="circ1Tx" refType="w" fact="0.28"/>
            <dgm:constr type="t" for="ch" forName="circ1Tx" refType="h" fact="0.055"/>
            <dgm:constr type="w" for="ch" forName="circ1Tx" refType="w" fact="0.44"/>
            <dgm:constr type="h" for="ch" forName="circ1Tx" refType="h" fact="0.27"/>
            <dgm:constr type="ctrX" for="ch" forName="circ2" refType="w" fact="0.7165"/>
            <dgm:constr type="ctrY" for="ch" forName="circ2" refType="w" fact="0.625"/>
            <dgm:constr type="w" for="ch" forName="circ2" refType="w" fact="0.6"/>
            <dgm:constr type="h" for="ch" forName="circ2" refType="h" fact="0.6"/>
            <dgm:constr type="l" for="ch" forName="circ2Tx" refType="w" fact="0.6"/>
            <dgm:constr type="t" for="ch" forName="circ2Tx" refType="h" fact="0.48"/>
            <dgm:constr type="w" for="ch" forName="circ2Tx" refType="w" fact="0.36"/>
            <dgm:constr type="h" for="ch" forName="circ2Tx" refType="h" fact="0.33"/>
            <dgm:constr type="ctrX" for="ch" forName="circ3" refType="w" fact="0.2835"/>
            <dgm:constr type="ctrY" for="ch" forName="circ3" refType="w" fact="0.625"/>
            <dgm:constr type="w" for="ch" forName="circ3" refType="w" fact="0.6"/>
            <dgm:constr type="h" for="ch" forName="circ3" refType="h" fact="0.6"/>
            <dgm:constr type="l" for="ch" forName="circ3Tx" refType="w" fact="0.04"/>
            <dgm:constr type="t" for="ch" forName="circ3Tx" refType="h" fact="0.48"/>
            <dgm:constr type="w" for="ch" forName="circ3Tx" refType="w" fact="0.36"/>
            <dgm:constr type="h" for="ch" forName="circ3Tx" refType="h" fact="0.33"/>
          </dgm:constrLst>
        </dgm:if>
        <dgm:else name="Name29">
          <dgm:constrLst>
            <dgm:constr type="ctrX" for="ch" forName="circ1" refType="w" fact="0.5"/>
            <dgm:constr type="ctrY" for="ch" forName="circ1" refType="w" fact="0.27"/>
            <dgm:constr type="w" for="ch" forName="circ1" refType="w" fact="0.52"/>
            <dgm:constr type="h" for="ch" forName="circ1" refType="h" fact="0.52"/>
            <dgm:constr type="l" for="ch" forName="circ1Tx" refType="w" fact="0.3"/>
            <dgm:constr type="t" for="ch" forName="circ1Tx" refType="h" fact="0.08"/>
            <dgm:constr type="w" for="ch" forName="circ1Tx" refType="w" fact="0.4"/>
            <dgm:constr type="h" for="ch" forName="circ1Tx" refType="h" fact="0.165"/>
            <dgm:constr type="ctrX" for="ch" forName="circ2" refType="w" fact="0.73"/>
            <dgm:constr type="ctrY" for="ch" forName="circ2" refType="w" fact="0.5"/>
            <dgm:constr type="w" for="ch" forName="circ2" refType="w" fact="0.52"/>
            <dgm:constr type="h" for="ch" forName="circ2" refType="h" fact="0.52"/>
            <dgm:constr type="r" for="ch" forName="circ2Tx" refType="w" fact="0.95"/>
            <dgm:constr type="t" for="ch" forName="circ2Tx" refType="h" fact="0.3"/>
            <dgm:constr type="w" for="ch" forName="circ2Tx" refType="w" fact="0.2"/>
            <dgm:constr type="h" for="ch" forName="circ2Tx" refType="h" fact="0.4"/>
            <dgm:constr type="ctrX" for="ch" forName="circ3" refType="w" fact="0.5"/>
            <dgm:constr type="ctrY" for="ch" forName="circ3" refType="w" fact="0.73"/>
            <dgm:constr type="w" for="ch" forName="circ3" refType="w" fact="0.52"/>
            <dgm:constr type="h" for="ch" forName="circ3" refType="h" fact="0.52"/>
            <dgm:constr type="l" for="ch" forName="circ3Tx" refType="w" fact="0.3"/>
            <dgm:constr type="b" for="ch" forName="circ3Tx" refType="h" fact="0.92"/>
            <dgm:constr type="w" for="ch" forName="circ3Tx" refType="w" fact="0.4"/>
            <dgm:constr type="h" for="ch" forName="circ3Tx" refType="h" fact="0.165"/>
            <dgm:constr type="ctrX" for="ch" forName="circ4" refType="w" fact="0.27"/>
            <dgm:constr type="ctrY" for="ch" forName="circ4" refType="h" fact="0.5"/>
            <dgm:constr type="w" for="ch" forName="circ4" refType="w" fact="0.52"/>
            <dgm:constr type="h" for="ch" forName="circ4" refType="h" fact="0.52"/>
            <dgm:constr type="l" for="ch" forName="circ4Tx" refType="w" fact="0.05"/>
            <dgm:constr type="t" for="ch" forName="circ4Tx" refType="h" fact="0.3"/>
            <dgm:constr type="w" for="ch" forName="circ4Tx" refType="w" fact="0.2"/>
            <dgm:constr type="h" for="ch" forName="circ4Tx" refType="h" fact="0.4"/>
          </dgm:constrLst>
        </dgm:else>
      </dgm:choose>
      <dgm:ruleLst/>
      <dgm:forEach name="Name30" axis="ch ch" ptType="node node" st="2 1" cnt="1 1">
        <dgm:layoutNode name="circ1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1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1" axis="ch ch" ptType="node node" st="2 2" cnt="1 1">
        <dgm:layoutNode name="circ2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2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2" axis="ch ch" ptType="node node" st="2 3" cnt="1 1">
        <dgm:layoutNode name="circ3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3Tx" styleLbl="revTx">
          <dgm:varLst>
            <dgm:chMax val="0"/>
            <dgm:chPref val="0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  <dgm:forEach name="Name33" axis="ch ch" ptType="node node" st="2 4" cnt="1 1">
        <dgm:layoutNode name="circ4" styleLbl="vennNode1">
          <dgm:alg type="sp"/>
          <dgm:shape xmlns:r="http://schemas.openxmlformats.org/officeDocument/2006/relationships" type="ellipse" r:blip="">
            <dgm:adjLst/>
          </dgm:shape>
          <dgm:presOf axis="desOrSelf" ptType="node"/>
          <dgm:constrLst/>
          <dgm:ruleLst/>
        </dgm:layoutNode>
        <dgm:layoutNode name="circ4Tx" styleLbl="revTx">
          <dgm:varLst>
            <dgm:chMax val="0"/>
            <dgm:chPref val="0"/>
            <dgm:bulletEnabled val="1"/>
          </dgm:varLst>
          <dgm:alg type="tx">
            <dgm:param type="txAnchorHorzCh" val="ctr"/>
            <dgm:param type="txAnchorVertCh" val="mid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/>
            <dgm:constr type="bMarg"/>
            <dgm:constr type="lMarg"/>
            <dgm:constr type="rMarg"/>
            <dgm:constr type="primFontSz" val="20"/>
          </dgm:constrLst>
          <dgm:ruleLst>
            <dgm:rule type="primFontSz" val="5" fact="NaN" max="NaN"/>
          </dgm:ruleLst>
        </dgm:layoutNode>
      </dgm:forEach>
    </dgm:layoutNode>
    <dgm:layoutNode name="leftComposite">
      <dgm:choose name="Name34">
        <dgm:if name="Name35" axis="ch ch" ptType="node node" st="1 1" cnt="1 0" func="cnt" op="lte" val="1">
          <dgm:alg type="composite">
            <dgm:param type="ar" val="1.3085"/>
          </dgm:alg>
          <dgm:constrLst>
            <dgm:constr type="l" for="ch" forName="childText1_1" refType="w" fact="0.2124"/>
            <dgm:constr type="t" for="ch" forName="childText1_1" refType="h" fact="0"/>
            <dgm:constr type="w" for="ch" forName="childText1_1" refType="w" fact="0.5759"/>
            <dgm:constr type="h" for="ch" forName="childText1_1" refType="h" fact="0.7535"/>
            <dgm:constr type="l" for="ch" forName="ellipse1" refType="w" fact="0"/>
            <dgm:constr type="t" for="ch" forName="ellipse1" refType="h" fact="0.63"/>
            <dgm:constr type="w" for="ch" forName="ellipse1" refType="w" fact="0.2828"/>
            <dgm:constr type="h" for="ch" forName="ellipse1" refType="h" fact="0.37"/>
            <dgm:constr type="l" for="ch" forName="ellipse2" refType="w" fact="0.82"/>
            <dgm:constr type="t" for="ch" forName="ellipse2" refType="h" fact="0.17"/>
            <dgm:constr type="w" for="ch" forName="ellipse2" refType="w" fact="0.1645"/>
            <dgm:constr type="h" for="ch" forName="ellipse2" refType="h" fact="0.2153"/>
          </dgm:constrLst>
        </dgm:if>
        <dgm:if name="Name36" axis="ch ch" ptType="node node" st="1 1" cnt="1 0" func="cnt" op="equ" val="2">
          <dgm:alg type="composite">
            <dgm:param type="ar" val="0.8917"/>
          </dgm:alg>
          <dgm:constrLst>
            <dgm:constr type="l" for="ch" forName="childText1_1" refType="w" fact="0.1864"/>
            <dgm:constr type="t" for="ch" forName="childText1_1" refType="h" fact="0"/>
            <dgm:constr type="w" for="ch" forName="childText1_1" refType="w" fact="0.5055"/>
            <dgm:constr type="h" for="ch" forName="childText1_1" refType="h" fact="0.4507"/>
            <dgm:constr type="l" for="ch" forName="childText1_2" refType="w" fact="0.4945"/>
            <dgm:constr type="t" for="ch" forName="childText1_2" refType="h" fact="0.3929"/>
            <dgm:constr type="w" for="ch" forName="childText1_2" refType="w" fact="0.5055"/>
            <dgm:constr type="h" for="ch" forName="childText1_2" refType="h" fact="0.4507"/>
            <dgm:constr type="l" for="ch" forName="ellipse1" refType="w" fact="0"/>
            <dgm:constr type="t" for="ch" forName="ellipse1" refType="h" fact="0.3768"/>
            <dgm:constr type="w" for="ch" forName="ellipse1" refType="w" fact="0.2482"/>
            <dgm:constr type="h" for="ch" forName="ellipse1" refType="h" fact="0.2213"/>
            <dgm:constr type="l" for="ch" forName="ellipse3" refType="w" fact="0.5474"/>
            <dgm:constr type="t" for="ch" forName="ellipse3" refType="h" fact="0.8712"/>
            <dgm:constr type="w" for="ch" forName="ellipse3" refType="w" fact="0.1444"/>
            <dgm:constr type="h" for="ch" forName="ellipse3" refType="h" fact="0.1288"/>
            <dgm:constr type="l" for="ch" forName="ellipse2" refType="w" fact="0.7333"/>
            <dgm:constr type="t" for="ch" forName="ellipse2" refType="h" fact="0.0887"/>
            <dgm:constr type="w" for="ch" forName="ellipse2" refType="w" fact="0.1444"/>
            <dgm:constr type="h" for="ch" forName="ellipse2" refType="h" fact="0.1288"/>
          </dgm:constrLst>
        </dgm:if>
        <dgm:if name="Name37" axis="ch ch" ptType="node node" st="1 1" cnt="1 0" func="cnt" op="equ" val="3">
          <dgm:alg type="composite">
            <dgm:param type="ar" val="1.0811"/>
          </dgm:alg>
          <dgm:constrLst>
            <dgm:constr type="l" for="ch" forName="childText1_3" refType="w" fact="0.1649"/>
            <dgm:constr type="t" for="ch" forName="childText1_3" refType="h" fact="0.5389"/>
            <dgm:constr type="w" for="ch" forName="childText1_3" refType="w" fact="0.4265"/>
            <dgm:constr type="h" for="ch" forName="childText1_3" refType="h" fact="0.4611"/>
            <dgm:constr type="l" for="ch" forName="childText1_1" refType="w" fact="0.1573"/>
            <dgm:constr type="t" for="ch" forName="childText1_1" refType="h" fact="0"/>
            <dgm:constr type="w" for="ch" forName="childText1_1" refType="w" fact="0.4265"/>
            <dgm:constr type="h" for="ch" forName="childText1_1" refType="h" fact="0.4611"/>
            <dgm:constr type="l" for="ch" forName="childText1_2" refType="w" fact="0.5735"/>
            <dgm:constr type="t" for="ch" forName="childText1_2" refType="h" fact="0.2754"/>
            <dgm:constr type="w" for="ch" forName="childText1_2" refType="w" fact="0.4265"/>
            <dgm:constr type="h" for="ch" forName="childText1_2" refType="h" fact="0.4611"/>
            <dgm:constr type="l" for="ch" forName="ellipse1" refType="w" fact="0"/>
            <dgm:constr type="t" for="ch" forName="ellipse1" refType="h" fact="0.3855"/>
            <dgm:constr type="w" for="ch" forName="ellipse1" refType="w" fact="0.2095"/>
            <dgm:constr type="h" for="ch" forName="ellipse1" refType="h" fact="0.2264"/>
            <dgm:constr type="l" for="ch" forName="ellipse3" refType="w" fact="0.6181"/>
            <dgm:constr type="t" for="ch" forName="ellipse3" refType="h" fact="0.7647"/>
            <dgm:constr type="w" for="ch" forName="ellipse3" refType="w" fact="0.1219"/>
            <dgm:constr type="h" for="ch" forName="ellipse3" refType="h" fact="0.1317"/>
            <dgm:constr type="l" for="ch" forName="ellipse2" refType="w" fact="0.6188"/>
            <dgm:constr type="t" for="ch" forName="ellipse2" refType="h" fact="0.0907"/>
            <dgm:constr type="w" for="ch" forName="ellipse2" refType="w" fact="0.1219"/>
            <dgm:constr type="h" for="ch" forName="ellipse2" refType="h" fact="0.1317"/>
          </dgm:constrLst>
        </dgm:if>
        <dgm:else name="Name38">
          <dgm:alg type="composite">
            <dgm:param type="ar" val="0.9472"/>
          </dgm:alg>
          <dgm:constrLst>
            <dgm:constr type="l" for="ch" forName="childText1_3" refType="w" fact="0"/>
            <dgm:constr type="t" for="ch" forName="childText1_3" refType="h" fact="0.6035"/>
            <dgm:constr type="w" for="ch" forName="childText1_3" refType="w" fact="0.4186"/>
            <dgm:constr type="h" for="ch" forName="childText1_3" refType="h" fact="0.3965"/>
            <dgm:constr type="l" for="ch" forName="childText1_1" refType="w" fact="0.0981"/>
            <dgm:constr type="t" for="ch" forName="childText1_1" refType="h" fact="0"/>
            <dgm:constr type="w" for="ch" forName="childText1_1" refType="w" fact="0.4186"/>
            <dgm:constr type="h" for="ch" forName="childText1_1" refType="h" fact="0.3965"/>
            <dgm:constr type="l" for="ch" forName="childText1_2" refType="w" fact="0.5385"/>
            <dgm:constr type="t" for="ch" forName="childText1_2" refType="h" fact="0.1304"/>
            <dgm:constr type="w" for="ch" forName="childText1_2" refType="w" fact="0.4186"/>
            <dgm:constr type="h" for="ch" forName="childText1_2" refType="h" fact="0.3965"/>
            <dgm:constr type="l" for="ch" forName="ellipse4" refType="w" fact="0.3222"/>
            <dgm:constr type="t" for="ch" forName="ellipse4" refType="h" fact="0.4232"/>
            <dgm:constr type="w" for="ch" forName="ellipse4" refType="w" fact="0.2056"/>
            <dgm:constr type="h" for="ch" forName="ellipse4" refType="h" fact="0.1947"/>
            <dgm:constr type="l" for="ch" forName="ellipse1" refType="w" fact="0.1489"/>
            <dgm:constr type="t" for="ch" forName="ellipse1" refType="h" fact="0.4502"/>
            <dgm:constr type="w" for="ch" forName="ellipse1" refType="w" fact="0.1196"/>
            <dgm:constr type="h" for="ch" forName="ellipse1" refType="h" fact="0.1133"/>
            <dgm:constr type="l" for="ch" forName="ellipse2" refType="w" fact="0.5384"/>
            <dgm:constr type="t" for="ch" forName="ellipse2" refType="h" fact="0.0124"/>
            <dgm:constr type="w" for="ch" forName="ellipse2" refType="w" fact="0.1196"/>
            <dgm:constr type="h" for="ch" forName="ellipse2" refType="h" fact="0.1133"/>
            <dgm:constr type="l" for="ch" forName="childText1_4" refType="w" fact="0.4625"/>
            <dgm:constr type="t" for="ch" forName="childText1_4" refType="h" fact="0.5719"/>
            <dgm:constr type="w" for="ch" forName="childText1_4" refType="w" fact="0.4186"/>
            <dgm:constr type="h" for="ch" forName="childText1_4" refType="h" fact="0.3965"/>
            <dgm:constr type="l" for="ch" forName="ellipse3" refType="w" fact="0.8804"/>
            <dgm:constr type="t" for="ch" forName="ellipse3" refType="h" fact="0.5329"/>
            <dgm:constr type="w" for="ch" forName="ellipse3" refType="w" fact="0.1196"/>
            <dgm:constr type="h" for="ch" forName="ellipse3" refType="h" fact="0.1133"/>
            <dgm:constr type="l" for="ch" forName="ellipse5" refType="w" fact="0.0146"/>
            <dgm:constr type="t" for="ch" forName="ellipse5" refType="h" fact="0.5228"/>
            <dgm:constr type="w" for="ch" forName="ellipse5" refType="w" fact="0.0899"/>
            <dgm:constr type="h" for="ch" forName="ellipse5" refType="h" fact="0.0851"/>
          </dgm:constrLst>
        </dgm:else>
      </dgm:choose>
      <dgm:forEach name="Name39" axis="ch ch" ptType="node node" st="1 1" cnt="1 1">
        <dgm:layoutNode name="childText1_1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1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2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0" axis="ch ch" ptType="node node" st="1 2" cnt="1 1">
        <dgm:layoutNode name="childText1_2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3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Name41" axis="ch ch" ptType="node node" st="1 3" cnt="1 1">
        <dgm:layoutNode name="childText1_3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forEach>
      <dgm:forEach name="Name42" axis="ch ch" ptType="node node" st="1 4" cnt="1 1">
        <dgm:layoutNode name="childText1_4" styleLbl="vennNode1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ellipse4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ellipse5" styleLbl="venn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layoutNode>
    <dgm:choose name="Name43">
      <dgm:if name="Name44" axis="ch ch" ptType="node node" st="3 1" cnt="1 0" func="cnt" op="gte" val="1">
        <dgm:layoutNode name="rightChild">
          <dgm:varLst>
            <dgm:chMax val="0"/>
            <dgm:chPref val="0"/>
          </dgm:varLst>
          <dgm:alg type="tx"/>
          <dgm:shape xmlns:r="http://schemas.openxmlformats.org/officeDocument/2006/relationships" type="ellipse" r:blip="">
            <dgm:adjLst/>
          </dgm:shape>
          <dgm:presOf axis="ch des" ptType="node node" st="3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45"/>
    </dgm:choose>
    <dgm:layoutNode name="parentText1" styleLbl="revTx">
      <dgm:varLst>
        <dgm:chMax val="4"/>
        <dgm:chPref val="3"/>
        <dgm:bulletEnabled val="1"/>
      </dgm:varLst>
      <dgm:alg type="tx"/>
      <dgm:shape xmlns:r="http://schemas.openxmlformats.org/officeDocument/2006/relationships" type="rect" r:blip="">
        <dgm:adjLst/>
      </dgm:shape>
      <dgm:presOf axis="ch self" ptType="node node" st="1 1" cnt="1 0"/>
      <dgm:constrLst>
        <dgm:constr type="lMarg" refType="primFontSz" fact="0.3"/>
        <dgm:constr type="rMarg" refType="primFontSz" fact="0.3"/>
        <dgm:constr type="tMarg" refType="primFontSz" fact="0.3"/>
        <dgm:constr type="bMarg" refType="primFontSz" fact="0.3"/>
      </dgm:constrLst>
      <dgm:ruleLst>
        <dgm:rule type="primFontSz" val="5" fact="NaN" max="NaN"/>
      </dgm:ruleLst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E44C36-DBA1-194C-B464-066F61B35A06}" type="datetimeFigureOut">
              <a:rPr lang="es-ES" smtClean="0"/>
              <a:t>23/8/18</a:t>
            </a:fld>
            <a:endParaRPr lang="pt-B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82DDB-BB13-A94D-8EC3-5E71E96CA179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1136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Fiz esse PP para apoio no debate com colegas de secretarias municipais e CME sobre a implementação da 4 versão da BNCC.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Procurei encontrar na BNCC pontos de apoio para ideias que já estão presentes nas discussões de EI e podem servir de foco para a elaboração de orientações municipais e estaduais e currículos escolares </a:t>
            </a:r>
          </a:p>
          <a:p>
            <a:r>
              <a:rPr lang="pt-BR" b="1" dirty="0"/>
              <a:t>Um documento curricular explicita </a:t>
            </a:r>
            <a:br>
              <a:rPr lang="pt-BR" b="1" dirty="0"/>
            </a:br>
            <a:r>
              <a:rPr lang="pt-BR" b="1" dirty="0"/>
              <a:t>as relações de poder em um país</a:t>
            </a:r>
            <a:endParaRPr lang="pt-BR" dirty="0"/>
          </a:p>
          <a:p>
            <a:r>
              <a:rPr lang="pt-BR" dirty="0"/>
              <a:t>Espaço público de tomada de decisões – quem e como participa?</a:t>
            </a:r>
          </a:p>
          <a:p>
            <a:r>
              <a:rPr lang="pt-BR" dirty="0"/>
              <a:t>Várias versões  1 e 2 (gov. Dilma) 3 e 4 (gov. Temer) – Arena de Contestação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dirty="0"/>
              <a:t>Apresentado como neutralidade científica defende interesses sociais, políticos, econômicos, pedagógicos porém é o documento em vigor. Duas alternativas: desobediência civil ou enraizar concepções de educação infantil seguindo um processo de disputa interna de discursos. Penso que ambas são viáveis e são uma escolha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pt-BR" dirty="0" smtClean="0"/>
              <a:t>Sugestões, perguntas, contestações, ampliações, etc... Serão bem vindas! </a:t>
            </a:r>
          </a:p>
          <a:p>
            <a:endParaRPr lang="pt-BR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96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Políticas integradas sempre foi um</a:t>
            </a:r>
            <a:r>
              <a:rPr lang="pt-BR" baseline="0" dirty="0"/>
              <a:t> desejo da área, claro que a centralidade dessa base tão detalhada no EF torna complicado.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4748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48650">
              <a:defRPr/>
            </a:pPr>
            <a:r>
              <a:rPr lang="pt-BR" dirty="0"/>
              <a:t>Me chamou atenção a permanência dessa afirmativa em tempos onde gênero, raça, etc. vem sendo tirados dos Planos Municipais e estaduais, penso que pode ser ancora para enfatizar as ideias de diversidade e diferença 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1000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EI não temos tradição no uso do termo competência. </a:t>
            </a:r>
          </a:p>
          <a:p>
            <a:r>
              <a:rPr lang="pt-BR" dirty="0"/>
              <a:t>A professora Karla Saraiva tem um texto que problematiza este conceito no contexto do EM, vale a leitura e as referências:  </a:t>
            </a:r>
          </a:p>
          <a:p>
            <a:r>
              <a:rPr lang="pt-BR" dirty="0"/>
              <a:t>Saraiva, Karla. Desenvolver competências no ensino médio. http://portal.mec.gov.br/index.php?option=com_docman&amp;view=download&amp;alias=7180-4-5-desenvolver-competencias-karla-saraiva&amp;category_slug=dezembro-2010-pdf&amp;Itemid=30192</a:t>
            </a:r>
          </a:p>
          <a:p>
            <a:endParaRPr lang="pt-BR" dirty="0"/>
          </a:p>
          <a:p>
            <a:r>
              <a:rPr lang="pt-BR" dirty="0" err="1"/>
              <a:t>Biesta</a:t>
            </a:r>
            <a:r>
              <a:rPr lang="pt-BR" dirty="0"/>
              <a:t>, </a:t>
            </a:r>
            <a:r>
              <a:rPr lang="pt-BR" dirty="0" err="1"/>
              <a:t>Gert</a:t>
            </a:r>
            <a:r>
              <a:rPr lang="pt-BR" dirty="0"/>
              <a:t>. El </a:t>
            </a:r>
            <a:r>
              <a:rPr lang="pt-BR" dirty="0" err="1"/>
              <a:t>bello</a:t>
            </a:r>
            <a:r>
              <a:rPr lang="pt-BR" dirty="0"/>
              <a:t> </a:t>
            </a:r>
            <a:r>
              <a:rPr lang="pt-BR" dirty="0" err="1"/>
              <a:t>riesgo</a:t>
            </a:r>
            <a:r>
              <a:rPr lang="pt-BR" dirty="0"/>
              <a:t> de educar. Madrid, SM, 2017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2391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Intencionalidade aberta para a experiência da crianças e não fechada para a produção de um produto homogêneo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50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957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Atenção, na primeira versão da BNCC falamos em Campos de Experiência – os campos são múltiplos e a experiência é da crianças, singular.</a:t>
            </a:r>
          </a:p>
          <a:p>
            <a:r>
              <a:rPr lang="pt-BR" dirty="0"/>
              <a:t>Agora a escrita é de Campos de Experiências. A experiência está nos campos????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866C72-31B2-2A4B-A5AF-F5DE7F8E1A19}" type="slidenum">
              <a:rPr lang="pt-BR" smtClean="0"/>
              <a:t>51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58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642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6395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74069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3583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5748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88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6707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638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171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88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pt-B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pt-B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F6E9-579D-644C-945D-8993550D46EA}" type="datetimeFigureOut">
              <a:rPr lang="es-ES" smtClean="0"/>
              <a:t>23/8/18</a:t>
            </a:fld>
            <a:endParaRPr lang="pt-B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0CA8F-F53D-E24D-B90A-BC5BD3C2318E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5487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ortal.mec.gov.br/docman/dezembro-2017-pdf/79631-rcp002-17-pdf/file" TargetMode="External"/><Relationship Id="rId3" Type="http://schemas.openxmlformats.org/officeDocument/2006/relationships/hyperlink" Target="http://basenacionalcomum.mec.gov.br/a-base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4.xml"/><Relationship Id="rId12" Type="http://schemas.openxmlformats.org/officeDocument/2006/relationships/diagramData" Target="../diagrams/data5.xml"/><Relationship Id="rId13" Type="http://schemas.openxmlformats.org/officeDocument/2006/relationships/diagramLayout" Target="../diagrams/layout5.xml"/><Relationship Id="rId14" Type="http://schemas.openxmlformats.org/officeDocument/2006/relationships/diagramQuickStyle" Target="../diagrams/quickStyle5.xml"/><Relationship Id="rId15" Type="http://schemas.openxmlformats.org/officeDocument/2006/relationships/diagramColors" Target="../diagrams/colors5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3.xml"/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7" Type="http://schemas.openxmlformats.org/officeDocument/2006/relationships/diagramData" Target="../diagrams/data4.xml"/><Relationship Id="rId8" Type="http://schemas.openxmlformats.org/officeDocument/2006/relationships/diagramLayout" Target="../diagrams/layout4.xml"/><Relationship Id="rId9" Type="http://schemas.openxmlformats.org/officeDocument/2006/relationships/diagramQuickStyle" Target="../diagrams/quickStyle4.xml"/><Relationship Id="rId10" Type="http://schemas.openxmlformats.org/officeDocument/2006/relationships/diagramColors" Target="../diagrams/colors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lume.ufrgs.br/bitstream/handle/10183/135352/000987199.pdf?sequence=1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969951" cy="2852737"/>
          </a:xfrm>
          <a:solidFill>
            <a:srgbClr val="43BDA7"/>
          </a:solidFill>
        </p:spPr>
        <p:txBody>
          <a:bodyPr>
            <a:normAutofit/>
          </a:bodyPr>
          <a:lstStyle/>
          <a:p>
            <a:r>
              <a:rPr lang="pt-BR" sz="2800" b="1" dirty="0" smtClean="0"/>
              <a:t>DESAFIOS </a:t>
            </a:r>
            <a:r>
              <a:rPr lang="pt-BR" sz="2800" b="1" dirty="0" smtClean="0"/>
              <a:t>E contradiç</a:t>
            </a:r>
            <a:r>
              <a:rPr lang="pt-BR" sz="2800" b="1" dirty="0" smtClean="0"/>
              <a:t>ões </a:t>
            </a:r>
            <a:r>
              <a:rPr lang="pt-BR" sz="2800" b="1" dirty="0" smtClean="0"/>
              <a:t>NA  </a:t>
            </a:r>
            <a:r>
              <a:rPr lang="pt-BR" sz="2800" b="1" dirty="0" smtClean="0"/>
              <a:t>IMPLEMENTAÇÃO DA </a:t>
            </a:r>
            <a:r>
              <a:rPr lang="pt-BR" sz="2800" dirty="0" smtClean="0"/>
              <a:t>B</a:t>
            </a:r>
            <a:r>
              <a:rPr lang="pt-BR" sz="2800" b="1" dirty="0" smtClean="0"/>
              <a:t>NCC</a:t>
            </a:r>
            <a:endParaRPr lang="pt-BR" sz="2800" b="1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722313" y="3322455"/>
            <a:ext cx="4079102" cy="1084445"/>
          </a:xfrm>
          <a:solidFill>
            <a:srgbClr val="CCCCFF"/>
          </a:solidFill>
        </p:spPr>
        <p:txBody>
          <a:bodyPr/>
          <a:lstStyle/>
          <a:p>
            <a:r>
              <a:rPr lang="pt-BR" dirty="0">
                <a:solidFill>
                  <a:schemeClr val="tx1"/>
                </a:solidFill>
              </a:rPr>
              <a:t>Maria Carmen Silveira Barbosa</a:t>
            </a:r>
          </a:p>
          <a:p>
            <a:r>
              <a:rPr lang="pt-BR" dirty="0">
                <a:solidFill>
                  <a:schemeClr val="tx1"/>
                </a:solidFill>
              </a:rPr>
              <a:t>PPGEDU/UFRGS</a:t>
            </a:r>
          </a:p>
        </p:txBody>
      </p:sp>
    </p:spTree>
    <p:extLst>
      <p:ext uri="{BB962C8B-B14F-4D97-AF65-F5344CB8AC3E}">
        <p14:creationId xmlns:p14="http://schemas.microsoft.com/office/powerpoint/2010/main" val="984777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pt-BR" b="1" dirty="0" smtClean="0">
                <a:latin typeface="+mn-lt"/>
                <a:ea typeface="Times New Roman"/>
                <a:cs typeface="Times New Roman"/>
              </a:rPr>
            </a:br>
            <a:r>
              <a:rPr lang="pt-BR" b="1" dirty="0" smtClean="0">
                <a:latin typeface="+mn-lt"/>
                <a:ea typeface="Times New Roman"/>
                <a:cs typeface="Times New Roman"/>
              </a:rPr>
              <a:t>RESOLUÇÃO </a:t>
            </a:r>
            <a:r>
              <a:rPr lang="pt-BR" b="1" dirty="0">
                <a:latin typeface="+mn-lt"/>
                <a:ea typeface="Times New Roman"/>
                <a:cs typeface="Times New Roman"/>
              </a:rPr>
              <a:t>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Artigo 1 </a:t>
            </a:r>
          </a:p>
          <a:p>
            <a:pPr marL="0" indent="0">
              <a:buNone/>
            </a:pPr>
            <a:r>
              <a:rPr lang="pt-BR" b="1" dirty="0" smtClean="0">
                <a:ea typeface="Times New Roman"/>
                <a:cs typeface="Times New Roman"/>
              </a:rPr>
              <a:t>Parágrafo </a:t>
            </a:r>
            <a:r>
              <a:rPr lang="pt-BR" b="1" dirty="0">
                <a:ea typeface="Times New Roman"/>
                <a:cs typeface="Times New Roman"/>
              </a:rPr>
              <a:t>Único</a:t>
            </a:r>
            <a:r>
              <a:rPr lang="pt-BR" dirty="0">
                <a:ea typeface="Times New Roman"/>
                <a:cs typeface="Times New Roman"/>
              </a:rPr>
              <a:t>. No exercício de sua </a:t>
            </a:r>
            <a:r>
              <a:rPr lang="pt-BR" b="1" dirty="0">
                <a:solidFill>
                  <a:schemeClr val="accent3">
                    <a:lumMod val="75000"/>
                  </a:schemeClr>
                </a:solidFill>
                <a:ea typeface="Times New Roman"/>
                <a:cs typeface="Times New Roman"/>
              </a:rPr>
              <a:t>autonomia</a:t>
            </a:r>
            <a:r>
              <a:rPr lang="pt-BR" b="1" dirty="0">
                <a:solidFill>
                  <a:schemeClr val="accent3">
                    <a:lumMod val="60000"/>
                    <a:lumOff val="40000"/>
                  </a:schemeClr>
                </a:solidFill>
                <a:ea typeface="Times New Roman"/>
                <a:cs typeface="Times New Roman"/>
              </a:rPr>
              <a:t>,</a:t>
            </a:r>
            <a:r>
              <a:rPr lang="pt-BR" dirty="0">
                <a:ea typeface="Times New Roman"/>
                <a:cs typeface="Times New Roman"/>
              </a:rPr>
              <a:t> prevista nos artigos 12, 13 e 23 da </a:t>
            </a:r>
            <a:r>
              <a:rPr lang="pt-BR" b="1" dirty="0">
                <a:solidFill>
                  <a:srgbClr val="77933C"/>
                </a:solidFill>
                <a:ea typeface="Times New Roman"/>
                <a:cs typeface="Times New Roman"/>
              </a:rPr>
              <a:t>LDB</a:t>
            </a:r>
            <a:r>
              <a:rPr lang="pt-BR" dirty="0">
                <a:ea typeface="Times New Roman"/>
                <a:cs typeface="Times New Roman"/>
              </a:rPr>
              <a:t>, </a:t>
            </a:r>
            <a:r>
              <a:rPr lang="pt-BR" b="1" dirty="0">
                <a:ea typeface="Times New Roman"/>
                <a:cs typeface="Times New Roman"/>
              </a:rPr>
              <a:t>no processo de </a:t>
            </a:r>
            <a:r>
              <a:rPr lang="pt-BR" b="1" dirty="0">
                <a:solidFill>
                  <a:srgbClr val="77933C"/>
                </a:solidFill>
                <a:ea typeface="Times New Roman"/>
                <a:cs typeface="Times New Roman"/>
              </a:rPr>
              <a:t>construção de suas propostas pedagógicas</a:t>
            </a:r>
            <a:r>
              <a:rPr lang="pt-BR" dirty="0">
                <a:ea typeface="Times New Roman"/>
                <a:cs typeface="Times New Roman"/>
              </a:rPr>
              <a:t>, </a:t>
            </a:r>
            <a:r>
              <a:rPr lang="pt-BR" b="1" dirty="0">
                <a:ea typeface="Times New Roman"/>
                <a:cs typeface="Times New Roman"/>
              </a:rPr>
              <a:t>atendidos todos os direitos e objetivos de aprendizagem instituídos na BNCC</a:t>
            </a:r>
            <a:r>
              <a:rPr lang="pt-BR" dirty="0">
                <a:ea typeface="Times New Roman"/>
                <a:cs typeface="Times New Roman"/>
              </a:rPr>
              <a:t>, as instituições escolares</a:t>
            </a:r>
            <a:r>
              <a:rPr lang="pt-BR" b="1" dirty="0">
                <a:ea typeface="Times New Roman"/>
                <a:cs typeface="Times New Roman"/>
              </a:rPr>
              <a:t>, redes de escolas</a:t>
            </a:r>
            <a:r>
              <a:rPr lang="pt-BR" dirty="0">
                <a:ea typeface="Times New Roman"/>
                <a:cs typeface="Times New Roman"/>
              </a:rPr>
              <a:t> e seus respectivos sistemas de ensino poderão </a:t>
            </a:r>
            <a:r>
              <a:rPr lang="pt-BR" b="1" dirty="0">
                <a:solidFill>
                  <a:srgbClr val="77933C"/>
                </a:solidFill>
                <a:ea typeface="Times New Roman"/>
                <a:cs typeface="Times New Roman"/>
              </a:rPr>
              <a:t>adotar formas de organização e propostas de progressão que julgarem necessários</a:t>
            </a:r>
            <a:r>
              <a:rPr lang="es-ES_tradnl" b="1" dirty="0">
                <a:solidFill>
                  <a:srgbClr val="77933C"/>
                </a:solidFill>
              </a:rPr>
              <a:t> </a:t>
            </a:r>
            <a:endParaRPr lang="pt-BR" b="1" dirty="0">
              <a:solidFill>
                <a:srgbClr val="7793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616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b="1" dirty="0"/>
              <a:t>COMPETÊNCIAS GERAIS </a:t>
            </a:r>
            <a:r>
              <a:rPr lang="es-ES_tradnl" b="1" dirty="0"/>
              <a:t>DA</a:t>
            </a:r>
            <a:r>
              <a:rPr lang="pt-BR" b="1" dirty="0"/>
              <a:t> BNCC </a:t>
            </a:r>
            <a:r>
              <a:rPr lang="pt-BR" dirty="0"/>
              <a:t>(2017)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solidFill>
            <a:srgbClr val="43BDA7"/>
          </a:solidFill>
        </p:spPr>
        <p:txBody>
          <a:bodyPr>
            <a:normAutofit fontScale="77500" lnSpcReduction="20000"/>
          </a:bodyPr>
          <a:lstStyle/>
          <a:p>
            <a:r>
              <a:rPr lang="pt-BR" dirty="0"/>
              <a:t>Conhecimento</a:t>
            </a:r>
          </a:p>
          <a:p>
            <a:r>
              <a:rPr lang="pt-BR" dirty="0"/>
              <a:t>Pensamento científico, crítico e criativo</a:t>
            </a:r>
          </a:p>
          <a:p>
            <a:r>
              <a:rPr lang="pt-BR" dirty="0"/>
              <a:t>Repertório Cultural</a:t>
            </a:r>
          </a:p>
          <a:p>
            <a:r>
              <a:rPr lang="pt-BR" dirty="0"/>
              <a:t>Comunicação </a:t>
            </a:r>
          </a:p>
          <a:p>
            <a:r>
              <a:rPr lang="pt-BR" dirty="0"/>
              <a:t>Cultura digital</a:t>
            </a:r>
          </a:p>
          <a:p>
            <a:r>
              <a:rPr lang="pt-BR" dirty="0"/>
              <a:t>Trabalho e Projeto de vida</a:t>
            </a:r>
          </a:p>
          <a:p>
            <a:r>
              <a:rPr lang="pt-BR" dirty="0"/>
              <a:t>Argumentação</a:t>
            </a:r>
          </a:p>
          <a:p>
            <a:r>
              <a:rPr lang="pt-BR" dirty="0"/>
              <a:t>Autoconhecimento e Autocuidado</a:t>
            </a:r>
          </a:p>
          <a:p>
            <a:r>
              <a:rPr lang="pt-BR" dirty="0"/>
              <a:t>Empatia e </a:t>
            </a:r>
            <a:r>
              <a:rPr lang="pt-BR" dirty="0" smtClean="0"/>
              <a:t>Cooperação </a:t>
            </a:r>
            <a:endParaRPr lang="pt-BR" dirty="0"/>
          </a:p>
          <a:p>
            <a:r>
              <a:rPr lang="pt-BR" dirty="0"/>
              <a:t>Responsabilidade e Cidadania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Qual a relação das Competências Gerais da BNCC com o capítulo da Educação Infantil?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Faz sentido para nós? Não faz?</a:t>
            </a:r>
          </a:p>
          <a:p>
            <a:endParaRPr lang="pt-BR" dirty="0"/>
          </a:p>
          <a:p>
            <a:r>
              <a:rPr lang="pt-BR" dirty="0"/>
              <a:t>Em cinco anos haverá uma avaliação dessa base e teremos que ter construído argumentações fortes sobre nosso posicionamento sobre estes temas.</a:t>
            </a:r>
          </a:p>
        </p:txBody>
      </p:sp>
    </p:spTree>
    <p:extLst>
      <p:ext uri="{BB962C8B-B14F-4D97-AF65-F5344CB8AC3E}">
        <p14:creationId xmlns:p14="http://schemas.microsoft.com/office/powerpoint/2010/main" val="2959823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+mn-lt"/>
              </a:rPr>
              <a:t>A concepç</a:t>
            </a:r>
            <a:r>
              <a:rPr lang="pt-BR" dirty="0" smtClean="0">
                <a:latin typeface="+mn-lt"/>
              </a:rPr>
              <a:t>ão de competência da BNCC</a:t>
            </a: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b="1" dirty="0" smtClean="0"/>
              <a:t>COMPETÊNCIA</a:t>
            </a:r>
            <a:r>
              <a:rPr lang="pt-BR" dirty="0" smtClean="0"/>
              <a:t> </a:t>
            </a:r>
            <a:r>
              <a:rPr lang="pt-BR" dirty="0"/>
              <a:t>é definida como a mobilização de conhecimentos (conceitos e procedimentos), habilidades (práticas, cognitivas e sócio-emocionais), atitudes e valores para resolver demandas complexas da vida cotidiana, do pleno exercício da cidadania e do mundo do trabalho.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7811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A concepção de competência da </a:t>
            </a:r>
            <a:r>
              <a:rPr lang="pt-BR" dirty="0" smtClean="0"/>
              <a:t>BNCC</a:t>
            </a:r>
            <a:endParaRPr lang="pt-B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E699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Adquirir competências </a:t>
            </a:r>
            <a:r>
              <a:rPr lang="pt-BR" dirty="0" smtClean="0"/>
              <a:t>significa: </a:t>
            </a:r>
            <a:endParaRPr lang="pt-BR" dirty="0"/>
          </a:p>
          <a:p>
            <a:r>
              <a:rPr lang="pt-BR" dirty="0"/>
              <a:t>brincar, movimentar-se, manipular, ter curiosidade, perguntar, aprender a refletir sobre a experiência por meio  da exploração, da observação e do confronto entre propriedades, quantidades, características, fatos; </a:t>
            </a:r>
          </a:p>
          <a:p>
            <a:r>
              <a:rPr lang="pt-BR" dirty="0"/>
              <a:t>escutar </a:t>
            </a:r>
            <a:r>
              <a:rPr lang="mr-IN" dirty="0"/>
              <a:t>–</a:t>
            </a:r>
            <a:r>
              <a:rPr lang="pt-BR" dirty="0"/>
              <a:t> e compreender </a:t>
            </a:r>
            <a:r>
              <a:rPr lang="mr-IN" dirty="0"/>
              <a:t>–</a:t>
            </a:r>
            <a:r>
              <a:rPr lang="pt-BR" dirty="0"/>
              <a:t> narrações e discursos, contar e evocar ações e experiências e traduzi-las  com marcas pessoais e compartilháveis; </a:t>
            </a:r>
          </a:p>
          <a:p>
            <a:r>
              <a:rPr lang="pt-BR" dirty="0"/>
              <a:t>ser capaz de descrever, representar e imaginar, “repetir”, com simulações e jogos de papel, situações eventos com linguagens diferentes.</a:t>
            </a:r>
          </a:p>
          <a:p>
            <a:pPr marL="0" indent="0" algn="r">
              <a:buNone/>
            </a:pPr>
            <a:r>
              <a:rPr lang="pt-BR" dirty="0"/>
              <a:t>(Indicações Italianas, 2012)</a:t>
            </a:r>
          </a:p>
        </p:txBody>
      </p:sp>
    </p:spTree>
    <p:extLst>
      <p:ext uri="{BB962C8B-B14F-4D97-AF65-F5344CB8AC3E}">
        <p14:creationId xmlns:p14="http://schemas.microsoft.com/office/powerpoint/2010/main" val="499216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0550" y="215901"/>
            <a:ext cx="8096250" cy="1174415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pt-BR" b="1" dirty="0" smtClean="0">
                <a:latin typeface="+mn-lt"/>
                <a:ea typeface="Times New Roman"/>
                <a:cs typeface="Times New Roman"/>
              </a:rPr>
            </a:br>
            <a:r>
              <a:rPr lang="pt-BR" b="1" dirty="0" smtClean="0">
                <a:latin typeface="+mn-lt"/>
                <a:ea typeface="Times New Roman"/>
                <a:cs typeface="Times New Roman"/>
              </a:rPr>
              <a:t>RESOLUÇÃO </a:t>
            </a:r>
            <a:r>
              <a:rPr lang="pt-BR" b="1" dirty="0">
                <a:latin typeface="+mn-lt"/>
                <a:ea typeface="Times New Roman"/>
                <a:cs typeface="Times New Roman"/>
              </a:rPr>
              <a:t>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b="1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b="1" dirty="0" smtClean="0">
                <a:ea typeface="Times New Roman"/>
                <a:cs typeface="Times New Roman"/>
              </a:rPr>
              <a:t>Artigo 3 </a:t>
            </a:r>
            <a:r>
              <a:rPr lang="pt-BR" dirty="0" smtClean="0">
                <a:ea typeface="Times New Roman"/>
                <a:cs typeface="Times New Roman"/>
              </a:rPr>
              <a:t>- Parágrafo </a:t>
            </a:r>
            <a:r>
              <a:rPr lang="pt-BR" dirty="0">
                <a:ea typeface="Times New Roman"/>
                <a:cs typeface="Times New Roman"/>
              </a:rPr>
              <a:t>Único: Para os efeitos desta Resolução, com fundamento no caput do art. 35-A e no §1º do art. 36 da LDB, a expressão </a:t>
            </a:r>
            <a:r>
              <a:rPr lang="pt-BR" b="1" dirty="0">
                <a:ea typeface="Times New Roman"/>
                <a:cs typeface="Times New Roman"/>
              </a:rPr>
              <a:t>“competências e habilidades” deve ser considerada como equivalente à expressão “direitos e objetivos de aprendizagem” </a:t>
            </a:r>
            <a:r>
              <a:rPr lang="pt-BR" dirty="0">
                <a:ea typeface="Times New Roman"/>
                <a:cs typeface="Times New Roman"/>
              </a:rPr>
              <a:t>presente na Lei do Plano Nacional de Educação (PNE).</a:t>
            </a:r>
            <a:endParaRPr lang="es-ES_tradnl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004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pt-BR" b="1" dirty="0"/>
              <a:t>COMPETÊNCIAS GERAIS </a:t>
            </a:r>
            <a:r>
              <a:rPr lang="es-ES_tradnl" b="1" dirty="0"/>
              <a:t>DA</a:t>
            </a:r>
            <a:r>
              <a:rPr lang="pt-BR" b="1" dirty="0"/>
              <a:t> BNCC </a:t>
            </a:r>
            <a:r>
              <a:rPr lang="pt-BR" dirty="0"/>
              <a:t>(2017)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1"/>
          </p:nvPr>
        </p:nvSpPr>
        <p:spPr>
          <a:solidFill>
            <a:srgbClr val="43BDA7"/>
          </a:solidFill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Conhecimento </a:t>
            </a:r>
          </a:p>
          <a:p>
            <a:r>
              <a:rPr lang="pt-BR" dirty="0" smtClean="0"/>
              <a:t>Pensamento </a:t>
            </a:r>
            <a:r>
              <a:rPr lang="pt-BR" dirty="0"/>
              <a:t>científico, crítico e criativo</a:t>
            </a:r>
          </a:p>
          <a:p>
            <a:r>
              <a:rPr lang="pt-BR" dirty="0"/>
              <a:t>Repertório Cultural</a:t>
            </a:r>
          </a:p>
          <a:p>
            <a:r>
              <a:rPr lang="pt-BR" dirty="0" smtClean="0"/>
              <a:t>Comunicação </a:t>
            </a:r>
            <a:endParaRPr lang="pt-BR" dirty="0"/>
          </a:p>
          <a:p>
            <a:r>
              <a:rPr lang="pt-BR" dirty="0"/>
              <a:t>Cultura digital</a:t>
            </a:r>
          </a:p>
          <a:p>
            <a:r>
              <a:rPr lang="pt-BR" dirty="0"/>
              <a:t>Trabalho e Projeto de vida</a:t>
            </a:r>
          </a:p>
          <a:p>
            <a:r>
              <a:rPr lang="pt-BR" dirty="0"/>
              <a:t>Argumentação</a:t>
            </a:r>
          </a:p>
          <a:p>
            <a:r>
              <a:rPr lang="pt-BR" dirty="0"/>
              <a:t>Autoconhecimento e Autocuidado</a:t>
            </a:r>
          </a:p>
          <a:p>
            <a:r>
              <a:rPr lang="pt-BR" dirty="0"/>
              <a:t>Empatia e </a:t>
            </a:r>
            <a:r>
              <a:rPr lang="pt-BR" dirty="0" smtClean="0"/>
              <a:t>Cooperação </a:t>
            </a:r>
            <a:endParaRPr lang="pt-BR" dirty="0"/>
          </a:p>
          <a:p>
            <a:r>
              <a:rPr lang="pt-BR" dirty="0"/>
              <a:t>Responsabilidade e Cidadania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solidFill>
            <a:srgbClr val="7FBCA9"/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t-BR" b="1" dirty="0" smtClean="0"/>
              <a:t>DIREITOS</a:t>
            </a:r>
          </a:p>
          <a:p>
            <a:endParaRPr lang="pt-BR" dirty="0"/>
          </a:p>
          <a:p>
            <a:r>
              <a:rPr lang="pt-BR" dirty="0" smtClean="0"/>
              <a:t>CONVIVER</a:t>
            </a:r>
          </a:p>
          <a:p>
            <a:r>
              <a:rPr lang="pt-BR" dirty="0" smtClean="0"/>
              <a:t>EXPLORAR</a:t>
            </a:r>
          </a:p>
          <a:p>
            <a:r>
              <a:rPr lang="pt-BR" dirty="0" smtClean="0"/>
              <a:t>CONHECER-SE</a:t>
            </a:r>
          </a:p>
          <a:p>
            <a:r>
              <a:rPr lang="pt-BR" dirty="0" smtClean="0"/>
              <a:t>BRINCAR</a:t>
            </a:r>
          </a:p>
          <a:p>
            <a:r>
              <a:rPr lang="pt-BR" dirty="0" smtClean="0"/>
              <a:t>EXPRESSAR</a:t>
            </a:r>
          </a:p>
          <a:p>
            <a:r>
              <a:rPr lang="pt-BR" dirty="0" smtClean="0"/>
              <a:t>PARTICIPAR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1253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Marco Legal: </a:t>
            </a:r>
            <a:r>
              <a:rPr lang="pt-BR" b="1" dirty="0" smtClean="0"/>
              <a:t>COMUM E O DIVERSO</a:t>
            </a:r>
            <a:r>
              <a:rPr lang="pt-BR" b="1" dirty="0"/>
              <a:t/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b="1" dirty="0"/>
              <a:t>CONSTITUIÇÃO</a:t>
            </a:r>
            <a:r>
              <a:rPr lang="pt-BR" dirty="0"/>
              <a:t> 1988 - estabelece em relação a matéria curricular:</a:t>
            </a:r>
          </a:p>
          <a:p>
            <a:r>
              <a:rPr lang="pt-BR" dirty="0"/>
              <a:t> o </a:t>
            </a:r>
            <a:r>
              <a:rPr lang="pt-BR" b="1" dirty="0"/>
              <a:t>básico e comum a todos </a:t>
            </a:r>
            <a:r>
              <a:rPr lang="pt-BR" dirty="0"/>
              <a:t>-  as Diretrizes e </a:t>
            </a:r>
            <a:r>
              <a:rPr lang="pt-BR" dirty="0" smtClean="0"/>
              <a:t>as Competências</a:t>
            </a:r>
            <a:endParaRPr lang="pt-BR" dirty="0"/>
          </a:p>
          <a:p>
            <a:r>
              <a:rPr lang="pt-BR" dirty="0"/>
              <a:t>o </a:t>
            </a:r>
            <a:r>
              <a:rPr lang="pt-BR" b="1" dirty="0"/>
              <a:t>diverso</a:t>
            </a:r>
            <a:r>
              <a:rPr lang="pt-BR" dirty="0"/>
              <a:t>  - os </a:t>
            </a:r>
            <a:r>
              <a:rPr lang="pt-BR" dirty="0" smtClean="0"/>
              <a:t>Currículos </a:t>
            </a:r>
            <a:r>
              <a:rPr lang="pt-BR" dirty="0"/>
              <a:t>são diversos. </a:t>
            </a:r>
          </a:p>
          <a:p>
            <a:endParaRPr lang="pt-BR" b="1" dirty="0"/>
          </a:p>
          <a:p>
            <a:r>
              <a:rPr lang="pt-BR" b="1" dirty="0"/>
              <a:t>LDB</a:t>
            </a:r>
            <a:r>
              <a:rPr lang="pt-BR" dirty="0"/>
              <a:t> - Os conteúdos curriculares estão a serviço do desenvolvimento de competências, orientam a definição das aprendizagens essenciais, e </a:t>
            </a:r>
            <a:r>
              <a:rPr lang="pt-BR" dirty="0">
                <a:solidFill>
                  <a:schemeClr val="bg1"/>
                </a:solidFill>
              </a:rPr>
              <a:t>não apenas dos conteúdos mínimos a ser ensinados</a:t>
            </a:r>
            <a:r>
              <a:rPr lang="pt-BR" dirty="0"/>
              <a:t>.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-994340" y="527565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uadroTexto 4"/>
          <p:cNvSpPr txBox="1"/>
          <p:nvPr/>
        </p:nvSpPr>
        <p:spPr>
          <a:xfrm>
            <a:off x="-586137" y="49267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716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pt-BR" b="1" dirty="0" smtClean="0">
                <a:latin typeface="+mn-lt"/>
                <a:ea typeface="Times New Roman"/>
                <a:cs typeface="Times New Roman"/>
              </a:rPr>
            </a:br>
            <a:r>
              <a:rPr lang="pt-BR" b="1" dirty="0" smtClean="0">
                <a:latin typeface="+mn-lt"/>
                <a:ea typeface="Times New Roman"/>
                <a:cs typeface="Times New Roman"/>
              </a:rPr>
              <a:t>RESOLUÇÃO </a:t>
            </a:r>
            <a:r>
              <a:rPr lang="pt-BR" b="1" dirty="0">
                <a:latin typeface="+mn-lt"/>
                <a:ea typeface="Times New Roman"/>
                <a:cs typeface="Times New Roman"/>
              </a:rPr>
              <a:t>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endParaRPr lang="pt-BR" b="1" dirty="0" smtClean="0"/>
          </a:p>
          <a:p>
            <a:r>
              <a:rPr lang="pt-BR" b="1" dirty="0" smtClean="0"/>
              <a:t>Art</a:t>
            </a:r>
            <a:r>
              <a:rPr lang="pt-BR" b="1" dirty="0"/>
              <a:t>. 7º </a:t>
            </a:r>
            <a:r>
              <a:rPr lang="pt-BR" dirty="0"/>
              <a:t>Os </a:t>
            </a:r>
            <a:r>
              <a:rPr lang="pt-BR" b="1" dirty="0"/>
              <a:t>currículos escolares </a:t>
            </a:r>
            <a:r>
              <a:rPr lang="pt-BR" dirty="0"/>
              <a:t>relativos a todas as etapas e modalidades da Educação Básica devem </a:t>
            </a:r>
            <a:r>
              <a:rPr lang="pt-BR" b="1" dirty="0"/>
              <a:t>ter a BNCC como referência obrigatória </a:t>
            </a:r>
            <a:r>
              <a:rPr lang="pt-BR" dirty="0"/>
              <a:t>e incluir uma </a:t>
            </a:r>
            <a:r>
              <a:rPr lang="pt-BR" b="1" dirty="0"/>
              <a:t>parte diversificada</a:t>
            </a:r>
            <a:r>
              <a:rPr lang="pt-BR" dirty="0"/>
              <a:t>, definida pelas instituições ou redes escolares de acordo com a LDB, as diretrizes curriculares nacionais e o atendimento das </a:t>
            </a:r>
            <a:r>
              <a:rPr lang="pt-BR" b="1" dirty="0"/>
              <a:t>características regionais e locais</a:t>
            </a:r>
            <a:r>
              <a:rPr lang="pt-BR" dirty="0"/>
              <a:t>, segundo normas complementares estabelecidas pelos órgãos normativos dos respectivos Sistemas de Ensino</a:t>
            </a:r>
            <a:r>
              <a:rPr lang="pt-BR" dirty="0" smtClean="0"/>
              <a:t>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3303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ea typeface="Times New Roman"/>
                <a:cs typeface="Times New Roman"/>
              </a:rPr>
              <a:t/>
            </a:r>
            <a:br>
              <a:rPr lang="pt-BR" b="1" dirty="0" smtClean="0">
                <a:ea typeface="Times New Roman"/>
                <a:cs typeface="Times New Roman"/>
              </a:rPr>
            </a:br>
            <a:r>
              <a:rPr lang="pt-BR" b="1" dirty="0" smtClean="0">
                <a:ea typeface="Times New Roman"/>
                <a:cs typeface="Times New Roman"/>
              </a:rPr>
              <a:t>RESOLUÇÃO </a:t>
            </a:r>
            <a:r>
              <a:rPr lang="pt-BR" b="1" dirty="0">
                <a:ea typeface="Times New Roman"/>
                <a:cs typeface="Times New Roman"/>
              </a:rPr>
              <a:t>CNE/CP Nº 2, DE 22 DE DEZEMBRO DE 2017 </a:t>
            </a:r>
            <a:r>
              <a:rPr lang="pt-BR" b="1" baseline="30000" dirty="0"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r>
              <a:rPr lang="pt-BR" b="1" dirty="0"/>
              <a:t>Parágrafo único</a:t>
            </a:r>
            <a:r>
              <a:rPr lang="pt-BR" dirty="0"/>
              <a:t>. Os currículos da Educação Básica, tendo como referência a BNCC, devem ser complementados em cada instituição escolar e em cada rede de ensino, no âmbito de cada sistema de ensino, por uma parte diversificada, as quais </a:t>
            </a:r>
            <a:r>
              <a:rPr lang="pt-BR" b="1" dirty="0"/>
              <a:t>não podem ser consideradas como dois blocos distintos justapostos, devendo ser planejadas, executadas e avaliadas como um todo integrado.</a:t>
            </a:r>
            <a:endParaRPr lang="es-ES_tradnl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3329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85000" lnSpcReduction="10000"/>
          </a:bodyPr>
          <a:lstStyle/>
          <a:p>
            <a:pPr marL="64770" marR="73660" indent="448945" algn="just">
              <a:spcAft>
                <a:spcPts val="0"/>
              </a:spcAft>
            </a:pPr>
            <a:r>
              <a:rPr lang="pt-BR" b="1" dirty="0">
                <a:ea typeface="Times New Roman"/>
                <a:cs typeface="Times New Roman"/>
              </a:rPr>
              <a:t>Art. 6º </a:t>
            </a:r>
            <a:r>
              <a:rPr lang="pt-BR" dirty="0">
                <a:ea typeface="Times New Roman"/>
                <a:cs typeface="Times New Roman"/>
              </a:rPr>
              <a:t>As propostas pedagógicas das instituições ou redes de ensino, para desenvolvimento dos currículos de seus cursos, </a:t>
            </a:r>
            <a:r>
              <a:rPr lang="pt-BR" b="1" dirty="0">
                <a:ea typeface="Times New Roman"/>
                <a:cs typeface="Times New Roman"/>
              </a:rPr>
              <a:t>devem ser elaboradas e executadas </a:t>
            </a:r>
            <a:r>
              <a:rPr lang="pt-BR" b="1" dirty="0" smtClean="0">
                <a:ea typeface="Times New Roman"/>
                <a:cs typeface="Times New Roman"/>
              </a:rPr>
              <a:t>com</a:t>
            </a:r>
            <a:r>
              <a:rPr lang="es-ES_tradnl" b="1" dirty="0" smtClean="0">
                <a:ea typeface="Times New Roman"/>
                <a:cs typeface="Times New Roman"/>
              </a:rPr>
              <a:t> a </a:t>
            </a:r>
            <a:r>
              <a:rPr lang="pt-BR" b="1" dirty="0" smtClean="0">
                <a:ea typeface="Times New Roman"/>
                <a:cs typeface="Times New Roman"/>
              </a:rPr>
              <a:t>efetiva </a:t>
            </a:r>
            <a:r>
              <a:rPr lang="pt-BR" b="1" dirty="0">
                <a:ea typeface="Times New Roman"/>
                <a:cs typeface="Times New Roman"/>
              </a:rPr>
              <a:t>participação de seus docentes, os quais devem definir seus planos de trabalho coerentemente </a:t>
            </a:r>
            <a:r>
              <a:rPr lang="pt-BR" dirty="0">
                <a:ea typeface="Times New Roman"/>
                <a:cs typeface="Times New Roman"/>
              </a:rPr>
              <a:t>com as respectivas propostas pedagógicas, nos termos dos artigos 12 e 13 da LDB.</a:t>
            </a:r>
            <a:endParaRPr lang="es-ES_tradnl" dirty="0">
              <a:ea typeface="Times New Roman"/>
              <a:cs typeface="Times New Roman"/>
            </a:endParaRPr>
          </a:p>
          <a:p>
            <a:pPr marL="64770" marR="69215" indent="448945" algn="just">
              <a:spcAft>
                <a:spcPts val="0"/>
              </a:spcAft>
            </a:pPr>
            <a:r>
              <a:rPr lang="pt-BR" b="1" dirty="0">
                <a:ea typeface="Times New Roman"/>
                <a:cs typeface="Times New Roman"/>
              </a:rPr>
              <a:t>Parágrafo Único. </a:t>
            </a:r>
            <a:r>
              <a:rPr lang="pt-BR" dirty="0">
                <a:ea typeface="Times New Roman"/>
                <a:cs typeface="Times New Roman"/>
              </a:rPr>
              <a:t>As propostas pedagógicas e os currículos devem considerar as múltiplas dimensões dos estudantes, visando ao seu pleno desenvolvimento, na perspectiva de efetivação de uma educação integral.</a:t>
            </a:r>
            <a:endParaRPr lang="es-ES_tradnl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038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Políticas Integradas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4400" dirty="0" smtClean="0"/>
          </a:p>
          <a:p>
            <a:pPr marL="0" indent="0">
              <a:buNone/>
            </a:pPr>
            <a:r>
              <a:rPr lang="pt-BR" sz="4400" dirty="0" smtClean="0"/>
              <a:t>Uma </a:t>
            </a:r>
            <a:r>
              <a:rPr lang="pt-BR" sz="4400" dirty="0"/>
              <a:t>BNCC é </a:t>
            </a:r>
            <a:r>
              <a:rPr lang="pt-BR" sz="4400" dirty="0" smtClean="0"/>
              <a:t>um </a:t>
            </a:r>
            <a:r>
              <a:rPr lang="pt-BR" sz="4400" b="1" dirty="0" smtClean="0"/>
              <a:t>documento curricular </a:t>
            </a:r>
            <a:r>
              <a:rPr lang="pt-BR" sz="4400" dirty="0"/>
              <a:t>fundamental </a:t>
            </a:r>
            <a:r>
              <a:rPr lang="pt-BR" sz="4400" dirty="0" smtClean="0"/>
              <a:t>para a construç</a:t>
            </a:r>
            <a:r>
              <a:rPr lang="pt-BR" sz="4400" dirty="0" smtClean="0"/>
              <a:t>ão de</a:t>
            </a:r>
            <a:r>
              <a:rPr lang="pt-BR" sz="4400" dirty="0" smtClean="0"/>
              <a:t> pol</a:t>
            </a:r>
            <a:r>
              <a:rPr lang="pt-BR" sz="4400" dirty="0" smtClean="0"/>
              <a:t>íticas integradas em educação.</a:t>
            </a:r>
          </a:p>
          <a:p>
            <a:pPr marL="0" indent="0">
              <a:buNone/>
            </a:pPr>
            <a:endParaRPr lang="pt-BR" sz="4400" dirty="0" smtClean="0"/>
          </a:p>
          <a:p>
            <a:pPr marL="0" indent="0">
              <a:buNone/>
            </a:pPr>
            <a:r>
              <a:rPr lang="pt-BR" sz="4400" dirty="0"/>
              <a:t>E</a:t>
            </a:r>
            <a:r>
              <a:rPr lang="pt-BR" sz="4400" dirty="0" smtClean="0"/>
              <a:t>la </a:t>
            </a:r>
            <a:r>
              <a:rPr lang="pt-BR" sz="4400" dirty="0" smtClean="0"/>
              <a:t>estabelece pontos comuns ao projeto educacional</a:t>
            </a:r>
          </a:p>
          <a:p>
            <a:pPr marL="0" indent="0">
              <a:buNone/>
            </a:pPr>
            <a:r>
              <a:rPr lang="pt-BR" sz="4400" dirty="0" smtClean="0"/>
              <a:t>nacional e apoia </a:t>
            </a:r>
            <a:r>
              <a:rPr lang="pt-BR" sz="4400" dirty="0" smtClean="0"/>
              <a:t>o desenho e a </a:t>
            </a:r>
            <a:r>
              <a:rPr lang="pt-BR" sz="4400" dirty="0" err="1" smtClean="0"/>
              <a:t>implementaç</a:t>
            </a:r>
            <a:r>
              <a:rPr lang="pt-BR" sz="4400" dirty="0" err="1" smtClean="0"/>
              <a:t>ã</a:t>
            </a:r>
            <a:r>
              <a:rPr lang="pt-BR" sz="4400" dirty="0" err="1" smtClean="0"/>
              <a:t>outras</a:t>
            </a:r>
            <a:r>
              <a:rPr lang="pt-BR" sz="4400" dirty="0" smtClean="0"/>
              <a:t> </a:t>
            </a:r>
            <a:r>
              <a:rPr lang="pt-BR" sz="4400" dirty="0"/>
              <a:t>políticas de </a:t>
            </a:r>
            <a:r>
              <a:rPr lang="pt-BR" sz="4400" dirty="0" smtClean="0"/>
              <a:t>educação</a:t>
            </a:r>
            <a:r>
              <a:rPr lang="pt-BR" sz="4400" dirty="0"/>
              <a:t>. </a:t>
            </a:r>
            <a:endParaRPr lang="pt-BR" sz="4400" dirty="0" smtClean="0"/>
          </a:p>
          <a:p>
            <a:pPr marL="0" indent="0">
              <a:buNone/>
            </a:pPr>
            <a:endParaRPr lang="pt-BR" sz="4400" dirty="0"/>
          </a:p>
          <a:p>
            <a:pPr marL="0" indent="0">
              <a:buNone/>
            </a:pPr>
            <a:endParaRPr lang="pt-BR" sz="4400" dirty="0" smtClean="0"/>
          </a:p>
          <a:p>
            <a:pPr marL="0" indent="0">
              <a:buNone/>
            </a:pPr>
            <a:r>
              <a:rPr lang="pt-BR" sz="4400" dirty="0" smtClean="0"/>
              <a:t> 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314449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Ocuparemos esse lugar ou deixaremos para as empresas e institutos educacionais ocuparem?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5623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4000" b="1" dirty="0" smtClean="0">
                <a:latin typeface="+mn-lt"/>
              </a:rPr>
              <a:t>Fundamento Pedagógico: </a:t>
            </a:r>
            <a:br>
              <a:rPr lang="pt-BR" sz="4000" b="1" dirty="0" smtClean="0">
                <a:latin typeface="+mn-lt"/>
              </a:rPr>
            </a:br>
            <a:r>
              <a:rPr lang="pt-BR" sz="4000" dirty="0" smtClean="0">
                <a:latin typeface="+mn-lt"/>
              </a:rPr>
              <a:t>CURRÍCULO CONTEXTUALIZADO</a:t>
            </a:r>
            <a:endParaRPr lang="pt-BR" sz="4000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Concepção de </a:t>
            </a:r>
            <a:r>
              <a:rPr lang="pt-BR" b="1" dirty="0"/>
              <a:t>conhecimento curricular contextualizado </a:t>
            </a:r>
            <a:r>
              <a:rPr lang="pt-BR" dirty="0"/>
              <a:t>pela realidade local, social e individual da escola e do seu alunado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b="1" dirty="0"/>
              <a:t>CONTEXTUALIZAÇÃO</a:t>
            </a:r>
            <a:r>
              <a:rPr lang="pt-BR" dirty="0"/>
              <a:t> </a:t>
            </a:r>
          </a:p>
          <a:p>
            <a:pPr marL="0" indent="0">
              <a:buNone/>
            </a:pPr>
            <a:r>
              <a:rPr lang="pt-BR" dirty="0" smtClean="0"/>
              <a:t>“</a:t>
            </a:r>
            <a:r>
              <a:rPr lang="pt-BR" dirty="0"/>
              <a:t>a inclusão, a valorização das diferenças e o atendimento à pluralidade e à diversidade cultural resgatando e respeitando as várias manifestações de cada comunidade”, conforme destaca o Parecer CNE/CEB nº 7/2016.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2287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164355"/>
            <a:ext cx="7886700" cy="1003586"/>
          </a:xfrm>
        </p:spPr>
        <p:txBody>
          <a:bodyPr>
            <a:noAutofit/>
          </a:bodyPr>
          <a:lstStyle/>
          <a:p>
            <a:pPr marL="1905">
              <a:spcAft>
                <a:spcPts val="0"/>
              </a:spcAft>
            </a:pPr>
            <a:r>
              <a:rPr lang="pt-BR" sz="3600" b="1" dirty="0" smtClean="0"/>
              <a:t>Fundamento Pedagógico: </a:t>
            </a:r>
            <a:br>
              <a:rPr lang="pt-BR" sz="3600" b="1" dirty="0" smtClean="0"/>
            </a:br>
            <a:r>
              <a:rPr lang="pt-BR" sz="3600" b="1" dirty="0" smtClean="0"/>
              <a:t>EDUCAÇÃO INTEGRAL</a:t>
            </a:r>
            <a:r>
              <a:rPr lang="pt-BR" sz="3600" dirty="0" smtClean="0"/>
              <a:t/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1167941"/>
            <a:ext cx="7905750" cy="4155901"/>
          </a:xfrm>
          <a:solidFill>
            <a:srgbClr val="43BDA7"/>
          </a:solidFill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t-BR" b="1" dirty="0"/>
              <a:t>Foco no desenvolvimento de competências</a:t>
            </a:r>
          </a:p>
          <a:p>
            <a:pPr marL="1905"/>
            <a:r>
              <a:rPr lang="pt-BR" dirty="0"/>
              <a:t>Não centrar na </a:t>
            </a:r>
            <a:r>
              <a:rPr lang="pt-BR" dirty="0" smtClean="0"/>
              <a:t>informação - - centrar na experiência da criança</a:t>
            </a:r>
            <a:endParaRPr lang="pt-BR" b="1" dirty="0"/>
          </a:p>
          <a:p>
            <a:pPr marL="1905">
              <a:spcAft>
                <a:spcPts val="0"/>
              </a:spcAft>
            </a:pPr>
            <a:r>
              <a:rPr lang="pt-BR" dirty="0" smtClean="0"/>
              <a:t>Saber </a:t>
            </a:r>
            <a:r>
              <a:rPr lang="pt-BR" dirty="0"/>
              <a:t>e saber fazer </a:t>
            </a:r>
          </a:p>
          <a:p>
            <a:pPr marL="0" indent="0">
              <a:spcAft>
                <a:spcPts val="0"/>
              </a:spcAft>
              <a:buNone/>
            </a:pPr>
            <a:r>
              <a:rPr lang="pt-BR" b="1" dirty="0" smtClean="0"/>
              <a:t>O </a:t>
            </a:r>
            <a:r>
              <a:rPr lang="pt-BR" b="1" dirty="0"/>
              <a:t>compromisso com a educação integral</a:t>
            </a:r>
          </a:p>
          <a:p>
            <a:pPr marL="1905">
              <a:spcAft>
                <a:spcPts val="0"/>
              </a:spcAft>
            </a:pPr>
            <a:r>
              <a:rPr lang="pt-BR" dirty="0"/>
              <a:t> Visa a formação e o </a:t>
            </a:r>
            <a:r>
              <a:rPr lang="pt-BR" b="1" dirty="0"/>
              <a:t>desenvolvimento humano global, </a:t>
            </a:r>
            <a:r>
              <a:rPr lang="pt-BR" dirty="0"/>
              <a:t>promover uma educação voltada ao seu acolhimento, reconhecimento e desenvolvimento pleno, nas suas singularidades e diversidades. </a:t>
            </a:r>
          </a:p>
          <a:p>
            <a:pPr marL="0" indent="0">
              <a:spcAft>
                <a:spcPts val="0"/>
              </a:spcAft>
              <a:buNone/>
            </a:pPr>
            <a:endParaRPr lang="pt-BR" dirty="0"/>
          </a:p>
          <a:p>
            <a:pPr marL="1905">
              <a:spcAft>
                <a:spcPts val="0"/>
              </a:spcAft>
            </a:pP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8650" y="5028532"/>
            <a:ext cx="7905750" cy="156966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É uma base que tem como princípio a </a:t>
            </a:r>
            <a:r>
              <a:rPr lang="pt-BR" sz="2400" b="1" dirty="0"/>
              <a:t>diversidade</a:t>
            </a:r>
            <a:r>
              <a:rPr lang="pt-BR" sz="2400" dirty="0"/>
              <a:t> mas que enfatiza na mais uma prática pedagógica centrada </a:t>
            </a:r>
            <a:r>
              <a:rPr lang="pt-BR" sz="2400" b="1" dirty="0"/>
              <a:t>na individualidade</a:t>
            </a:r>
            <a:r>
              <a:rPr lang="pt-BR" sz="2400" dirty="0"/>
              <a:t>, no desenvolvimento </a:t>
            </a:r>
            <a:r>
              <a:rPr lang="pt-BR" sz="2400" dirty="0" smtClean="0"/>
              <a:t>individual, nas competências individuais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8770330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Fundamento Pedagógico: </a:t>
            </a:r>
            <a:br>
              <a:rPr lang="pt-BR" b="1" dirty="0" smtClean="0"/>
            </a:br>
            <a:r>
              <a:rPr lang="pt-BR" b="1" dirty="0" smtClean="0"/>
              <a:t>DIVERSIDADE DOS SUJEITOS</a:t>
            </a:r>
            <a:endParaRPr lang="pt-BR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>
          <a:xfrm>
            <a:off x="628650" y="1825626"/>
            <a:ext cx="7886700" cy="2543175"/>
          </a:xfrm>
          <a:solidFill>
            <a:srgbClr val="43BDA7"/>
          </a:solidFill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pt-BR" dirty="0"/>
              <a:t>Construção intencional de </a:t>
            </a:r>
            <a:r>
              <a:rPr lang="pt-BR" b="1" dirty="0"/>
              <a:t>processos educativos </a:t>
            </a:r>
            <a:r>
              <a:rPr lang="pt-BR" dirty="0"/>
              <a:t>que promovam aprendizagens sintonizadas com as necessidades, as possibilidades e os </a:t>
            </a:r>
            <a:r>
              <a:rPr lang="pt-BR" b="1" dirty="0"/>
              <a:t>interesses dos estudantes </a:t>
            </a:r>
            <a:r>
              <a:rPr lang="pt-BR" dirty="0"/>
              <a:t>e, também, com os </a:t>
            </a:r>
            <a:r>
              <a:rPr lang="pt-BR" b="1" dirty="0"/>
              <a:t>desafios da sociedade </a:t>
            </a:r>
            <a:r>
              <a:rPr lang="pt-BR" dirty="0"/>
              <a:t>contemporânea. Isso supõe considerar as diferentes infâncias e juventudes, as diversas culturas juvenis e seu potencial de criar novas formas de existir.</a:t>
            </a:r>
          </a:p>
          <a:p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19125" y="4622800"/>
            <a:ext cx="7896225" cy="206210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sz="3200" dirty="0"/>
              <a:t>A BNCC ainda não considerou que as crianças também têm as suas </a:t>
            </a:r>
            <a:r>
              <a:rPr lang="pt-BR" sz="3200" b="1" dirty="0"/>
              <a:t>culturas infantis</a:t>
            </a:r>
            <a:r>
              <a:rPr lang="pt-BR" sz="3200" dirty="0"/>
              <a:t>. Precisamos afirmar isto em nossas orientações e currículos. </a:t>
            </a:r>
          </a:p>
        </p:txBody>
      </p:sp>
    </p:spTree>
    <p:extLst>
      <p:ext uri="{BB962C8B-B14F-4D97-AF65-F5344CB8AC3E}">
        <p14:creationId xmlns:p14="http://schemas.microsoft.com/office/powerpoint/2010/main" val="2452799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 smtClean="0"/>
              <a:t>Fundamentos Pedagógicos</a:t>
            </a:r>
            <a:r>
              <a:rPr lang="pt-BR" b="1" dirty="0"/>
              <a:t>: </a:t>
            </a:r>
            <a:br>
              <a:rPr lang="pt-BR" b="1" dirty="0"/>
            </a:br>
            <a:r>
              <a:rPr lang="pt-BR" b="1" dirty="0"/>
              <a:t>INTERDISCIPLINARIDADE 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b="1" dirty="0"/>
          </a:p>
          <a:p>
            <a:r>
              <a:rPr lang="pt-BR" dirty="0"/>
              <a:t>Superação da fragmentação radicalmente disciplinar do conhecimento, o estímulo à sua aplicação na vida real, a importância do contexto para dar sentido ao que se aprende e o protagonismo da </a:t>
            </a:r>
            <a:r>
              <a:rPr lang="pt-BR" dirty="0" smtClean="0"/>
              <a:t>criança</a:t>
            </a:r>
          </a:p>
          <a:p>
            <a:endParaRPr lang="pt-BR" dirty="0"/>
          </a:p>
          <a:p>
            <a:endParaRPr lang="pt-BR" dirty="0" smtClean="0"/>
          </a:p>
          <a:p>
            <a:pPr algn="ctr"/>
            <a:r>
              <a:rPr lang="pt-BR" sz="4000" dirty="0" smtClean="0"/>
              <a:t>INTERCAMPOS</a:t>
            </a:r>
            <a:endParaRPr lang="pt-BR" sz="4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415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43BDA7"/>
          </a:solidFill>
        </p:spPr>
        <p:txBody>
          <a:bodyPr>
            <a:normAutofit fontScale="90000"/>
          </a:bodyPr>
          <a:lstStyle/>
          <a:p>
            <a:pPr marL="88900">
              <a:spcAft>
                <a:spcPts val="0"/>
              </a:spcAft>
            </a:pP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b="1" dirty="0"/>
              <a:t>BASE NACIONAL COMUM CURRICULAR E CURRÍCULOS</a:t>
            </a:r>
            <a:br>
              <a:rPr lang="pt-BR" b="1" dirty="0"/>
            </a:br>
            <a:r>
              <a:rPr lang="pt-BR" dirty="0"/>
              <a:t> </a:t>
            </a:r>
            <a:br>
              <a:rPr lang="pt-BR" dirty="0"/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77500" lnSpcReduction="20000"/>
          </a:bodyPr>
          <a:lstStyle/>
          <a:p>
            <a:endParaRPr lang="pt-BR" dirty="0" smtClean="0"/>
          </a:p>
          <a:p>
            <a:r>
              <a:rPr lang="pt-BR" dirty="0"/>
              <a:t>A</a:t>
            </a:r>
            <a:r>
              <a:rPr lang="pt-BR" dirty="0" smtClean="0"/>
              <a:t> </a:t>
            </a:r>
            <a:r>
              <a:rPr lang="pt-BR" b="1" dirty="0"/>
              <a:t>educação</a:t>
            </a:r>
            <a:r>
              <a:rPr lang="pt-BR" dirty="0"/>
              <a:t> tem o compromisso com a </a:t>
            </a:r>
            <a:r>
              <a:rPr lang="pt-BR" b="1" dirty="0"/>
              <a:t>formação</a:t>
            </a:r>
            <a:r>
              <a:rPr lang="pt-BR" dirty="0"/>
              <a:t> e o </a:t>
            </a:r>
            <a:r>
              <a:rPr lang="pt-BR" b="1" dirty="0"/>
              <a:t>desenvolvimento humano global</a:t>
            </a:r>
            <a:r>
              <a:rPr lang="pt-BR" dirty="0"/>
              <a:t>, em suas dimensões intelectual, física, afetiva, social, ética, moral e simbólica, de </a:t>
            </a:r>
            <a:r>
              <a:rPr lang="pt-BR" b="1" dirty="0"/>
              <a:t>contextualizar </a:t>
            </a:r>
            <a:r>
              <a:rPr lang="pt-BR" dirty="0"/>
              <a:t>os conteúdos dos componentes curriculares com base na realidade do </a:t>
            </a:r>
            <a:r>
              <a:rPr lang="pt-BR" b="1" dirty="0"/>
              <a:t>lugar e do tempo</a:t>
            </a:r>
            <a:r>
              <a:rPr lang="pt-BR" dirty="0"/>
              <a:t> </a:t>
            </a:r>
            <a:r>
              <a:rPr lang="pt-BR" b="1" dirty="0"/>
              <a:t>nos quais as aprendizagens estão situadas</a:t>
            </a:r>
          </a:p>
          <a:p>
            <a:r>
              <a:rPr lang="pt-BR" dirty="0"/>
              <a:t> </a:t>
            </a:r>
            <a:r>
              <a:rPr lang="pt-BR" dirty="0" smtClean="0"/>
              <a:t>Organização </a:t>
            </a:r>
            <a:r>
              <a:rPr lang="pt-BR" b="1" dirty="0"/>
              <a:t>interdisciplinar</a:t>
            </a:r>
            <a:r>
              <a:rPr lang="pt-BR" dirty="0"/>
              <a:t>, metodologias e estratégias didático-pedagógicas diversificadas, recorrendo a </a:t>
            </a:r>
            <a:r>
              <a:rPr lang="pt-BR" b="1" dirty="0"/>
              <a:t>ritmos diferenciados </a:t>
            </a:r>
            <a:r>
              <a:rPr lang="pt-BR" dirty="0"/>
              <a:t>e a </a:t>
            </a:r>
            <a:r>
              <a:rPr lang="pt-BR" b="1" dirty="0"/>
              <a:t>conteúdos complementares</a:t>
            </a:r>
            <a:r>
              <a:rPr lang="pt-BR" dirty="0"/>
              <a:t>, se necessário, para trabalhar com as necessidades de diferentes grupos de alunos, suas famílias e cultura de origem, suas comunidades, seus grupos de socialização etc.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97893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/>
              <a:t>Temas Contemporâneos</a:t>
            </a:r>
            <a:r>
              <a:rPr lang="pt-BR" dirty="0"/>
              <a:t/>
            </a:r>
            <a:br>
              <a:rPr lang="pt-BR" dirty="0"/>
            </a:br>
            <a:r>
              <a:rPr lang="pt-BR" dirty="0"/>
              <a:t>Transversais e integradores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A abordagem de temas contemporâneos que afetam a vida humana em escala local e regional </a:t>
            </a:r>
          </a:p>
          <a:p>
            <a:r>
              <a:rPr lang="pt-BR" b="1" dirty="0" smtClean="0"/>
              <a:t>DIREITOS DA CRIANÇA </a:t>
            </a:r>
            <a:r>
              <a:rPr lang="pt-BR" dirty="0" smtClean="0"/>
              <a:t>e </a:t>
            </a:r>
            <a:r>
              <a:rPr lang="pt-BR" dirty="0"/>
              <a:t>do adolescente (Lei nº 8.069/199016), </a:t>
            </a:r>
          </a:p>
          <a:p>
            <a:r>
              <a:rPr lang="pt-BR" dirty="0"/>
              <a:t>Educação para o </a:t>
            </a:r>
            <a:r>
              <a:rPr lang="pt-BR" b="1" dirty="0" smtClean="0"/>
              <a:t>TRÂNSITO</a:t>
            </a:r>
            <a:r>
              <a:rPr lang="pt-BR" dirty="0" smtClean="0"/>
              <a:t> </a:t>
            </a:r>
            <a:r>
              <a:rPr lang="pt-BR" dirty="0"/>
              <a:t>(Lei nº 9.503/199717), </a:t>
            </a:r>
          </a:p>
          <a:p>
            <a:r>
              <a:rPr lang="pt-BR" dirty="0"/>
              <a:t>Educação </a:t>
            </a:r>
            <a:r>
              <a:rPr lang="pt-BR" b="1" dirty="0" smtClean="0"/>
              <a:t>AMBIENTAL</a:t>
            </a:r>
            <a:r>
              <a:rPr lang="pt-BR" dirty="0" smtClean="0"/>
              <a:t> </a:t>
            </a:r>
            <a:r>
              <a:rPr lang="pt-BR" dirty="0"/>
              <a:t>(Lei nº 9.795/1999, Parecer CNE/CP nº 14/2012 e Resolução CNE/CP nº 2/201218), </a:t>
            </a:r>
          </a:p>
          <a:p>
            <a:r>
              <a:rPr lang="pt-BR" dirty="0"/>
              <a:t>Educação </a:t>
            </a:r>
            <a:r>
              <a:rPr lang="pt-BR" b="1" dirty="0" smtClean="0"/>
              <a:t>ALIMENTAR e </a:t>
            </a:r>
            <a:r>
              <a:rPr lang="pt-BR" b="1" dirty="0"/>
              <a:t>nutricional </a:t>
            </a:r>
            <a:r>
              <a:rPr lang="pt-BR" dirty="0"/>
              <a:t>(Lei nº 11.947/200919), </a:t>
            </a:r>
          </a:p>
          <a:p>
            <a:r>
              <a:rPr lang="pt-BR" dirty="0"/>
              <a:t>Processo de envelhecimento, respeito e valorização do</a:t>
            </a:r>
            <a:r>
              <a:rPr lang="pt-BR" b="1" dirty="0"/>
              <a:t> </a:t>
            </a:r>
            <a:r>
              <a:rPr lang="pt-BR" b="1" dirty="0" smtClean="0"/>
              <a:t>IDOSO </a:t>
            </a:r>
            <a:r>
              <a:rPr lang="pt-BR" dirty="0"/>
              <a:t>(Lei nº 10.741/200320),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5028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Temas Contemporâneos</a:t>
            </a:r>
            <a:br>
              <a:rPr lang="pt-BR" dirty="0"/>
            </a:br>
            <a:r>
              <a:rPr lang="pt-BR" dirty="0"/>
              <a:t>Transversais e integradores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43BDA7"/>
          </a:solidFill>
        </p:spPr>
        <p:txBody>
          <a:bodyPr>
            <a:normAutofit fontScale="62500" lnSpcReduction="200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endParaRPr lang="pt-BR" sz="30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400" dirty="0"/>
              <a:t>Educação em </a:t>
            </a:r>
            <a:r>
              <a:rPr lang="pt-BR" sz="3400" b="1" dirty="0" smtClean="0"/>
              <a:t>DIREITOS HUMANOS </a:t>
            </a:r>
            <a:r>
              <a:rPr lang="pt-BR" sz="3400" dirty="0" smtClean="0"/>
              <a:t>(</a:t>
            </a:r>
            <a:r>
              <a:rPr lang="pt-BR" sz="3400" dirty="0"/>
              <a:t>Decreto nº 7.037/2009, Parecer CNE/CP nº 8/2012 e Resolução CNE/CP nº 1/201221),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t-BR" sz="3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400" dirty="0"/>
              <a:t>Educação das relações </a:t>
            </a:r>
            <a:r>
              <a:rPr lang="pt-BR" sz="3400" b="1" dirty="0" smtClean="0"/>
              <a:t>ÉTNICO-RACIAIS</a:t>
            </a:r>
            <a:r>
              <a:rPr lang="pt-BR" sz="3400" dirty="0" smtClean="0"/>
              <a:t> </a:t>
            </a:r>
            <a:r>
              <a:rPr lang="pt-BR" sz="3400" dirty="0"/>
              <a:t>e </a:t>
            </a:r>
            <a:r>
              <a:rPr lang="pt-BR" sz="3400" b="1" dirty="0"/>
              <a:t>ensino de história e cultura afro-brasileira, africana e indígena </a:t>
            </a:r>
            <a:r>
              <a:rPr lang="pt-BR" sz="3400" dirty="0"/>
              <a:t>(Leis nº 10.639/2003 e 11.645/2008, Parecer CNE/CP nº 3/2004 e Resolução CNE/CP nº 1/200422)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pt-BR" sz="3400" dirty="0"/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pt-BR" sz="3400" b="1" dirty="0" smtClean="0"/>
              <a:t>SAÚDE, VIDA FAMILIAR E SOCIAL</a:t>
            </a:r>
            <a:r>
              <a:rPr lang="pt-BR" sz="3400" dirty="0" smtClean="0"/>
              <a:t>, EDUCAÇÃO PARA O </a:t>
            </a:r>
            <a:r>
              <a:rPr lang="pt-BR" sz="3400" b="1" dirty="0" smtClean="0"/>
              <a:t>CONSUMO</a:t>
            </a:r>
            <a:r>
              <a:rPr lang="pt-BR" sz="3400" dirty="0" smtClean="0"/>
              <a:t>, EDUCAÇÃO </a:t>
            </a:r>
            <a:r>
              <a:rPr lang="pt-BR" sz="3400" b="1" dirty="0" smtClean="0"/>
              <a:t>FINANCEIRA E FISCAL</a:t>
            </a:r>
            <a:r>
              <a:rPr lang="pt-BR" sz="3400" dirty="0" smtClean="0"/>
              <a:t>, TRABALHO, </a:t>
            </a:r>
            <a:r>
              <a:rPr lang="pt-BR" sz="3400" b="1" dirty="0" smtClean="0"/>
              <a:t>CIÊNCIA E TECNOLOGIA </a:t>
            </a:r>
            <a:r>
              <a:rPr lang="pt-BR" sz="3400" dirty="0" smtClean="0"/>
              <a:t>E </a:t>
            </a:r>
            <a:r>
              <a:rPr lang="pt-BR" sz="3400" b="1" dirty="0" smtClean="0"/>
              <a:t>DIVERSIDADE CULTUR</a:t>
            </a:r>
            <a:r>
              <a:rPr lang="pt-BR" sz="3400" dirty="0" smtClean="0"/>
              <a:t>AL </a:t>
            </a:r>
            <a:r>
              <a:rPr lang="pt-BR" sz="3400" dirty="0"/>
              <a:t>(Parecer CNE/CEB nº 11/2010 e Resolução CNE/CEB nº 7/201023)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0593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50006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Autofit/>
          </a:bodyPr>
          <a:lstStyle/>
          <a:p>
            <a:pPr marL="64770" marR="72390" indent="0" algn="just">
              <a:lnSpc>
                <a:spcPct val="120000"/>
              </a:lnSpc>
              <a:spcAft>
                <a:spcPts val="0"/>
              </a:spcAft>
              <a:buNone/>
            </a:pPr>
            <a:r>
              <a:rPr lang="pt-BR" sz="2000" dirty="0" smtClean="0">
                <a:ea typeface="Times New Roman"/>
                <a:cs typeface="Times New Roman"/>
              </a:rPr>
              <a:t>Artigo 8 - §</a:t>
            </a:r>
            <a:r>
              <a:rPr lang="pt-BR" sz="2000" dirty="0">
                <a:ea typeface="Times New Roman"/>
                <a:cs typeface="Times New Roman"/>
              </a:rPr>
              <a:t>1º Os currículos devem incluir a abordagem, de forma transversal e integradora, de </a:t>
            </a:r>
            <a:r>
              <a:rPr lang="pt-BR" sz="2000" b="1" dirty="0">
                <a:ea typeface="Times New Roman"/>
                <a:cs typeface="Times New Roman"/>
              </a:rPr>
              <a:t>temas exigidos por legislação </a:t>
            </a:r>
            <a:r>
              <a:rPr lang="pt-BR" sz="2000" dirty="0">
                <a:ea typeface="Times New Roman"/>
                <a:cs typeface="Times New Roman"/>
              </a:rPr>
              <a:t>e normas específicas, e </a:t>
            </a:r>
            <a:r>
              <a:rPr lang="pt-BR" sz="2000" b="1" dirty="0">
                <a:ea typeface="Times New Roman"/>
                <a:cs typeface="Times New Roman"/>
              </a:rPr>
              <a:t>temas contemporâneos </a:t>
            </a:r>
            <a:r>
              <a:rPr lang="pt-BR" sz="2000" dirty="0">
                <a:ea typeface="Times New Roman"/>
                <a:cs typeface="Times New Roman"/>
              </a:rPr>
              <a:t>relevantes para o desenvolvimento da cidadania, que afetam a vida humana em escala local, regional e global, observando-se a obrigatoriedade de temas tais como o processo de envelhecimento e </a:t>
            </a:r>
            <a:r>
              <a:rPr lang="pt-BR" sz="2000" dirty="0" smtClean="0">
                <a:ea typeface="Times New Roman"/>
                <a:cs typeface="Times New Roman"/>
              </a:rPr>
              <a:t>o</a:t>
            </a:r>
            <a:r>
              <a:rPr lang="es-ES_tradnl" sz="2000" dirty="0" smtClean="0">
                <a:ea typeface="Times New Roman"/>
                <a:cs typeface="Times New Roman"/>
              </a:rPr>
              <a:t> </a:t>
            </a:r>
            <a:r>
              <a:rPr lang="pt-BR" sz="2000" dirty="0" smtClean="0">
                <a:ea typeface="Times New Roman"/>
                <a:cs typeface="Times New Roman"/>
              </a:rPr>
              <a:t>respeito </a:t>
            </a:r>
            <a:r>
              <a:rPr lang="pt-BR" sz="2000" dirty="0">
                <a:ea typeface="Times New Roman"/>
                <a:cs typeface="Times New Roman"/>
              </a:rPr>
              <a:t>e valorização do idoso; os direitos das crianças e adolescentes; a educação para o trânsito; a educação ambiental; a educação alimentar e nutricional; a educação em direitos humanos; e a educação digital, bem como o </a:t>
            </a:r>
            <a:r>
              <a:rPr lang="pt-BR" sz="2000" b="1" dirty="0">
                <a:ea typeface="Times New Roman"/>
                <a:cs typeface="Times New Roman"/>
              </a:rPr>
              <a:t>tratamento adequado da temática da diversidade cultural, étnica, linguística e epistêmica, na perspectiva do desenvolvimento de práticas educativas ancoradas no </a:t>
            </a:r>
            <a:r>
              <a:rPr lang="pt-BR" sz="2000" b="1" dirty="0" err="1">
                <a:ea typeface="Times New Roman"/>
                <a:cs typeface="Times New Roman"/>
              </a:rPr>
              <a:t>interculturalismo</a:t>
            </a:r>
            <a:r>
              <a:rPr lang="pt-BR" sz="2000" b="1" dirty="0">
                <a:ea typeface="Times New Roman"/>
                <a:cs typeface="Times New Roman"/>
              </a:rPr>
              <a:t> e no respeito ao caráter pluriétnico e plurilíngue da sociedade brasileira</a:t>
            </a:r>
            <a:r>
              <a:rPr lang="pt-BR" sz="2000" dirty="0">
                <a:ea typeface="Times New Roman"/>
                <a:cs typeface="Times New Roman"/>
              </a:rPr>
              <a:t>.</a:t>
            </a:r>
            <a:endParaRPr lang="es-ES_tradnl" sz="2000" dirty="0">
              <a:ea typeface="Times New Roman"/>
              <a:cs typeface="Times New Roman"/>
            </a:endParaRP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64356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Na BNCC, essas temáticas são contempladas em habilidades dos componentes curriculares, cabendo aos sistemas de ensino e escolas, de acordo com suas especificidades, tratá-las de forma </a:t>
            </a:r>
            <a:r>
              <a:rPr lang="pt-BR" dirty="0" smtClean="0"/>
              <a:t>contextualizada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Como vamos realizar na EI a relação no currículo dos temas transversais, integradores e contemporâneos?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990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17" r="-10117"/>
          <a:stretch>
            <a:fillRect/>
          </a:stretch>
        </p:blipFill>
        <p:spPr bwMode="auto">
          <a:xfrm>
            <a:off x="254411" y="768037"/>
            <a:ext cx="8676105" cy="5136900"/>
          </a:xfrm>
          <a:prstGeom prst="rect">
            <a:avLst/>
          </a:prstGeom>
          <a:solidFill>
            <a:srgbClr val="82DDDB"/>
          </a:solidFill>
          <a:extLst/>
        </p:spPr>
      </p:pic>
    </p:spTree>
    <p:extLst>
      <p:ext uri="{BB962C8B-B14F-4D97-AF65-F5344CB8AC3E}">
        <p14:creationId xmlns:p14="http://schemas.microsoft.com/office/powerpoint/2010/main" val="1262100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480067"/>
              </p:ext>
            </p:extLst>
          </p:nvPr>
        </p:nvGraphicFramePr>
        <p:xfrm>
          <a:off x="61455" y="1557680"/>
          <a:ext cx="871537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663575"/>
          </a:xfrm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rgbClr val="FF3300"/>
                </a:solidFill>
                <a:latin typeface="Arial Rounded MT Bold" panose="020F0704030504030204" pitchFamily="34" charset="0"/>
              </a:rPr>
              <a:t/>
            </a:r>
            <a:br>
              <a:rPr lang="pt-BR" dirty="0">
                <a:solidFill>
                  <a:srgbClr val="FF3300"/>
                </a:solidFill>
                <a:latin typeface="Arial Rounded MT Bold" panose="020F0704030504030204" pitchFamily="34" charset="0"/>
              </a:rPr>
            </a:br>
            <a:r>
              <a:rPr lang="pt-BR" b="1" dirty="0">
                <a:solidFill>
                  <a:schemeClr val="tx2"/>
                </a:solidFill>
                <a:latin typeface="Arial Rounded MT Bold" panose="020F0704030504030204" pitchFamily="34" charset="0"/>
              </a:rPr>
              <a:t>Documento Curricular não é CURRÍCULO </a:t>
            </a:r>
            <a:r>
              <a:rPr lang="pt-BR" dirty="0">
                <a:solidFill>
                  <a:srgbClr val="FF3300"/>
                </a:solidFill>
                <a:latin typeface="Arial Rounded MT Bold" panose="020F0704030504030204" pitchFamily="34" charset="0"/>
              </a:rPr>
              <a:t/>
            </a:r>
            <a:br>
              <a:rPr lang="pt-BR" dirty="0">
                <a:solidFill>
                  <a:srgbClr val="FF3300"/>
                </a:solidFill>
                <a:latin typeface="Arial Rounded MT Bold" panose="020F0704030504030204" pitchFamily="34" charset="0"/>
              </a:rPr>
            </a:b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4749118" y="2893691"/>
            <a:ext cx="73380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5305425" y="2654300"/>
            <a:ext cx="33170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2400" b="1" i="1" dirty="0">
                <a:solidFill>
                  <a:schemeClr val="tx2"/>
                </a:solidFill>
              </a:rPr>
              <a:t>A parte diversificada deve contemplar </a:t>
            </a:r>
          </a:p>
          <a:p>
            <a:pPr algn="ctr"/>
            <a:r>
              <a:rPr lang="pt-BR" altLang="pt-BR" sz="2400" b="1" i="1" dirty="0">
                <a:solidFill>
                  <a:schemeClr val="tx2"/>
                </a:solidFill>
              </a:rPr>
              <a:t>as particularidades dos contextos </a:t>
            </a:r>
          </a:p>
          <a:p>
            <a:pPr algn="ctr"/>
            <a:r>
              <a:rPr lang="pt-BR" altLang="pt-BR" sz="2400" b="1" i="1" dirty="0">
                <a:solidFill>
                  <a:schemeClr val="tx2"/>
                </a:solidFill>
              </a:rPr>
              <a:t>em que as unidades educativas se encontram.</a:t>
            </a:r>
          </a:p>
        </p:txBody>
      </p:sp>
    </p:spTree>
    <p:extLst>
      <p:ext uri="{BB962C8B-B14F-4D97-AF65-F5344CB8AC3E}">
        <p14:creationId xmlns:p14="http://schemas.microsoft.com/office/powerpoint/2010/main" val="38127838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/>
          <a:lstStyle/>
          <a:p>
            <a:pPr marL="0" indent="0">
              <a:buNone/>
            </a:pPr>
            <a:endParaRPr lang="pt-BR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b="1" dirty="0" smtClean="0">
                <a:ea typeface="Times New Roman"/>
                <a:cs typeface="Times New Roman"/>
              </a:rPr>
              <a:t>Artigo </a:t>
            </a:r>
            <a:r>
              <a:rPr lang="pt-BR" b="1" dirty="0">
                <a:ea typeface="Times New Roman"/>
                <a:cs typeface="Times New Roman"/>
              </a:rPr>
              <a:t>8º </a:t>
            </a:r>
            <a:r>
              <a:rPr lang="pt-BR" dirty="0">
                <a:ea typeface="Times New Roman"/>
                <a:cs typeface="Times New Roman"/>
              </a:rPr>
              <a:t>Os currículos, </a:t>
            </a:r>
            <a:r>
              <a:rPr lang="pt-BR" b="1" dirty="0">
                <a:ea typeface="Times New Roman"/>
                <a:cs typeface="Times New Roman"/>
              </a:rPr>
              <a:t>coerentes com a proposta pedagógica </a:t>
            </a:r>
            <a:r>
              <a:rPr lang="pt-BR" dirty="0">
                <a:ea typeface="Times New Roman"/>
                <a:cs typeface="Times New Roman"/>
              </a:rPr>
              <a:t>da instituição ou rede de ensino, </a:t>
            </a:r>
            <a:r>
              <a:rPr lang="pt-BR" b="1" dirty="0">
                <a:ea typeface="Times New Roman"/>
                <a:cs typeface="Times New Roman"/>
              </a:rPr>
              <a:t>devem adequar as proposições da BNCC à sua realidade</a:t>
            </a:r>
            <a:r>
              <a:rPr lang="pt-BR" dirty="0">
                <a:ea typeface="Times New Roman"/>
                <a:cs typeface="Times New Roman"/>
              </a:rPr>
              <a:t>, considerando, para tanto, o contexto e as características dos </a:t>
            </a:r>
            <a:r>
              <a:rPr lang="pt-BR" dirty="0" smtClean="0">
                <a:ea typeface="Times New Roman"/>
                <a:cs typeface="Times New Roman"/>
              </a:rPr>
              <a:t>estudantes</a:t>
            </a:r>
            <a:r>
              <a:rPr lang="pt-BR" dirty="0">
                <a:ea typeface="Times New Roman"/>
                <a:cs typeface="Times New Roman"/>
              </a:rPr>
              <a:t> </a:t>
            </a:r>
            <a:r>
              <a:rPr lang="pt-BR" dirty="0" smtClean="0">
                <a:ea typeface="Times New Roman"/>
                <a:cs typeface="Times New Roman"/>
              </a:rPr>
              <a:t>(...)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80629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85000" lnSpcReduction="10000"/>
          </a:bodyPr>
          <a:lstStyle/>
          <a:p>
            <a:pPr marL="0" marR="67945" lvl="0" indent="0" algn="just">
              <a:spcAft>
                <a:spcPts val="0"/>
              </a:spcAft>
              <a:buSzPts val="1200"/>
              <a:buNone/>
              <a:tabLst>
                <a:tab pos="647065" algn="l"/>
              </a:tabLst>
            </a:pPr>
            <a:r>
              <a:rPr lang="pt-BR" spc="-20" dirty="0" smtClean="0">
                <a:latin typeface="Times New Roman"/>
                <a:ea typeface="Times New Roman"/>
                <a:cs typeface="Times New Roman"/>
              </a:rPr>
              <a:t>I</a:t>
            </a:r>
            <a:r>
              <a:rPr lang="pt-BR" spc="-20" dirty="0" smtClean="0">
                <a:ea typeface="Times New Roman"/>
                <a:cs typeface="Times New Roman"/>
              </a:rPr>
              <a:t>. </a:t>
            </a:r>
            <a:r>
              <a:rPr lang="pt-BR" b="1" spc="-20" dirty="0" smtClean="0">
                <a:ea typeface="Times New Roman"/>
                <a:cs typeface="Times New Roman"/>
              </a:rPr>
              <a:t>Contextualizar </a:t>
            </a:r>
            <a:r>
              <a:rPr lang="pt-BR" b="1" spc="-20" dirty="0">
                <a:ea typeface="Times New Roman"/>
                <a:cs typeface="Times New Roman"/>
              </a:rPr>
              <a:t>os conteúdos curriculares</a:t>
            </a:r>
            <a:r>
              <a:rPr lang="pt-BR" spc="-20" dirty="0">
                <a:ea typeface="Times New Roman"/>
                <a:cs typeface="Times New Roman"/>
              </a:rPr>
              <a:t>, identificando estratégias para apresentá</a:t>
            </a:r>
            <a:r>
              <a:rPr lang="pt-BR" spc="-20" dirty="0" smtClean="0">
                <a:ea typeface="Times New Roman"/>
                <a:cs typeface="Times New Roman"/>
              </a:rPr>
              <a:t>-los</a:t>
            </a:r>
            <a:r>
              <a:rPr lang="pt-BR" spc="-20" dirty="0">
                <a:ea typeface="Times New Roman"/>
                <a:cs typeface="Times New Roman"/>
              </a:rPr>
              <a:t>, representá-los, exemplificá-los, conectá-los e torná-los significativos, com base na realidade do lugar e do tempo nos quais as aprendizagens se desenvolvem e são</a:t>
            </a:r>
            <a:r>
              <a:rPr lang="pt-BR" spc="-50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constituídas;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marR="69215" lvl="0" indent="0" algn="just">
              <a:spcAft>
                <a:spcPts val="0"/>
              </a:spcAft>
              <a:buSzPts val="1200"/>
              <a:buNone/>
              <a:tabLst>
                <a:tab pos="69723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II. Decidir </a:t>
            </a:r>
            <a:r>
              <a:rPr lang="pt-BR" spc="-20" dirty="0">
                <a:ea typeface="Times New Roman"/>
                <a:cs typeface="Times New Roman"/>
              </a:rPr>
              <a:t>sobre </a:t>
            </a:r>
            <a:r>
              <a:rPr lang="pt-BR" b="1" spc="-20" dirty="0">
                <a:ea typeface="Times New Roman"/>
                <a:cs typeface="Times New Roman"/>
              </a:rPr>
              <a:t>formas de organização dos componentes curriculares </a:t>
            </a:r>
            <a:r>
              <a:rPr lang="pt-BR" spc="-20" dirty="0">
                <a:ea typeface="Times New Roman"/>
                <a:cs typeface="Times New Roman"/>
              </a:rPr>
              <a:t>– disciplinar, interdisciplinar, transdisciplinar ou </a:t>
            </a:r>
            <a:r>
              <a:rPr lang="pt-BR" b="1" spc="-20" dirty="0" err="1">
                <a:ea typeface="Times New Roman"/>
                <a:cs typeface="Times New Roman"/>
              </a:rPr>
              <a:t>pluridisciplinar</a:t>
            </a:r>
            <a:r>
              <a:rPr lang="pt-BR" spc="-20" dirty="0">
                <a:ea typeface="Times New Roman"/>
                <a:cs typeface="Times New Roman"/>
              </a:rPr>
              <a:t> – e fortalecer a competência pedagógica das equipes escolares, de modo que se adote estratégias mais dinâmicas, interativas e colaborativas em relação à gestão do ensino e da</a:t>
            </a:r>
            <a:r>
              <a:rPr lang="pt-BR" spc="-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aprendizagem;</a:t>
            </a:r>
            <a:endParaRPr lang="es-ES_tradnl" spc="-20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68285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85000" lnSpcReduction="10000"/>
          </a:bodyPr>
          <a:lstStyle/>
          <a:p>
            <a:pPr marL="0" marR="71120" lvl="0" indent="0" algn="just">
              <a:spcAft>
                <a:spcPts val="0"/>
              </a:spcAft>
              <a:buSzPts val="1200"/>
              <a:buNone/>
              <a:tabLst>
                <a:tab pos="748030" algn="l"/>
              </a:tabLst>
            </a:pPr>
            <a:r>
              <a:rPr lang="pt-BR" spc="-20" dirty="0">
                <a:ea typeface="Times New Roman"/>
                <a:cs typeface="Times New Roman"/>
              </a:rPr>
              <a:t>Selecionar e aplicar </a:t>
            </a:r>
            <a:r>
              <a:rPr lang="pt-BR" b="1" spc="-20" dirty="0">
                <a:ea typeface="Times New Roman"/>
                <a:cs typeface="Times New Roman"/>
              </a:rPr>
              <a:t>metodologias e estratégias didático-pedagógicas diversificadas</a:t>
            </a:r>
            <a:r>
              <a:rPr lang="pt-BR" spc="-20" dirty="0">
                <a:ea typeface="Times New Roman"/>
                <a:cs typeface="Times New Roman"/>
              </a:rPr>
              <a:t>, recorrendo a </a:t>
            </a:r>
            <a:r>
              <a:rPr lang="pt-BR" b="1" spc="-20" dirty="0">
                <a:ea typeface="Times New Roman"/>
                <a:cs typeface="Times New Roman"/>
              </a:rPr>
              <a:t>ritmos diferenciados </a:t>
            </a:r>
            <a:r>
              <a:rPr lang="pt-BR" spc="-20" dirty="0">
                <a:ea typeface="Times New Roman"/>
                <a:cs typeface="Times New Roman"/>
              </a:rPr>
              <a:t>e a conteúdos complementares, se necessário, para trabalhar com as necessidades de diferentes grupos de alunos, suas famílias e cultura de origem, suas comunidades, seus grupos de socialização, entre outros</a:t>
            </a:r>
            <a:r>
              <a:rPr lang="pt-BR" spc="-4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fatores;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Conceber </a:t>
            </a:r>
            <a:r>
              <a:rPr lang="pt-BR" dirty="0">
                <a:ea typeface="Times New Roman"/>
                <a:cs typeface="Times New Roman"/>
              </a:rPr>
              <a:t>e pôr em prática situações e procedimentos para motivar e </a:t>
            </a:r>
            <a:r>
              <a:rPr lang="pt-BR" b="1" dirty="0">
                <a:ea typeface="Times New Roman"/>
                <a:cs typeface="Times New Roman"/>
              </a:rPr>
              <a:t>engajar os estudantes nas</a:t>
            </a:r>
            <a:r>
              <a:rPr lang="pt-BR" b="1" spc="-5" dirty="0">
                <a:ea typeface="Times New Roman"/>
                <a:cs typeface="Times New Roman"/>
              </a:rPr>
              <a:t> </a:t>
            </a:r>
            <a:r>
              <a:rPr lang="pt-BR" b="1" dirty="0">
                <a:ea typeface="Times New Roman"/>
                <a:cs typeface="Times New Roman"/>
              </a:rPr>
              <a:t>aprendizagens</a:t>
            </a:r>
            <a:r>
              <a:rPr lang="pt-BR" dirty="0">
                <a:ea typeface="Times New Roman"/>
                <a:cs typeface="Times New Roman"/>
              </a:rPr>
              <a:t>;</a:t>
            </a:r>
            <a:r>
              <a:rPr lang="es-ES_tradnl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5699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latin typeface="+mn-lt"/>
                <a:ea typeface="Times New Roman"/>
                <a:cs typeface="Times New Roman"/>
              </a:rPr>
              <a:t/>
            </a:r>
            <a:br>
              <a:rPr lang="pt-BR" b="1" dirty="0" smtClean="0">
                <a:latin typeface="+mn-lt"/>
                <a:ea typeface="Times New Roman"/>
                <a:cs typeface="Times New Roman"/>
              </a:rPr>
            </a:br>
            <a:r>
              <a:rPr lang="pt-BR" b="1" dirty="0" smtClean="0">
                <a:latin typeface="+mn-lt"/>
                <a:ea typeface="Times New Roman"/>
                <a:cs typeface="Times New Roman"/>
              </a:rPr>
              <a:t>RESOLUÇÃO </a:t>
            </a:r>
            <a:r>
              <a:rPr lang="pt-BR" b="1" dirty="0">
                <a:latin typeface="+mn-lt"/>
                <a:ea typeface="Times New Roman"/>
                <a:cs typeface="Times New Roman"/>
              </a:rPr>
              <a:t>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10000"/>
          </a:bodyPr>
          <a:lstStyle/>
          <a:p>
            <a:pPr marL="0" marR="69215" lvl="0" indent="0" algn="just">
              <a:spcAft>
                <a:spcPts val="0"/>
              </a:spcAft>
              <a:buSzPts val="1200"/>
              <a:buNone/>
              <a:tabLst>
                <a:tab pos="704850" algn="l"/>
              </a:tabLst>
            </a:pPr>
            <a:r>
              <a:rPr lang="pt-BR" spc="-20" dirty="0">
                <a:ea typeface="Times New Roman"/>
                <a:cs typeface="Times New Roman"/>
              </a:rPr>
              <a:t>Construir e aplicar procedimentos de </a:t>
            </a:r>
            <a:r>
              <a:rPr lang="pt-BR" b="1" spc="-20" dirty="0">
                <a:ea typeface="Times New Roman"/>
                <a:cs typeface="Times New Roman"/>
              </a:rPr>
              <a:t>avaliação formativa de processo ou de resultado</a:t>
            </a:r>
            <a:r>
              <a:rPr lang="pt-BR" spc="-20" dirty="0">
                <a:ea typeface="Times New Roman"/>
                <a:cs typeface="Times New Roman"/>
              </a:rPr>
              <a:t>, que levem em conta os contextos e as condições de aprendizagem, tomando tais registros como referência para melhorar o desempenho da instituição escolar, dos professores e dos</a:t>
            </a:r>
            <a:r>
              <a:rPr lang="pt-BR" spc="-10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alunos;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Selecionar</a:t>
            </a:r>
            <a:r>
              <a:rPr lang="pt-BR" dirty="0">
                <a:ea typeface="Times New Roman"/>
                <a:cs typeface="Times New Roman"/>
              </a:rPr>
              <a:t>, produzir, aplicar e avaliar </a:t>
            </a:r>
            <a:r>
              <a:rPr lang="pt-BR" b="1" dirty="0">
                <a:ea typeface="Times New Roman"/>
                <a:cs typeface="Times New Roman"/>
              </a:rPr>
              <a:t>recursos didáticos e tecnológicos </a:t>
            </a:r>
            <a:r>
              <a:rPr lang="pt-BR" dirty="0">
                <a:ea typeface="Times New Roman"/>
                <a:cs typeface="Times New Roman"/>
              </a:rPr>
              <a:t>para apoiar o processo de ensinar e aprender;</a:t>
            </a:r>
            <a:r>
              <a:rPr lang="es-ES_tradnl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966973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77500" lnSpcReduction="20000"/>
          </a:bodyPr>
          <a:lstStyle/>
          <a:p>
            <a:pPr marL="0" marR="71120" lvl="0" indent="0" algn="just">
              <a:spcAft>
                <a:spcPts val="0"/>
              </a:spcAft>
              <a:buSzPts val="1200"/>
              <a:buNone/>
              <a:tabLst>
                <a:tab pos="807085" algn="l"/>
              </a:tabLst>
            </a:pPr>
            <a:r>
              <a:rPr lang="pt-BR" spc="-20" dirty="0">
                <a:ea typeface="Times New Roman"/>
                <a:cs typeface="Times New Roman"/>
              </a:rPr>
              <a:t>Criar e disponibilizar </a:t>
            </a:r>
            <a:r>
              <a:rPr lang="pt-BR" b="1" spc="-20" dirty="0">
                <a:ea typeface="Times New Roman"/>
                <a:cs typeface="Times New Roman"/>
              </a:rPr>
              <a:t>materiais de orientação </a:t>
            </a:r>
            <a:r>
              <a:rPr lang="pt-BR" spc="-20" dirty="0">
                <a:ea typeface="Times New Roman"/>
                <a:cs typeface="Times New Roman"/>
              </a:rPr>
              <a:t>para os professores, bem como manter </a:t>
            </a:r>
            <a:r>
              <a:rPr lang="pt-BR" b="1" spc="-20" dirty="0">
                <a:ea typeface="Times New Roman"/>
                <a:cs typeface="Times New Roman"/>
              </a:rPr>
              <a:t>processos permanentes de desenvolvimento docente</a:t>
            </a:r>
            <a:r>
              <a:rPr lang="pt-BR" spc="-20" dirty="0">
                <a:ea typeface="Times New Roman"/>
                <a:cs typeface="Times New Roman"/>
              </a:rPr>
              <a:t>, que possibilitem contínuo aperfeiçoamento da gestão do ensino e aprendizagem, em consonância com a proposta pedagógica da instituição ou rede de ensino;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Manter </a:t>
            </a:r>
            <a:r>
              <a:rPr lang="pt-BR" dirty="0">
                <a:ea typeface="Times New Roman"/>
                <a:cs typeface="Times New Roman"/>
              </a:rPr>
              <a:t>processos contínuos de</a:t>
            </a:r>
            <a:r>
              <a:rPr lang="pt-BR" b="1" dirty="0">
                <a:ea typeface="Times New Roman"/>
                <a:cs typeface="Times New Roman"/>
              </a:rPr>
              <a:t> </a:t>
            </a:r>
            <a:r>
              <a:rPr lang="pt-BR" dirty="0">
                <a:ea typeface="Times New Roman"/>
                <a:cs typeface="Times New Roman"/>
              </a:rPr>
              <a:t>aprendizagem sobre </a:t>
            </a:r>
            <a:r>
              <a:rPr lang="pt-BR" b="1" dirty="0">
                <a:ea typeface="Times New Roman"/>
                <a:cs typeface="Times New Roman"/>
              </a:rPr>
              <a:t>gestão pedagógica e curricular para os demais educadores</a:t>
            </a:r>
            <a:r>
              <a:rPr lang="pt-BR" dirty="0">
                <a:ea typeface="Times New Roman"/>
                <a:cs typeface="Times New Roman"/>
              </a:rPr>
              <a:t>, no âmbito das instituições ou redes de ensino, em atenção às diretrizes curriculares nacionais, definidas pelo Conselho Nacional de Educação e normas complementares, definidas pelos respectivos Conselhos de</a:t>
            </a:r>
            <a:r>
              <a:rPr lang="pt-BR" spc="-5" dirty="0">
                <a:ea typeface="Times New Roman"/>
                <a:cs typeface="Times New Roman"/>
              </a:rPr>
              <a:t> </a:t>
            </a:r>
            <a:r>
              <a:rPr lang="pt-BR" dirty="0">
                <a:ea typeface="Times New Roman"/>
                <a:cs typeface="Times New Roman"/>
              </a:rPr>
              <a:t>Educação;</a:t>
            </a:r>
            <a:r>
              <a:rPr lang="es-ES_tradnl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26563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77500" lnSpcReduction="20000"/>
          </a:bodyPr>
          <a:lstStyle/>
          <a:p>
            <a:pPr marL="64770" marR="70485" indent="0" algn="just">
              <a:spcAft>
                <a:spcPts val="0"/>
              </a:spcAft>
              <a:buNone/>
            </a:pPr>
            <a:r>
              <a:rPr lang="pt-BR" dirty="0">
                <a:ea typeface="Times New Roman"/>
                <a:cs typeface="Times New Roman"/>
              </a:rPr>
              <a:t>§2º </a:t>
            </a:r>
            <a:r>
              <a:rPr lang="pt-BR" b="1" dirty="0">
                <a:ea typeface="Times New Roman"/>
                <a:cs typeface="Times New Roman"/>
              </a:rPr>
              <a:t>As escolas indígenas e quilombolas </a:t>
            </a:r>
            <a:r>
              <a:rPr lang="pt-BR" dirty="0">
                <a:ea typeface="Times New Roman"/>
                <a:cs typeface="Times New Roman"/>
              </a:rPr>
              <a:t>terão no seu núcleo comum curricular suas </a:t>
            </a:r>
            <a:r>
              <a:rPr lang="pt-BR" b="1" dirty="0">
                <a:ea typeface="Times New Roman"/>
                <a:cs typeface="Times New Roman"/>
              </a:rPr>
              <a:t>línguas, saberes e pedagogias</a:t>
            </a:r>
            <a:r>
              <a:rPr lang="pt-BR" dirty="0">
                <a:ea typeface="Times New Roman"/>
                <a:cs typeface="Times New Roman"/>
              </a:rPr>
              <a:t>, além das áreas do conhecimento, das competências e habilidades correspondentes, de exigência nacional da BNCC.</a:t>
            </a:r>
            <a:endParaRPr lang="es-ES_tradnl" dirty="0"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 smtClean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b="1" dirty="0" smtClean="0">
                <a:ea typeface="Times New Roman"/>
                <a:cs typeface="Times New Roman"/>
              </a:rPr>
              <a:t>Art</a:t>
            </a:r>
            <a:r>
              <a:rPr lang="pt-BR" b="1" dirty="0">
                <a:ea typeface="Times New Roman"/>
                <a:cs typeface="Times New Roman"/>
              </a:rPr>
              <a:t>. 9º </a:t>
            </a:r>
            <a:r>
              <a:rPr lang="pt-BR" dirty="0">
                <a:ea typeface="Times New Roman"/>
                <a:cs typeface="Times New Roman"/>
              </a:rPr>
              <a:t>As instituições ou redes de ensino devem intensificar o processo de </a:t>
            </a:r>
            <a:r>
              <a:rPr lang="pt-BR" b="1" dirty="0">
                <a:ea typeface="Times New Roman"/>
                <a:cs typeface="Times New Roman"/>
              </a:rPr>
              <a:t>inclusão dos alunos com deficiência, transtornos globais do desenvolvimento e altas habilidades </a:t>
            </a:r>
            <a:r>
              <a:rPr lang="pt-BR" dirty="0">
                <a:ea typeface="Times New Roman"/>
                <a:cs typeface="Times New Roman"/>
              </a:rPr>
              <a:t>nas classes comuns do ensino regular, garantindo condições de acesso e de permanência com aprendizagem, buscando prover atendimento com</a:t>
            </a:r>
            <a:r>
              <a:rPr lang="pt-BR" spc="10" dirty="0">
                <a:ea typeface="Times New Roman"/>
                <a:cs typeface="Times New Roman"/>
              </a:rPr>
              <a:t> </a:t>
            </a:r>
            <a:r>
              <a:rPr lang="pt-BR" dirty="0">
                <a:ea typeface="Times New Roman"/>
                <a:cs typeface="Times New Roman"/>
              </a:rPr>
              <a:t>qualidade.</a:t>
            </a:r>
            <a:r>
              <a:rPr lang="es-ES_tradnl" dirty="0"/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23272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9DC3E6"/>
          </a:solidFill>
        </p:spPr>
        <p:txBody>
          <a:bodyPr/>
          <a:lstStyle/>
          <a:p>
            <a:r>
              <a:rPr lang="pt-BR" dirty="0" smtClean="0"/>
              <a:t>BNCC e Educação Infantil</a:t>
            </a:r>
            <a:endParaRPr lang="pt-BR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2182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+mn-lt"/>
                <a:ea typeface="Times New Roman"/>
                <a:cs typeface="Times New Roman"/>
              </a:rPr>
              <a:t/>
            </a:r>
            <a:br>
              <a:rPr lang="es-ES_tradnl" dirty="0">
                <a:latin typeface="+mn-lt"/>
                <a:ea typeface="Times New Roman"/>
                <a:cs typeface="Times New Roman"/>
              </a:rPr>
            </a:br>
            <a:endParaRPr lang="pt-BR" dirty="0">
              <a:latin typeface="+mn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ES_tradnl" dirty="0">
                <a:ea typeface="Times New Roman"/>
                <a:cs typeface="Times New Roman"/>
              </a:rPr>
              <a:t>CONCEITO DE INFÂNCIA</a:t>
            </a:r>
            <a:endParaRPr lang="pt-BR" dirty="0"/>
          </a:p>
          <a:p>
            <a:pPr marL="0" indent="0">
              <a:buNone/>
            </a:pPr>
            <a:endParaRPr lang="pt-BR" dirty="0"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Art</a:t>
            </a:r>
            <a:r>
              <a:rPr lang="pt-BR" dirty="0">
                <a:ea typeface="Times New Roman"/>
                <a:cs typeface="Times New Roman"/>
              </a:rPr>
              <a:t>. 10. Considerando o conceito de criança, adotado pelo Conselho Nacional de Educação na Resolução CNE/CEB 5/2009, como “</a:t>
            </a:r>
            <a:r>
              <a:rPr lang="pt-BR" i="1" dirty="0">
                <a:ea typeface="Times New Roman"/>
                <a:cs typeface="Times New Roman"/>
              </a:rPr>
              <a:t>sujeito histórico e de direitos, que interage, brinca, imagina, fantasia, deseja, aprende, observa, experimenta, narra, questiona e constrói sentidos sobre a natureza e a sociedade, produzindo cultura</a:t>
            </a:r>
            <a:r>
              <a:rPr lang="pt-BR" dirty="0">
                <a:ea typeface="Times New Roman"/>
                <a:cs typeface="Times New Roman"/>
              </a:rPr>
              <a:t>”, a BNCC estabelece os seguintes direitos de aprendizagem e desenvolvimento no âmbito da Educação</a:t>
            </a:r>
            <a:r>
              <a:rPr lang="pt-BR" spc="-35" dirty="0">
                <a:ea typeface="Times New Roman"/>
                <a:cs typeface="Times New Roman"/>
              </a:rPr>
              <a:t> </a:t>
            </a:r>
            <a:r>
              <a:rPr lang="pt-BR" dirty="0">
                <a:ea typeface="Times New Roman"/>
                <a:cs typeface="Times New Roman"/>
              </a:rPr>
              <a:t>Infantil:</a:t>
            </a:r>
            <a:endParaRPr lang="es-ES_tradnl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85291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Times New Roman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85000" lnSpcReduction="20000"/>
          </a:bodyPr>
          <a:lstStyle/>
          <a:p>
            <a:pPr marL="0" marR="71120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DIREITOS DE APRENDIZAGEM</a:t>
            </a:r>
          </a:p>
          <a:p>
            <a:pPr marL="0" marR="71120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1. </a:t>
            </a:r>
            <a:r>
              <a:rPr lang="pt-BR" b="1" spc="-20" dirty="0" smtClean="0">
                <a:ea typeface="Times New Roman"/>
                <a:cs typeface="Times New Roman"/>
              </a:rPr>
              <a:t>Conviver </a:t>
            </a:r>
            <a:r>
              <a:rPr lang="pt-BR" spc="-20" dirty="0">
                <a:ea typeface="Times New Roman"/>
                <a:cs typeface="Times New Roman"/>
              </a:rPr>
              <a:t>com outras crianças e adultos, em pequenos e grandes grupos, utilizando diferentes linguagens, ampliando o conhecimento de si e do outro, o respeito em relação à cultura e às diferenças entre as pessoas</a:t>
            </a:r>
            <a:r>
              <a:rPr lang="pt-BR" spc="-20" dirty="0" smtClean="0">
                <a:ea typeface="Times New Roman"/>
                <a:cs typeface="Times New Roman"/>
              </a:rPr>
              <a:t>;</a:t>
            </a:r>
            <a:endParaRPr lang="es-ES_tradnl" spc="-20" dirty="0" smtClean="0">
              <a:ea typeface="Times New Roman"/>
              <a:cs typeface="Times New Roman"/>
            </a:endParaRPr>
          </a:p>
          <a:p>
            <a:pPr marL="0" marR="71120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2. </a:t>
            </a:r>
            <a:r>
              <a:rPr lang="pt-BR" b="1" spc="-20" dirty="0" smtClean="0">
                <a:ea typeface="Times New Roman"/>
                <a:cs typeface="Times New Roman"/>
              </a:rPr>
              <a:t>Brincar</a:t>
            </a:r>
            <a:r>
              <a:rPr lang="pt-BR" spc="-20" dirty="0" smtClean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cotidianamente de diversas formas, em diferentes espaços e tempos, com diferentes parceiros (crianças e adultos), ampliando e diversificando seu acesso a produções culturais, seus conhecimentos, sua imaginação, sua criatividade, suas experiências emocionais, corporais, sensoriais, expressivas, cognitivas, sociais e</a:t>
            </a:r>
            <a:r>
              <a:rPr lang="pt-BR" spc="-1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relacionais;</a:t>
            </a:r>
            <a:endParaRPr lang="es-ES_tradnl" spc="-20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185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2.bp.blogspot.com/-9IxeO_6RBaI/Vfw5FXa87EI/AAAAAAAAGjA/kqQIXbR3rEI/s1600/Capturar1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4F4F4"/>
              </a:clrFrom>
              <a:clrTo>
                <a:srgbClr val="F4F4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44267"/>
          <a:stretch/>
        </p:blipFill>
        <p:spPr bwMode="auto">
          <a:xfrm>
            <a:off x="631371" y="1407887"/>
            <a:ext cx="4332515" cy="424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963886" y="2159209"/>
            <a:ext cx="37555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DOCUMENTO PRELIMINAR PARA A CONSTRUÇÃO DA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033027" y="3218011"/>
            <a:ext cx="526435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dirty="0" smtClean="0">
                <a:solidFill>
                  <a:srgbClr val="FF9900"/>
                </a:solidFill>
              </a:rPr>
              <a:t>BASE</a:t>
            </a:r>
            <a:r>
              <a:rPr lang="pt-BR" sz="4400" dirty="0" smtClean="0"/>
              <a:t> </a:t>
            </a:r>
            <a:r>
              <a:rPr lang="pt-BR" sz="4400" dirty="0" smtClean="0">
                <a:solidFill>
                  <a:schemeClr val="accent5"/>
                </a:solidFill>
              </a:rPr>
              <a:t>NACIONAL</a:t>
            </a:r>
            <a:endParaRPr lang="pt-BR" sz="5400" dirty="0" smtClean="0">
              <a:solidFill>
                <a:schemeClr val="accent5"/>
              </a:solidFill>
            </a:endParaRPr>
          </a:p>
          <a:p>
            <a:r>
              <a:rPr lang="pt-BR" sz="4400" dirty="0" smtClean="0">
                <a:solidFill>
                  <a:schemeClr val="accent5"/>
                </a:solidFill>
              </a:rPr>
              <a:t>COMUM</a:t>
            </a:r>
            <a:r>
              <a:rPr lang="pt-BR" sz="4400" dirty="0" smtClean="0"/>
              <a:t> </a:t>
            </a:r>
            <a:r>
              <a:rPr lang="pt-BR" sz="4400" dirty="0" smtClean="0">
                <a:solidFill>
                  <a:srgbClr val="FF9900"/>
                </a:solidFill>
              </a:rPr>
              <a:t>CURRICULAR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3546659" y="4753288"/>
            <a:ext cx="3781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75000"/>
                  </a:schemeClr>
                </a:solidFill>
              </a:rPr>
              <a:t>DA EDUCAÇÃO INFANTIL</a:t>
            </a:r>
            <a:endParaRPr lang="pt-B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9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Times New Roman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Times New Roman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77500" lnSpcReduction="20000"/>
          </a:bodyPr>
          <a:lstStyle/>
          <a:p>
            <a:pPr marL="0" marR="69850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latin typeface="Times New Roman"/>
                <a:ea typeface="Times New Roman"/>
                <a:cs typeface="Times New Roman"/>
              </a:rPr>
              <a:t>3. </a:t>
            </a:r>
            <a:r>
              <a:rPr lang="pt-BR" b="1" spc="-20" dirty="0" smtClean="0">
                <a:ea typeface="Times New Roman"/>
                <a:cs typeface="Times New Roman"/>
              </a:rPr>
              <a:t>Participar</a:t>
            </a:r>
            <a:r>
              <a:rPr lang="pt-BR" spc="-20" dirty="0" smtClean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ativamente, com adultos e outras crianças, tanto do planejamento da gestão da escola e das atividades, propostas pelo educador quanto da realização das atividades da vida cotidiana, tais como a escolha das brincadeiras, dos materiais e dos ambientes, desenvolvendo diferentes linguagens e elaborando conhecimentos, decidindo e se posicionando em relação a eles;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marR="70485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4. </a:t>
            </a:r>
            <a:r>
              <a:rPr lang="pt-BR" b="1" spc="-20" dirty="0" smtClean="0">
                <a:ea typeface="Times New Roman"/>
                <a:cs typeface="Times New Roman"/>
              </a:rPr>
              <a:t>Explorar</a:t>
            </a:r>
            <a:r>
              <a:rPr lang="pt-BR" spc="-20" dirty="0" smtClean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movimentos, gestos, sons, formas, texturas, cores, palavras, emoções, transformações, relacionamentos, histórias, objetos, elementos da natureza, na escola e fora dela, ampliando seus saberes sobre a cultura, em suas diversas modalidades: as artes, a escrita, a ciência e a</a:t>
            </a:r>
            <a:r>
              <a:rPr lang="pt-BR" spc="-2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tecnologia;</a:t>
            </a:r>
            <a:endParaRPr lang="es-ES_tradnl" spc="-20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82836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pPr marL="0" marR="71755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latin typeface="Times New Roman"/>
                <a:ea typeface="Times New Roman"/>
                <a:cs typeface="Times New Roman"/>
              </a:rPr>
              <a:t>5. </a:t>
            </a:r>
            <a:r>
              <a:rPr lang="pt-BR" b="1" spc="-20" dirty="0" smtClean="0">
                <a:ea typeface="Times New Roman"/>
                <a:cs typeface="Times New Roman"/>
              </a:rPr>
              <a:t>Expressar</a:t>
            </a:r>
            <a:r>
              <a:rPr lang="pt-BR" b="1" spc="-20" dirty="0">
                <a:ea typeface="Times New Roman"/>
                <a:cs typeface="Times New Roman"/>
              </a:rPr>
              <a:t>, </a:t>
            </a:r>
            <a:r>
              <a:rPr lang="pt-BR" spc="-20" dirty="0">
                <a:ea typeface="Times New Roman"/>
                <a:cs typeface="Times New Roman"/>
              </a:rPr>
              <a:t>como sujeito dialógico, criativo e sensível, suas necessidades, emoções, sentimentos, dúvidas, hipóteses, descobertas, opiniões, questionamentos, por meio de diferentes</a:t>
            </a:r>
            <a:r>
              <a:rPr lang="pt-BR" spc="-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linguagens;</a:t>
            </a:r>
            <a:endParaRPr lang="es-ES_tradnl" spc="-20" dirty="0">
              <a:ea typeface="Times New Roman"/>
              <a:cs typeface="Times New Roman"/>
            </a:endParaRPr>
          </a:p>
          <a:p>
            <a:pPr marL="0" marR="71120" lvl="0" indent="0">
              <a:spcAft>
                <a:spcPts val="0"/>
              </a:spcAft>
              <a:buSzPts val="1200"/>
              <a:buNone/>
              <a:tabLst>
                <a:tab pos="514350" algn="l"/>
              </a:tabLst>
            </a:pPr>
            <a:r>
              <a:rPr lang="pt-BR" spc="-20" dirty="0" smtClean="0">
                <a:ea typeface="Times New Roman"/>
                <a:cs typeface="Times New Roman"/>
              </a:rPr>
              <a:t>6. </a:t>
            </a:r>
            <a:r>
              <a:rPr lang="pt-BR" b="1" spc="-20" dirty="0" smtClean="0">
                <a:ea typeface="Times New Roman"/>
                <a:cs typeface="Times New Roman"/>
              </a:rPr>
              <a:t>Conhecer</a:t>
            </a:r>
            <a:r>
              <a:rPr lang="pt-BR" b="1" spc="-20" dirty="0">
                <a:ea typeface="Times New Roman"/>
                <a:cs typeface="Times New Roman"/>
              </a:rPr>
              <a:t>-se</a:t>
            </a:r>
            <a:r>
              <a:rPr lang="pt-BR" spc="-20" dirty="0">
                <a:ea typeface="Times New Roman"/>
                <a:cs typeface="Times New Roman"/>
              </a:rPr>
              <a:t> e construir sua identidade pessoal, social e cultural, constituindo uma imagem positiva de si e de seus grupos de pertencimento, nas diversas experiências de cuidados, interações, brincadeiras e linguagens vivenciadas na instituição escolar e em seu contexto familiar e</a:t>
            </a:r>
            <a:r>
              <a:rPr lang="pt-BR" spc="-15" dirty="0">
                <a:ea typeface="Times New Roman"/>
                <a:cs typeface="Times New Roman"/>
              </a:rPr>
              <a:t> </a:t>
            </a:r>
            <a:r>
              <a:rPr lang="pt-BR" spc="-20" dirty="0">
                <a:ea typeface="Times New Roman"/>
                <a:cs typeface="Times New Roman"/>
              </a:rPr>
              <a:t>comunitário.</a:t>
            </a:r>
            <a:endParaRPr lang="es-ES_tradnl" spc="-20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93241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 smtClean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endParaRPr lang="pt-BR" dirty="0">
              <a:latin typeface="Times New Roman"/>
              <a:ea typeface="Times New Roman"/>
              <a:cs typeface="Times New Roman"/>
            </a:endParaRPr>
          </a:p>
          <a:p>
            <a:pPr marL="0" indent="0">
              <a:buNone/>
            </a:pPr>
            <a:r>
              <a:rPr lang="pt-BR" dirty="0" smtClean="0">
                <a:ea typeface="Times New Roman"/>
                <a:cs typeface="Times New Roman"/>
              </a:rPr>
              <a:t>Art</a:t>
            </a:r>
            <a:r>
              <a:rPr lang="pt-BR" dirty="0">
                <a:ea typeface="Times New Roman"/>
                <a:cs typeface="Times New Roman"/>
              </a:rPr>
              <a:t>. 11. A BNCC dos anos iniciais do </a:t>
            </a:r>
            <a:r>
              <a:rPr lang="pt-BR" b="1" dirty="0">
                <a:ea typeface="Times New Roman"/>
                <a:cs typeface="Times New Roman"/>
              </a:rPr>
              <a:t>Ensino Fundamental </a:t>
            </a:r>
            <a:r>
              <a:rPr lang="pt-BR" dirty="0">
                <a:ea typeface="Times New Roman"/>
                <a:cs typeface="Times New Roman"/>
              </a:rPr>
              <a:t>aponta para a necessária </a:t>
            </a:r>
            <a:r>
              <a:rPr lang="pt-BR" b="1" dirty="0">
                <a:ea typeface="Times New Roman"/>
                <a:cs typeface="Times New Roman"/>
              </a:rPr>
              <a:t>articulação com as experiências vividas </a:t>
            </a:r>
            <a:r>
              <a:rPr lang="pt-BR" dirty="0">
                <a:ea typeface="Times New Roman"/>
                <a:cs typeface="Times New Roman"/>
              </a:rPr>
              <a:t>na </a:t>
            </a:r>
            <a:r>
              <a:rPr lang="pt-BR" b="1" dirty="0">
                <a:ea typeface="Times New Roman"/>
                <a:cs typeface="Times New Roman"/>
              </a:rPr>
              <a:t>Educação Infantil,</a:t>
            </a:r>
            <a:r>
              <a:rPr lang="pt-BR" dirty="0">
                <a:ea typeface="Times New Roman"/>
                <a:cs typeface="Times New Roman"/>
              </a:rPr>
              <a:t> prevendo progressiva sistematização dessas experiências quanto ao </a:t>
            </a:r>
            <a:r>
              <a:rPr lang="pt-BR" b="1" dirty="0">
                <a:ea typeface="Times New Roman"/>
                <a:cs typeface="Times New Roman"/>
              </a:rPr>
              <a:t>desenvolvimento de novas formas de relação com o mundo, </a:t>
            </a:r>
            <a:r>
              <a:rPr lang="pt-BR" dirty="0">
                <a:ea typeface="Times New Roman"/>
                <a:cs typeface="Times New Roman"/>
              </a:rPr>
              <a:t>novas formas de ler e formular hipóteses sobre os fenômenos, de testá-las, refutá-las, de elaborar conclusões, em uma atitude ativa na construção de conhecimentos.</a:t>
            </a:r>
            <a:endParaRPr lang="es-ES_tradnl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19410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lnSpcReduction="10000"/>
          </a:bodyPr>
          <a:lstStyle/>
          <a:p>
            <a:pPr marL="64770" marR="71120" indent="0" algn="just">
              <a:spcAft>
                <a:spcPts val="0"/>
              </a:spcAft>
              <a:buNone/>
            </a:pPr>
            <a:endParaRPr lang="pt-BR" dirty="0" smtClean="0">
              <a:latin typeface="Times New Roman"/>
              <a:ea typeface="Times New Roman"/>
              <a:cs typeface="Times New Roman"/>
            </a:endParaRPr>
          </a:p>
          <a:p>
            <a:pPr marL="64770" marR="71120" indent="0" algn="just">
              <a:spcAft>
                <a:spcPts val="0"/>
              </a:spcAft>
              <a:buNone/>
            </a:pPr>
            <a:endParaRPr lang="pt-BR" dirty="0">
              <a:latin typeface="Times New Roman"/>
              <a:ea typeface="Times New Roman"/>
              <a:cs typeface="Times New Roman"/>
            </a:endParaRPr>
          </a:p>
          <a:p>
            <a:pPr marL="64770" marR="71120" indent="0" algn="just">
              <a:spcAft>
                <a:spcPts val="0"/>
              </a:spcAft>
              <a:buNone/>
            </a:pPr>
            <a:r>
              <a:rPr lang="pt-BR" dirty="0" smtClean="0">
                <a:ea typeface="Times New Roman"/>
                <a:cs typeface="Times New Roman"/>
              </a:rPr>
              <a:t>Art</a:t>
            </a:r>
            <a:r>
              <a:rPr lang="pt-BR" dirty="0">
                <a:ea typeface="Times New Roman"/>
                <a:cs typeface="Times New Roman"/>
              </a:rPr>
              <a:t>. 15. As instituições ou redes de ensino podem, de imediato, alinhar seus currículos e propostas pedagógicas à BNCC.</a:t>
            </a:r>
            <a:endParaRPr lang="es-ES_tradnl" dirty="0">
              <a:ea typeface="Times New Roman"/>
              <a:cs typeface="Times New Roman"/>
            </a:endParaRPr>
          </a:p>
          <a:p>
            <a:pPr marL="64770" marR="73660" indent="0" algn="just">
              <a:spcAft>
                <a:spcPts val="0"/>
              </a:spcAft>
              <a:buNone/>
            </a:pPr>
            <a:r>
              <a:rPr lang="pt-BR" dirty="0">
                <a:ea typeface="Times New Roman"/>
                <a:cs typeface="Times New Roman"/>
              </a:rPr>
              <a:t>Parágrafo único. </a:t>
            </a:r>
            <a:r>
              <a:rPr lang="pt-BR" b="1" dirty="0">
                <a:ea typeface="Times New Roman"/>
                <a:cs typeface="Times New Roman"/>
              </a:rPr>
              <a:t>A adequação dos currículos à BNCC deve ser efetivada preferencialmente até 2019 e no máximo, até início do ano letivo de 2020.</a:t>
            </a:r>
            <a:endParaRPr lang="es-ES_tradnl" b="1" dirty="0"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4414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>
                <a:latin typeface="+mn-lt"/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latin typeface="+mn-lt"/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pPr marL="64770" marR="74295" indent="0" algn="just">
              <a:spcBef>
                <a:spcPts val="490"/>
              </a:spcBef>
              <a:spcAft>
                <a:spcPts val="0"/>
              </a:spcAft>
              <a:buNone/>
            </a:pPr>
            <a:r>
              <a:rPr lang="pt-BR" dirty="0">
                <a:ea typeface="Times New Roman"/>
                <a:cs typeface="Times New Roman"/>
              </a:rPr>
              <a:t>Art. 21. A BNCC deverá </a:t>
            </a:r>
            <a:r>
              <a:rPr lang="pt-BR" b="1" dirty="0">
                <a:ea typeface="Times New Roman"/>
                <a:cs typeface="Times New Roman"/>
              </a:rPr>
              <a:t>ser revista após 5 (cinco) </a:t>
            </a:r>
            <a:r>
              <a:rPr lang="pt-BR" dirty="0">
                <a:ea typeface="Times New Roman"/>
                <a:cs typeface="Times New Roman"/>
              </a:rPr>
              <a:t>anos do prazo de efetivação indicado no art. 15.</a:t>
            </a:r>
            <a:endParaRPr lang="es-ES_tradnl" dirty="0">
              <a:ea typeface="Times New Roman"/>
              <a:cs typeface="Times New Roman"/>
            </a:endParaRPr>
          </a:p>
          <a:p>
            <a:pPr marL="64770" marR="67945" indent="0" algn="just">
              <a:spcAft>
                <a:spcPts val="0"/>
              </a:spcAft>
              <a:buNone/>
            </a:pPr>
            <a:r>
              <a:rPr lang="pt-BR" dirty="0">
                <a:ea typeface="Times New Roman"/>
                <a:cs typeface="Times New Roman"/>
              </a:rPr>
              <a:t>Art. 22. O CNE elaborará normas específicas sobre computação, orientação sexual e identidade de gênero.</a:t>
            </a:r>
            <a:endParaRPr lang="es-ES_tradnl" dirty="0">
              <a:ea typeface="Times New Roman"/>
              <a:cs typeface="Times New Roman"/>
            </a:endParaRPr>
          </a:p>
          <a:p>
            <a:pPr marL="64770" marR="74930" indent="0" algn="just">
              <a:spcAft>
                <a:spcPts val="0"/>
              </a:spcAft>
              <a:buNone/>
            </a:pPr>
            <a:r>
              <a:rPr lang="pt-BR" dirty="0">
                <a:ea typeface="Times New Roman"/>
                <a:cs typeface="Times New Roman"/>
              </a:rPr>
              <a:t>Art. 23. O CNE, mediante proposta de comissão específica, deliberará se o ensino religioso terá tratamento como área do conhecimento ou como componente curricular da área de Ciências Humanas, no Ensino Fundamental.</a:t>
            </a:r>
            <a:endParaRPr lang="es-ES_tradnl" dirty="0">
              <a:ea typeface="Times New Roman"/>
              <a:cs typeface="Times New Roman"/>
            </a:endParaRPr>
          </a:p>
          <a:p>
            <a:pPr marL="64770" marR="73025" indent="448945" algn="just">
              <a:spcAft>
                <a:spcPts val="0"/>
              </a:spcAft>
            </a:pPr>
            <a:r>
              <a:rPr lang="pt-BR" dirty="0" smtClean="0">
                <a:latin typeface="Times New Roman"/>
                <a:ea typeface="Times New Roman"/>
                <a:cs typeface="Times New Roman"/>
              </a:rPr>
              <a:t>.</a:t>
            </a:r>
            <a:endParaRPr lang="es-ES_tradnl" dirty="0">
              <a:latin typeface="Times New Roman"/>
              <a:ea typeface="Times New Roman"/>
              <a:cs typeface="Times New Roman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819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Implementação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pt-BR" dirty="0">
                <a:hlinkClick r:id="rId2"/>
              </a:rPr>
              <a:t>Documento do CNE e do MEC sobre a implementação </a:t>
            </a:r>
          </a:p>
          <a:p>
            <a:pPr marL="0" indent="0">
              <a:buNone/>
            </a:pPr>
            <a:r>
              <a:rPr lang="pt-BR" dirty="0">
                <a:hlinkClick r:id="rId2"/>
              </a:rPr>
              <a:t>http://portal.mec.gov.br/docman/dezembro-2017-pdf/79631-rcp002-17-pdf/file</a:t>
            </a:r>
            <a:endParaRPr lang="pt-BR" dirty="0"/>
          </a:p>
          <a:p>
            <a:r>
              <a:rPr lang="pt-BR" dirty="0"/>
              <a:t>Portal da BASE</a:t>
            </a:r>
          </a:p>
          <a:p>
            <a:r>
              <a:rPr lang="pt-BR" dirty="0"/>
              <a:t>O portal da Base foi modificado dia 3 de março. Será que ficou disponível ou foi apagada a história? </a:t>
            </a:r>
          </a:p>
          <a:p>
            <a:r>
              <a:rPr lang="pt-BR" dirty="0"/>
              <a:t>Novo portal - </a:t>
            </a:r>
            <a:r>
              <a:rPr lang="pt-BR" dirty="0">
                <a:hlinkClick r:id="rId3"/>
              </a:rPr>
              <a:t>http://basenacionalcomum.mec.gov.br/a-base/</a:t>
            </a:r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967499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71B163"/>
          </a:solidFill>
        </p:spPr>
        <p:txBody>
          <a:bodyPr/>
          <a:lstStyle/>
          <a:p>
            <a:pPr algn="ctr"/>
            <a:r>
              <a:rPr lang="pt-BR" b="1" dirty="0"/>
              <a:t>EDUCAÇÃO INFANTIL</a:t>
            </a:r>
            <a:br>
              <a:rPr lang="pt-BR" b="1" dirty="0"/>
            </a:br>
            <a:endParaRPr lang="pt-BR" b="1" dirty="0"/>
          </a:p>
        </p:txBody>
      </p:sp>
      <p:sp>
        <p:nvSpPr>
          <p:cNvPr id="4" name="Marcador de contenido 3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5533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185758" y="1825625"/>
            <a:ext cx="5329592" cy="4351338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pt-BR" dirty="0"/>
          </a:p>
          <a:p>
            <a:endParaRPr lang="pt-BR" dirty="0"/>
          </a:p>
          <a:p>
            <a:pPr marL="0" indent="0" algn="ctr">
              <a:buNone/>
            </a:pPr>
            <a:r>
              <a:rPr lang="pt-BR" sz="3600" dirty="0" smtClean="0"/>
              <a:t>A </a:t>
            </a:r>
            <a:r>
              <a:rPr lang="pt-BR" sz="3600" dirty="0"/>
              <a:t>BNCC deriva das </a:t>
            </a:r>
            <a:r>
              <a:rPr lang="pt-BR" sz="3600" dirty="0" smtClean="0"/>
              <a:t>DNCEI apesar das diversas reformulações mantém aspectos importantes </a:t>
            </a:r>
            <a:endParaRPr lang="pt-BR" sz="3600" dirty="0"/>
          </a:p>
        </p:txBody>
      </p:sp>
      <p:pic>
        <p:nvPicPr>
          <p:cNvPr id="5" name="Picture 2" descr="http://image.slidesharecdn.com/diretrizescurricularesei2012-131130174230-phpapp02/95/diretrizes-curriculares-educao-infantil-2012-1-638.jpg?cb=138583350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7837" r="-37837"/>
          <a:stretch>
            <a:fillRect/>
          </a:stretch>
        </p:blipFill>
        <p:spPr bwMode="auto">
          <a:xfrm>
            <a:off x="-747058" y="1783292"/>
            <a:ext cx="49156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007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DIREITOS DAS CRIANÇAS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endParaRPr lang="pt-BR" dirty="0" smtClean="0"/>
          </a:p>
          <a:p>
            <a:pPr>
              <a:lnSpc>
                <a:spcPct val="150000"/>
              </a:lnSpc>
            </a:pPr>
            <a:r>
              <a:rPr lang="pt-BR" dirty="0" smtClean="0"/>
              <a:t>Declaração e Convenção dos Direitos das Crianças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Provisão, Proteção e Participação</a:t>
            </a:r>
          </a:p>
          <a:p>
            <a:pPr>
              <a:lnSpc>
                <a:spcPct val="150000"/>
              </a:lnSpc>
            </a:pPr>
            <a:r>
              <a:rPr lang="pt-BR" dirty="0" smtClean="0"/>
              <a:t>Compromisso e responsabilidade para com as crianças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/>
              <a:t>FORMAÇÃO HUMANA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dirty="0" smtClean="0"/>
              <a:t>PLANO NACIONAL DA PRIMEIRA INFÂNCIA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937582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6443288" y="0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Grupo 1"/>
          <p:cNvGrpSpPr/>
          <p:nvPr/>
        </p:nvGrpSpPr>
        <p:grpSpPr>
          <a:xfrm>
            <a:off x="269523" y="2173625"/>
            <a:ext cx="5757673" cy="4418905"/>
            <a:chOff x="207049" y="2126943"/>
            <a:chExt cx="3809560" cy="3179847"/>
          </a:xfrm>
        </p:grpSpPr>
        <p:sp>
          <p:nvSpPr>
            <p:cNvPr id="17" name="Forma livre 2"/>
            <p:cNvSpPr/>
            <p:nvPr/>
          </p:nvSpPr>
          <p:spPr>
            <a:xfrm>
              <a:off x="2449893" y="2133577"/>
              <a:ext cx="1045893" cy="650918"/>
            </a:xfrm>
            <a:custGeom>
              <a:avLst/>
              <a:gdLst>
                <a:gd name="connsiteX0" fmla="*/ 0 w 902524"/>
                <a:gd name="connsiteY0" fmla="*/ 0 h 650918"/>
                <a:gd name="connsiteX1" fmla="*/ 902524 w 902524"/>
                <a:gd name="connsiteY1" fmla="*/ 0 h 650918"/>
                <a:gd name="connsiteX2" fmla="*/ 902524 w 902524"/>
                <a:gd name="connsiteY2" fmla="*/ 650918 h 650918"/>
                <a:gd name="connsiteX3" fmla="*/ 0 w 902524"/>
                <a:gd name="connsiteY3" fmla="*/ 650918 h 650918"/>
                <a:gd name="connsiteX4" fmla="*/ 0 w 902524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24" h="650918">
                  <a:moveTo>
                    <a:pt x="0" y="0"/>
                  </a:moveTo>
                  <a:lnTo>
                    <a:pt x="902524" y="0"/>
                  </a:lnTo>
                  <a:lnTo>
                    <a:pt x="902524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0070C0"/>
                  </a:solidFill>
                </a:rPr>
                <a:t>Conviver</a:t>
              </a:r>
            </a:p>
          </p:txBody>
        </p:sp>
        <p:sp>
          <p:nvSpPr>
            <p:cNvPr id="18" name="Seta circular 3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0572655"/>
                <a:gd name="adj4" fmla="val 192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orma livre 4"/>
            <p:cNvSpPr/>
            <p:nvPr/>
          </p:nvSpPr>
          <p:spPr>
            <a:xfrm>
              <a:off x="3238118" y="3391407"/>
              <a:ext cx="778491" cy="650918"/>
            </a:xfrm>
            <a:custGeom>
              <a:avLst/>
              <a:gdLst>
                <a:gd name="connsiteX0" fmla="*/ 0 w 778491"/>
                <a:gd name="connsiteY0" fmla="*/ 0 h 650918"/>
                <a:gd name="connsiteX1" fmla="*/ 778491 w 778491"/>
                <a:gd name="connsiteY1" fmla="*/ 0 h 650918"/>
                <a:gd name="connsiteX2" fmla="*/ 778491 w 778491"/>
                <a:gd name="connsiteY2" fmla="*/ 650918 h 650918"/>
                <a:gd name="connsiteX3" fmla="*/ 0 w 778491"/>
                <a:gd name="connsiteY3" fmla="*/ 650918 h 650918"/>
                <a:gd name="connsiteX4" fmla="*/ 0 w 778491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91" h="650918">
                  <a:moveTo>
                    <a:pt x="0" y="0"/>
                  </a:moveTo>
                  <a:lnTo>
                    <a:pt x="778491" y="0"/>
                  </a:lnTo>
                  <a:lnTo>
                    <a:pt x="778491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00B050"/>
                  </a:solidFill>
                </a:rPr>
                <a:t>Brincar</a:t>
              </a:r>
            </a:p>
          </p:txBody>
        </p:sp>
        <p:sp>
          <p:nvSpPr>
            <p:cNvPr id="20" name="Seta circular 5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145804"/>
                <a:gd name="adj4" fmla="val 7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orma livre 6"/>
            <p:cNvSpPr/>
            <p:nvPr/>
          </p:nvSpPr>
          <p:spPr>
            <a:xfrm>
              <a:off x="2430697" y="4649237"/>
              <a:ext cx="940915" cy="650918"/>
            </a:xfrm>
            <a:custGeom>
              <a:avLst/>
              <a:gdLst>
                <a:gd name="connsiteX0" fmla="*/ 0 w 940915"/>
                <a:gd name="connsiteY0" fmla="*/ 0 h 650918"/>
                <a:gd name="connsiteX1" fmla="*/ 940915 w 940915"/>
                <a:gd name="connsiteY1" fmla="*/ 0 h 650918"/>
                <a:gd name="connsiteX2" fmla="*/ 940915 w 940915"/>
                <a:gd name="connsiteY2" fmla="*/ 650918 h 650918"/>
                <a:gd name="connsiteX3" fmla="*/ 0 w 940915"/>
                <a:gd name="connsiteY3" fmla="*/ 650918 h 650918"/>
                <a:gd name="connsiteX4" fmla="*/ 0 w 940915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915" h="650918">
                  <a:moveTo>
                    <a:pt x="0" y="0"/>
                  </a:moveTo>
                  <a:lnTo>
                    <a:pt x="940915" y="0"/>
                  </a:lnTo>
                  <a:lnTo>
                    <a:pt x="940915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00B050"/>
                  </a:solidFill>
                </a:rPr>
                <a:t>Explorar</a:t>
              </a:r>
            </a:p>
          </p:txBody>
        </p:sp>
        <p:sp>
          <p:nvSpPr>
            <p:cNvPr id="22" name="Seta circular 7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5777548"/>
                <a:gd name="adj4" fmla="val 4791487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orma livre 8"/>
            <p:cNvSpPr/>
            <p:nvPr/>
          </p:nvSpPr>
          <p:spPr>
            <a:xfrm>
              <a:off x="692572" y="4649237"/>
              <a:ext cx="1346218" cy="650918"/>
            </a:xfrm>
            <a:custGeom>
              <a:avLst/>
              <a:gdLst>
                <a:gd name="connsiteX0" fmla="*/ 0 w 924746"/>
                <a:gd name="connsiteY0" fmla="*/ 0 h 650918"/>
                <a:gd name="connsiteX1" fmla="*/ 924746 w 924746"/>
                <a:gd name="connsiteY1" fmla="*/ 0 h 650918"/>
                <a:gd name="connsiteX2" fmla="*/ 924746 w 924746"/>
                <a:gd name="connsiteY2" fmla="*/ 650918 h 650918"/>
                <a:gd name="connsiteX3" fmla="*/ 0 w 924746"/>
                <a:gd name="connsiteY3" fmla="*/ 650918 h 650918"/>
                <a:gd name="connsiteX4" fmla="*/ 0 w 924746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6" h="650918">
                  <a:moveTo>
                    <a:pt x="0" y="0"/>
                  </a:moveTo>
                  <a:lnTo>
                    <a:pt x="924746" y="0"/>
                  </a:lnTo>
                  <a:lnTo>
                    <a:pt x="924746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7030A0"/>
                  </a:solidFill>
                </a:rPr>
                <a:t>Participar</a:t>
              </a:r>
            </a:p>
          </p:txBody>
        </p:sp>
        <p:sp>
          <p:nvSpPr>
            <p:cNvPr id="24" name="Seta circular 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9772655"/>
                <a:gd name="adj4" fmla="val 84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orma livre 10"/>
            <p:cNvSpPr/>
            <p:nvPr/>
          </p:nvSpPr>
          <p:spPr>
            <a:xfrm>
              <a:off x="207049" y="3391407"/>
              <a:ext cx="1030963" cy="650918"/>
            </a:xfrm>
            <a:custGeom>
              <a:avLst/>
              <a:gdLst>
                <a:gd name="connsiteX0" fmla="*/ 0 w 1030963"/>
                <a:gd name="connsiteY0" fmla="*/ 0 h 650918"/>
                <a:gd name="connsiteX1" fmla="*/ 1030963 w 1030963"/>
                <a:gd name="connsiteY1" fmla="*/ 0 h 650918"/>
                <a:gd name="connsiteX2" fmla="*/ 1030963 w 1030963"/>
                <a:gd name="connsiteY2" fmla="*/ 650918 h 650918"/>
                <a:gd name="connsiteX3" fmla="*/ 0 w 1030963"/>
                <a:gd name="connsiteY3" fmla="*/ 650918 h 650918"/>
                <a:gd name="connsiteX4" fmla="*/ 0 w 1030963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963" h="650918">
                  <a:moveTo>
                    <a:pt x="0" y="0"/>
                  </a:moveTo>
                  <a:lnTo>
                    <a:pt x="1030963" y="0"/>
                  </a:lnTo>
                  <a:lnTo>
                    <a:pt x="1030963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7030A0"/>
                  </a:solidFill>
                </a:rPr>
                <a:t>Expressar</a:t>
              </a:r>
            </a:p>
          </p:txBody>
        </p:sp>
        <p:sp>
          <p:nvSpPr>
            <p:cNvPr id="26" name="Seta circular 11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2945804"/>
                <a:gd name="adj4" fmla="val 115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Forma livre 12"/>
            <p:cNvSpPr/>
            <p:nvPr/>
          </p:nvSpPr>
          <p:spPr>
            <a:xfrm>
              <a:off x="865857" y="2133577"/>
              <a:ext cx="1165762" cy="650918"/>
            </a:xfrm>
            <a:custGeom>
              <a:avLst/>
              <a:gdLst>
                <a:gd name="connsiteX0" fmla="*/ 0 w 1165762"/>
                <a:gd name="connsiteY0" fmla="*/ 0 h 650918"/>
                <a:gd name="connsiteX1" fmla="*/ 1165762 w 1165762"/>
                <a:gd name="connsiteY1" fmla="*/ 0 h 650918"/>
                <a:gd name="connsiteX2" fmla="*/ 1165762 w 1165762"/>
                <a:gd name="connsiteY2" fmla="*/ 650918 h 650918"/>
                <a:gd name="connsiteX3" fmla="*/ 0 w 1165762"/>
                <a:gd name="connsiteY3" fmla="*/ 650918 h 650918"/>
                <a:gd name="connsiteX4" fmla="*/ 0 w 1165762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762" h="650918">
                  <a:moveTo>
                    <a:pt x="0" y="0"/>
                  </a:moveTo>
                  <a:lnTo>
                    <a:pt x="1165762" y="0"/>
                  </a:lnTo>
                  <a:lnTo>
                    <a:pt x="1165762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800" b="1" kern="1200" dirty="0">
                  <a:solidFill>
                    <a:srgbClr val="0070C0"/>
                  </a:solidFill>
                </a:rPr>
                <a:t>Conhecer-se</a:t>
              </a:r>
            </a:p>
          </p:txBody>
        </p:sp>
        <p:sp>
          <p:nvSpPr>
            <p:cNvPr id="28" name="Seta circular 1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6604312"/>
                <a:gd name="adj4" fmla="val 1586020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6" name="Agrupar 5"/>
          <p:cNvGrpSpPr/>
          <p:nvPr/>
        </p:nvGrpSpPr>
        <p:grpSpPr>
          <a:xfrm>
            <a:off x="1787977" y="2881943"/>
            <a:ext cx="2839608" cy="2338710"/>
            <a:chOff x="2690783" y="2780428"/>
            <a:chExt cx="2565290" cy="2338710"/>
          </a:xfrm>
        </p:grpSpPr>
        <p:grpSp>
          <p:nvGrpSpPr>
            <p:cNvPr id="31" name="Agrupar 30"/>
            <p:cNvGrpSpPr/>
            <p:nvPr/>
          </p:nvGrpSpPr>
          <p:grpSpPr>
            <a:xfrm>
              <a:off x="3115569" y="2780428"/>
              <a:ext cx="1501320" cy="1501355"/>
              <a:chOff x="1465015" y="1987956"/>
              <a:chExt cx="936555" cy="936577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1465015" y="1987956"/>
                <a:ext cx="936555" cy="936577"/>
              </a:xfrm>
              <a:prstGeom prst="ellipse">
                <a:avLst/>
              </a:prstGeom>
              <a:solidFill>
                <a:srgbClr val="0070C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2757504"/>
                  <a:satOff val="-3835"/>
                  <a:lumOff val="-1471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9" name="Elipse 4"/>
              <p:cNvSpPr txBox="1"/>
              <p:nvPr/>
            </p:nvSpPr>
            <p:spPr>
              <a:xfrm>
                <a:off x="1602170" y="2125115"/>
                <a:ext cx="662245" cy="66225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kern="1200" dirty="0"/>
                  <a:t>Ético</a:t>
                </a:r>
              </a:p>
            </p:txBody>
          </p:sp>
        </p:grpSp>
        <p:grpSp>
          <p:nvGrpSpPr>
            <p:cNvPr id="32" name="Agrupar 31"/>
            <p:cNvGrpSpPr/>
            <p:nvPr/>
          </p:nvGrpSpPr>
          <p:grpSpPr>
            <a:xfrm>
              <a:off x="3813252" y="3623316"/>
              <a:ext cx="1442821" cy="1442854"/>
              <a:chOff x="2179520" y="2438323"/>
              <a:chExt cx="872603" cy="872623"/>
            </a:xfrm>
          </p:grpSpPr>
          <p:sp>
            <p:nvSpPr>
              <p:cNvPr id="36" name="Elipse 35"/>
              <p:cNvSpPr/>
              <p:nvPr/>
            </p:nvSpPr>
            <p:spPr>
              <a:xfrm>
                <a:off x="2179520" y="2438323"/>
                <a:ext cx="872603" cy="872623"/>
              </a:xfrm>
              <a:prstGeom prst="ellipse">
                <a:avLst/>
              </a:prstGeom>
              <a:solidFill>
                <a:srgbClr val="00B05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5515009"/>
                  <a:satOff val="-7671"/>
                  <a:lumOff val="-294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7" name="Elipse 6"/>
              <p:cNvSpPr txBox="1"/>
              <p:nvPr/>
            </p:nvSpPr>
            <p:spPr>
              <a:xfrm>
                <a:off x="2307310" y="2566116"/>
                <a:ext cx="617023" cy="617037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kern="1200" dirty="0"/>
                  <a:t>Estético</a:t>
                </a:r>
              </a:p>
            </p:txBody>
          </p:sp>
        </p:grpSp>
        <p:grpSp>
          <p:nvGrpSpPr>
            <p:cNvPr id="33" name="Agrupar 32"/>
            <p:cNvGrpSpPr/>
            <p:nvPr/>
          </p:nvGrpSpPr>
          <p:grpSpPr>
            <a:xfrm>
              <a:off x="2690783" y="3687113"/>
              <a:ext cx="1431991" cy="1432025"/>
              <a:chOff x="1456501" y="2648496"/>
              <a:chExt cx="934025" cy="934047"/>
            </a:xfrm>
          </p:grpSpPr>
          <p:sp>
            <p:nvSpPr>
              <p:cNvPr id="34" name="Elipse 33"/>
              <p:cNvSpPr/>
              <p:nvPr/>
            </p:nvSpPr>
            <p:spPr>
              <a:xfrm>
                <a:off x="1456501" y="2648496"/>
                <a:ext cx="934025" cy="934047"/>
              </a:xfrm>
              <a:prstGeom prst="ellipse">
                <a:avLst/>
              </a:prstGeom>
              <a:solidFill>
                <a:srgbClr val="7030A0">
                  <a:alpha val="50000"/>
                </a:srgbClr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5">
                  <a:alpha val="50000"/>
                  <a:hueOff val="-7353344"/>
                  <a:satOff val="-10228"/>
                  <a:lumOff val="-3922"/>
                  <a:alphaOff val="0"/>
                </a:schemeClr>
              </a:effectRef>
              <a:fontRef idx="minor">
                <a:schemeClr val="tx1"/>
              </a:fontRef>
            </p:style>
          </p:sp>
          <p:sp>
            <p:nvSpPr>
              <p:cNvPr id="35" name="Elipse 8"/>
              <p:cNvSpPr txBox="1"/>
              <p:nvPr/>
            </p:nvSpPr>
            <p:spPr>
              <a:xfrm>
                <a:off x="1593286" y="2785284"/>
                <a:ext cx="660455" cy="66047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marL="0" lvl="0" indent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000" kern="1200" dirty="0"/>
                  <a:t>Político</a:t>
                </a:r>
              </a:p>
            </p:txBody>
          </p:sp>
        </p:grpSp>
      </p:grpSp>
      <p:sp>
        <p:nvSpPr>
          <p:cNvPr id="5" name="Retângulo 4"/>
          <p:cNvSpPr/>
          <p:nvPr/>
        </p:nvSpPr>
        <p:spPr>
          <a:xfrm>
            <a:off x="269523" y="419298"/>
            <a:ext cx="6300883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DIREITOS DE APRENDIZAGEM</a:t>
            </a:r>
          </a:p>
          <a:p>
            <a:pPr algn="ctr"/>
            <a:r>
              <a:rPr lang="pt-BR" sz="36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E DESENVOLVIMENTO 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6635909" y="293093"/>
            <a:ext cx="2365217" cy="6524863"/>
          </a:xfrm>
          <a:prstGeom prst="rect">
            <a:avLst/>
          </a:prstGeom>
          <a:solidFill>
            <a:srgbClr val="A9D18E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/>
              <a:t>Interações e Brincadeiras</a:t>
            </a:r>
          </a:p>
          <a:p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/>
              <a:t>Ética, Estética e Política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/>
              <a:t>Sujeito Criança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/>
              <a:t>Cuidar e Educar</a:t>
            </a:r>
          </a:p>
          <a:p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/>
              <a:t>Metodologia Ativa </a:t>
            </a:r>
            <a:endParaRPr lang="pt-BR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sz="2000" b="1" dirty="0" smtClean="0"/>
              <a:t>Participativa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1828498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488" y="589316"/>
            <a:ext cx="3162674" cy="60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9429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INTENCIONALIDADE PEDAGÓGICA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A9D18E"/>
          </a:solidFill>
        </p:spPr>
        <p:txBody>
          <a:bodyPr>
            <a:normAutofit fontScale="85000" lnSpcReduction="1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dirty="0"/>
              <a:t>Consiste </a:t>
            </a:r>
            <a:r>
              <a:rPr lang="pt-BR" b="1" dirty="0"/>
              <a:t>na </a:t>
            </a:r>
            <a:r>
              <a:rPr lang="pt-BR" b="1" dirty="0" smtClean="0"/>
              <a:t>ORGANIZAÇÃO E PROPOSIÇÃO</a:t>
            </a:r>
            <a:r>
              <a:rPr lang="pt-BR" dirty="0" smtClean="0"/>
              <a:t>, </a:t>
            </a:r>
            <a:r>
              <a:rPr lang="pt-BR" dirty="0"/>
              <a:t>pelo educador, de </a:t>
            </a:r>
            <a:r>
              <a:rPr lang="pt-BR" b="1" dirty="0" smtClean="0"/>
              <a:t>EXPERIÊNCIAS</a:t>
            </a:r>
            <a:r>
              <a:rPr lang="pt-BR" dirty="0" smtClean="0"/>
              <a:t> </a:t>
            </a:r>
            <a:r>
              <a:rPr lang="pt-BR" dirty="0"/>
              <a:t>que permitam às crianças conhecer a si e ao outro e de conhecer e compreender as relações com a natureza, com a cultura e com a produção científica, que se traduzem </a:t>
            </a:r>
            <a:r>
              <a:rPr lang="pt-BR" b="1" dirty="0" smtClean="0"/>
              <a:t>NAS PRÁTICAS DE CUIDADOS PESSOAIS</a:t>
            </a:r>
            <a:r>
              <a:rPr lang="pt-BR" dirty="0" smtClean="0"/>
              <a:t> (</a:t>
            </a:r>
            <a:r>
              <a:rPr lang="pt-BR" dirty="0"/>
              <a:t>alimentar-se, vestir-se, higienizar-se), nas </a:t>
            </a:r>
            <a:r>
              <a:rPr lang="pt-BR" b="1" dirty="0" smtClean="0"/>
              <a:t>BRINCADEIRAS</a:t>
            </a:r>
            <a:r>
              <a:rPr lang="pt-BR" dirty="0" smtClean="0"/>
              <a:t>, </a:t>
            </a:r>
            <a:r>
              <a:rPr lang="pt-BR" dirty="0"/>
              <a:t>nas </a:t>
            </a:r>
            <a:r>
              <a:rPr lang="pt-BR" b="1" dirty="0" smtClean="0"/>
              <a:t>EXPERIMENTAÇÕES</a:t>
            </a:r>
            <a:r>
              <a:rPr lang="pt-BR" dirty="0" smtClean="0"/>
              <a:t> </a:t>
            </a:r>
            <a:r>
              <a:rPr lang="pt-BR" dirty="0"/>
              <a:t>com materiais variados, na </a:t>
            </a:r>
            <a:r>
              <a:rPr lang="pt-BR" b="1" dirty="0" smtClean="0"/>
              <a:t>APROXIMAÇÃO</a:t>
            </a:r>
            <a:r>
              <a:rPr lang="pt-BR" dirty="0" smtClean="0"/>
              <a:t> </a:t>
            </a:r>
            <a:r>
              <a:rPr lang="pt-BR" dirty="0"/>
              <a:t>com a literatura e no </a:t>
            </a:r>
            <a:r>
              <a:rPr lang="pt-BR" b="1" dirty="0" smtClean="0"/>
              <a:t>ENCONTRO COM AS PESSOAS.</a:t>
            </a:r>
            <a:endParaRPr lang="pt-BR" b="1" dirty="0"/>
          </a:p>
          <a:p>
            <a:pPr marL="0" indent="0" algn="r">
              <a:buNone/>
            </a:pPr>
            <a:r>
              <a:rPr lang="pt-BR" dirty="0"/>
              <a:t>BNCC/2017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2171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CAMPOS DE EXPERIÊNCIAS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6"/>
            <a:ext cx="7692390" cy="4087073"/>
          </a:xfrm>
          <a:solidFill>
            <a:srgbClr val="A9D18E"/>
          </a:solidFill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endParaRPr lang="pt-BR" sz="3200" dirty="0" smtClean="0"/>
          </a:p>
          <a:p>
            <a:pPr marL="0" indent="0" algn="ctr">
              <a:lnSpc>
                <a:spcPct val="110000"/>
              </a:lnSpc>
              <a:buNone/>
            </a:pPr>
            <a:r>
              <a:rPr lang="pt-BR" sz="3200" dirty="0" smtClean="0"/>
              <a:t>Os </a:t>
            </a:r>
            <a:r>
              <a:rPr lang="pt-BR" sz="3200" b="1" dirty="0" smtClean="0"/>
              <a:t>CAMPOS DE EXPERIÊNCIAS </a:t>
            </a:r>
            <a:r>
              <a:rPr lang="pt-BR" sz="3200" dirty="0" smtClean="0"/>
              <a:t>constituem </a:t>
            </a:r>
            <a:r>
              <a:rPr lang="pt-BR" sz="3200" dirty="0"/>
              <a:t>um </a:t>
            </a:r>
            <a:r>
              <a:rPr lang="pt-BR" sz="3200" dirty="0" smtClean="0"/>
              <a:t>ARRANJO CURRICULAR que </a:t>
            </a:r>
            <a:r>
              <a:rPr lang="pt-BR" sz="3200" dirty="0"/>
              <a:t>acolhe as </a:t>
            </a:r>
            <a:r>
              <a:rPr lang="pt-BR" sz="3200" b="1" dirty="0" smtClean="0"/>
              <a:t>SITUAÇÕES E AS EXPERIÊNCIAS CONCRETAS DA VIDA COTIDIANA </a:t>
            </a:r>
            <a:r>
              <a:rPr lang="pt-BR" sz="3200" dirty="0"/>
              <a:t>das crianças e seus saberes, </a:t>
            </a:r>
            <a:r>
              <a:rPr lang="pt-BR" sz="3200" dirty="0" smtClean="0"/>
              <a:t>ENTRELAÇANDO-OS aos </a:t>
            </a:r>
            <a:r>
              <a:rPr lang="pt-BR" sz="3200" dirty="0"/>
              <a:t>conhecimentos que fazem parte do </a:t>
            </a:r>
            <a:r>
              <a:rPr lang="pt-BR" sz="3200" b="1" dirty="0" smtClean="0"/>
              <a:t>PATRIMÔNIO CULTURA</a:t>
            </a:r>
            <a:endParaRPr lang="pt-BR" sz="3200" b="1" dirty="0"/>
          </a:p>
          <a:p>
            <a:pPr marL="0" indent="0">
              <a:lnSpc>
                <a:spcPct val="110000"/>
              </a:lnSpc>
              <a:buNone/>
            </a:pPr>
            <a:endParaRPr lang="pt-BR" sz="3200" dirty="0"/>
          </a:p>
          <a:p>
            <a:pPr marL="0" indent="0" algn="r">
              <a:buNone/>
            </a:pPr>
            <a:r>
              <a:rPr lang="pt-BR" dirty="0"/>
              <a:t>BNCC/2017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41269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/>
        </p:nvCxnSpPr>
        <p:spPr>
          <a:xfrm>
            <a:off x="2852287" y="-58289"/>
            <a:ext cx="0" cy="7213600"/>
          </a:xfrm>
          <a:prstGeom prst="line">
            <a:avLst/>
          </a:prstGeom>
          <a:ln w="571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633908264"/>
              </p:ext>
            </p:extLst>
          </p:nvPr>
        </p:nvGraphicFramePr>
        <p:xfrm>
          <a:off x="2996729" y="1306729"/>
          <a:ext cx="5873249" cy="5848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0" name="Agrupar 9"/>
          <p:cNvGrpSpPr/>
          <p:nvPr/>
        </p:nvGrpSpPr>
        <p:grpSpPr>
          <a:xfrm>
            <a:off x="4973053" y="2431434"/>
            <a:ext cx="2018631" cy="1667649"/>
            <a:chOff x="5778868" y="1933196"/>
            <a:chExt cx="995885" cy="995885"/>
          </a:xfrm>
        </p:grpSpPr>
        <p:sp>
          <p:nvSpPr>
            <p:cNvPr id="19" name="Elipse 18"/>
            <p:cNvSpPr/>
            <p:nvPr/>
          </p:nvSpPr>
          <p:spPr>
            <a:xfrm>
              <a:off x="5778868" y="1933196"/>
              <a:ext cx="995885" cy="9958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0" name="Elipse 4"/>
            <p:cNvSpPr txBox="1"/>
            <p:nvPr/>
          </p:nvSpPr>
          <p:spPr>
            <a:xfrm>
              <a:off x="5911653" y="2107476"/>
              <a:ext cx="730315" cy="4481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 smtClean="0"/>
                <a:t>Disciplinas</a:t>
              </a:r>
              <a:endParaRPr lang="pt-BR" sz="1600" kern="1200" dirty="0"/>
            </a:p>
          </p:txBody>
        </p:sp>
      </p:grpSp>
      <p:grpSp>
        <p:nvGrpSpPr>
          <p:cNvPr id="11" name="Agrupar 10"/>
          <p:cNvGrpSpPr/>
          <p:nvPr/>
        </p:nvGrpSpPr>
        <p:grpSpPr>
          <a:xfrm>
            <a:off x="5939102" y="3374017"/>
            <a:ext cx="1841319" cy="1667649"/>
            <a:chOff x="6252795" y="2524892"/>
            <a:chExt cx="995885" cy="995885"/>
          </a:xfrm>
        </p:grpSpPr>
        <p:sp>
          <p:nvSpPr>
            <p:cNvPr id="17" name="Elipse 16"/>
            <p:cNvSpPr/>
            <p:nvPr/>
          </p:nvSpPr>
          <p:spPr>
            <a:xfrm>
              <a:off x="6252795" y="2524892"/>
              <a:ext cx="995885" cy="9958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919168"/>
                <a:satOff val="-1278"/>
                <a:lumOff val="-490"/>
                <a:alphaOff val="0"/>
              </a:schemeClr>
            </a:fillRef>
            <a:effectRef idx="0">
              <a:schemeClr val="accent5">
                <a:alpha val="50000"/>
                <a:hueOff val="-919168"/>
                <a:satOff val="-1278"/>
                <a:lumOff val="-49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8" name="Elipse 6"/>
            <p:cNvSpPr txBox="1"/>
            <p:nvPr/>
          </p:nvSpPr>
          <p:spPr>
            <a:xfrm>
              <a:off x="6557369" y="2782162"/>
              <a:ext cx="597531" cy="547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Práticas Sociais</a:t>
              </a:r>
            </a:p>
          </p:txBody>
        </p:sp>
      </p:grpSp>
      <p:grpSp>
        <p:nvGrpSpPr>
          <p:cNvPr id="12" name="Agrupar 11"/>
          <p:cNvGrpSpPr/>
          <p:nvPr/>
        </p:nvGrpSpPr>
        <p:grpSpPr>
          <a:xfrm>
            <a:off x="4598737" y="3439021"/>
            <a:ext cx="1675815" cy="1667649"/>
            <a:chOff x="5470620" y="2535936"/>
            <a:chExt cx="995885" cy="995885"/>
          </a:xfrm>
        </p:grpSpPr>
        <p:sp>
          <p:nvSpPr>
            <p:cNvPr id="14" name="Elipse 13"/>
            <p:cNvSpPr/>
            <p:nvPr/>
          </p:nvSpPr>
          <p:spPr>
            <a:xfrm>
              <a:off x="5470620" y="2535936"/>
              <a:ext cx="995885" cy="995885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-1838336"/>
                <a:satOff val="-2557"/>
                <a:lumOff val="-981"/>
                <a:alphaOff val="0"/>
              </a:schemeClr>
            </a:fillRef>
            <a:effectRef idx="0">
              <a:schemeClr val="accent5">
                <a:alpha val="50000"/>
                <a:hueOff val="-1838336"/>
                <a:satOff val="-2557"/>
                <a:lumOff val="-981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5" name="Elipse 8"/>
            <p:cNvSpPr txBox="1"/>
            <p:nvPr/>
          </p:nvSpPr>
          <p:spPr>
            <a:xfrm>
              <a:off x="5564399" y="2793206"/>
              <a:ext cx="597531" cy="54773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pt-BR" sz="1600" kern="1200" dirty="0"/>
                <a:t>Múltiplas Linguagens</a:t>
              </a:r>
            </a:p>
          </p:txBody>
        </p:sp>
      </p:grpSp>
      <p:sp>
        <p:nvSpPr>
          <p:cNvPr id="21" name="Retângulo 20"/>
          <p:cNvSpPr/>
          <p:nvPr/>
        </p:nvSpPr>
        <p:spPr>
          <a:xfrm>
            <a:off x="2788660" y="301532"/>
            <a:ext cx="63008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>
                <a:solidFill>
                  <a:srgbClr val="7030A0"/>
                </a:solidFill>
                <a:latin typeface="Arial Rounded MT Bold" panose="020F0704030504030204" pitchFamily="34" charset="0"/>
              </a:rPr>
              <a:t>CAMPOS DE EXPERIÊNCIAS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28153" y="110821"/>
            <a:ext cx="2564751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>
                <a:solidFill>
                  <a:srgbClr val="7030A0"/>
                </a:solidFill>
              </a:rPr>
              <a:t>A organização curricular da Educação Infantil pode se estruturar em eixos, centros, </a:t>
            </a:r>
            <a:r>
              <a:rPr lang="pt-BR" sz="2400" b="1" dirty="0">
                <a:solidFill>
                  <a:srgbClr val="7030A0"/>
                </a:solidFill>
              </a:rPr>
              <a:t>campos</a:t>
            </a:r>
            <a:r>
              <a:rPr lang="pt-BR" sz="2400" dirty="0">
                <a:solidFill>
                  <a:srgbClr val="7030A0"/>
                </a:solidFill>
              </a:rPr>
              <a:t> ou módulos </a:t>
            </a:r>
            <a:r>
              <a:rPr lang="pt-BR" sz="2400" b="1" dirty="0">
                <a:solidFill>
                  <a:srgbClr val="7030A0"/>
                </a:solidFill>
              </a:rPr>
              <a:t>de experiências </a:t>
            </a:r>
            <a:r>
              <a:rPr lang="pt-BR" sz="2400" dirty="0">
                <a:solidFill>
                  <a:srgbClr val="7030A0"/>
                </a:solidFill>
              </a:rPr>
              <a:t>que devem se articular em torno dos princípios, condições e objetivos propostos nesta diretriz.</a:t>
            </a:r>
          </a:p>
          <a:p>
            <a:pPr algn="r"/>
            <a:r>
              <a:rPr lang="pt-BR" sz="2400" dirty="0">
                <a:solidFill>
                  <a:srgbClr val="7030A0"/>
                </a:solidFill>
              </a:rPr>
              <a:t>(Parecer CNE, 2009, p. 16)</a:t>
            </a:r>
          </a:p>
        </p:txBody>
      </p:sp>
    </p:spTree>
    <p:extLst>
      <p:ext uri="{BB962C8B-B14F-4D97-AF65-F5344CB8AC3E}">
        <p14:creationId xmlns:p14="http://schemas.microsoft.com/office/powerpoint/2010/main" val="33879843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79294" y="1449295"/>
            <a:ext cx="8703449" cy="5242699"/>
          </a:xfrm>
          <a:prstGeom prst="rect">
            <a:avLst/>
          </a:prstGeom>
          <a:solidFill>
            <a:srgbClr val="82DDDB"/>
          </a:solidFill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pt-BR" i="1" dirty="0">
                <a:solidFill>
                  <a:srgbClr val="3B3838"/>
                </a:solidFill>
                <a:latin typeface="Calibri" charset="0"/>
              </a:rPr>
              <a:t>Os campos de experiências foram estruturados a partir do artigo 9º das DCNEI.</a:t>
            </a:r>
          </a:p>
          <a:p>
            <a:pPr marL="0" indent="0" algn="r">
              <a:buNone/>
            </a:pPr>
            <a:r>
              <a:rPr lang="pt-BR" i="1" dirty="0" smtClean="0">
                <a:solidFill>
                  <a:srgbClr val="3B3838"/>
                </a:solidFill>
                <a:latin typeface="Calibri" charset="0"/>
              </a:rPr>
              <a:t>Não </a:t>
            </a:r>
            <a:r>
              <a:rPr lang="pt-BR" i="1" dirty="0">
                <a:solidFill>
                  <a:srgbClr val="3B3838"/>
                </a:solidFill>
                <a:latin typeface="Calibri" charset="0"/>
              </a:rPr>
              <a:t>ocorrem de modo isolado.</a:t>
            </a:r>
          </a:p>
          <a:p>
            <a:pPr marL="0" indent="0" algn="r">
              <a:buNone/>
            </a:pPr>
            <a:endParaRPr lang="pt-BR" i="1" dirty="0" smtClean="0">
              <a:solidFill>
                <a:srgbClr val="3B3838"/>
              </a:solidFill>
              <a:latin typeface="Calibri" charset="0"/>
            </a:endParaRPr>
          </a:p>
          <a:p>
            <a:pPr marL="0" indent="0" algn="r">
              <a:buNone/>
            </a:pPr>
            <a:r>
              <a:rPr lang="pt-BR" i="1" dirty="0" smtClean="0">
                <a:solidFill>
                  <a:srgbClr val="3B3838"/>
                </a:solidFill>
                <a:latin typeface="Calibri" charset="0"/>
              </a:rPr>
              <a:t>Os </a:t>
            </a:r>
            <a:r>
              <a:rPr lang="pt-BR" i="1" dirty="0">
                <a:solidFill>
                  <a:srgbClr val="3B3838"/>
                </a:solidFill>
                <a:latin typeface="Calibri" charset="0"/>
              </a:rPr>
              <a:t>campos de experiências são explorados a partir dos </a:t>
            </a:r>
            <a:r>
              <a:rPr lang="pt-BR" sz="3200" b="1" i="1" dirty="0">
                <a:solidFill>
                  <a:srgbClr val="3B3838"/>
                </a:solidFill>
                <a:latin typeface="Calibri" charset="0"/>
              </a:rPr>
              <a:t>interesses das crianças</a:t>
            </a:r>
            <a:r>
              <a:rPr lang="pt-BR" i="1" dirty="0">
                <a:solidFill>
                  <a:srgbClr val="3B3838"/>
                </a:solidFill>
                <a:latin typeface="Calibri" charset="0"/>
              </a:rPr>
              <a:t>. Assim, colocam no centro do projeto educativo as interações e as brincadeiras, de onde emergem as observações, os questionamentos, as investigações e outras ações das crianças articuladas com as proposições trazidas pelos/as professores/as.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55815" y="210458"/>
            <a:ext cx="8626928" cy="830997"/>
          </a:xfrm>
          <a:prstGeom prst="rect">
            <a:avLst/>
          </a:prstGeom>
          <a:solidFill>
            <a:srgbClr val="82DDDB"/>
          </a:solidFill>
        </p:spPr>
        <p:txBody>
          <a:bodyPr wrap="square" rtlCol="0">
            <a:spAutoFit/>
          </a:bodyPr>
          <a:lstStyle/>
          <a:p>
            <a:r>
              <a:rPr lang="pt-BR" sz="4800" dirty="0">
                <a:solidFill>
                  <a:srgbClr val="3B3838"/>
                </a:solidFill>
                <a:latin typeface="Arial Rounded MT Bold" panose="020F0704030504030204" pitchFamily="34" charset="0"/>
              </a:rPr>
              <a:t>CAMPOS DE EXPERIÊNCIAS</a:t>
            </a:r>
          </a:p>
        </p:txBody>
      </p:sp>
    </p:spTree>
    <p:extLst>
      <p:ext uri="{BB962C8B-B14F-4D97-AF65-F5344CB8AC3E}">
        <p14:creationId xmlns:p14="http://schemas.microsoft.com/office/powerpoint/2010/main" val="420050111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619986239"/>
              </p:ext>
            </p:extLst>
          </p:nvPr>
        </p:nvGraphicFramePr>
        <p:xfrm>
          <a:off x="0" y="1511300"/>
          <a:ext cx="9388928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upo 1"/>
          <p:cNvGrpSpPr/>
          <p:nvPr/>
        </p:nvGrpSpPr>
        <p:grpSpPr>
          <a:xfrm>
            <a:off x="98137" y="2698444"/>
            <a:ext cx="2857170" cy="3179847"/>
            <a:chOff x="207049" y="2126943"/>
            <a:chExt cx="3809560" cy="3179847"/>
          </a:xfrm>
        </p:grpSpPr>
        <p:sp>
          <p:nvSpPr>
            <p:cNvPr id="3" name="Forma livre 2"/>
            <p:cNvSpPr/>
            <p:nvPr/>
          </p:nvSpPr>
          <p:spPr>
            <a:xfrm>
              <a:off x="2449893" y="2133577"/>
              <a:ext cx="902524" cy="650918"/>
            </a:xfrm>
            <a:custGeom>
              <a:avLst/>
              <a:gdLst>
                <a:gd name="connsiteX0" fmla="*/ 0 w 902524"/>
                <a:gd name="connsiteY0" fmla="*/ 0 h 650918"/>
                <a:gd name="connsiteX1" fmla="*/ 902524 w 902524"/>
                <a:gd name="connsiteY1" fmla="*/ 0 h 650918"/>
                <a:gd name="connsiteX2" fmla="*/ 902524 w 902524"/>
                <a:gd name="connsiteY2" fmla="*/ 650918 h 650918"/>
                <a:gd name="connsiteX3" fmla="*/ 0 w 902524"/>
                <a:gd name="connsiteY3" fmla="*/ 650918 h 650918"/>
                <a:gd name="connsiteX4" fmla="*/ 0 w 902524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524" h="650918">
                  <a:moveTo>
                    <a:pt x="0" y="0"/>
                  </a:moveTo>
                  <a:lnTo>
                    <a:pt x="902524" y="0"/>
                  </a:lnTo>
                  <a:lnTo>
                    <a:pt x="902524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70C0"/>
                  </a:solidFill>
                </a:rPr>
                <a:t>Conviver</a:t>
              </a:r>
            </a:p>
          </p:txBody>
        </p:sp>
        <p:sp>
          <p:nvSpPr>
            <p:cNvPr id="4" name="Seta circular 3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0572655"/>
                <a:gd name="adj4" fmla="val 192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Forma livre 4"/>
            <p:cNvSpPr/>
            <p:nvPr/>
          </p:nvSpPr>
          <p:spPr>
            <a:xfrm>
              <a:off x="3238118" y="3391407"/>
              <a:ext cx="778491" cy="650918"/>
            </a:xfrm>
            <a:custGeom>
              <a:avLst/>
              <a:gdLst>
                <a:gd name="connsiteX0" fmla="*/ 0 w 778491"/>
                <a:gd name="connsiteY0" fmla="*/ 0 h 650918"/>
                <a:gd name="connsiteX1" fmla="*/ 778491 w 778491"/>
                <a:gd name="connsiteY1" fmla="*/ 0 h 650918"/>
                <a:gd name="connsiteX2" fmla="*/ 778491 w 778491"/>
                <a:gd name="connsiteY2" fmla="*/ 650918 h 650918"/>
                <a:gd name="connsiteX3" fmla="*/ 0 w 778491"/>
                <a:gd name="connsiteY3" fmla="*/ 650918 h 650918"/>
                <a:gd name="connsiteX4" fmla="*/ 0 w 778491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8491" h="650918">
                  <a:moveTo>
                    <a:pt x="0" y="0"/>
                  </a:moveTo>
                  <a:lnTo>
                    <a:pt x="778491" y="0"/>
                  </a:lnTo>
                  <a:lnTo>
                    <a:pt x="778491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B050"/>
                  </a:solidFill>
                </a:rPr>
                <a:t>Brincar</a:t>
              </a:r>
            </a:p>
          </p:txBody>
        </p:sp>
        <p:sp>
          <p:nvSpPr>
            <p:cNvPr id="6" name="Seta circular 5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2145804"/>
                <a:gd name="adj4" fmla="val 7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Forma livre 6"/>
            <p:cNvSpPr/>
            <p:nvPr/>
          </p:nvSpPr>
          <p:spPr>
            <a:xfrm>
              <a:off x="2430697" y="4649237"/>
              <a:ext cx="940915" cy="650918"/>
            </a:xfrm>
            <a:custGeom>
              <a:avLst/>
              <a:gdLst>
                <a:gd name="connsiteX0" fmla="*/ 0 w 940915"/>
                <a:gd name="connsiteY0" fmla="*/ 0 h 650918"/>
                <a:gd name="connsiteX1" fmla="*/ 940915 w 940915"/>
                <a:gd name="connsiteY1" fmla="*/ 0 h 650918"/>
                <a:gd name="connsiteX2" fmla="*/ 940915 w 940915"/>
                <a:gd name="connsiteY2" fmla="*/ 650918 h 650918"/>
                <a:gd name="connsiteX3" fmla="*/ 0 w 940915"/>
                <a:gd name="connsiteY3" fmla="*/ 650918 h 650918"/>
                <a:gd name="connsiteX4" fmla="*/ 0 w 940915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40915" h="650918">
                  <a:moveTo>
                    <a:pt x="0" y="0"/>
                  </a:moveTo>
                  <a:lnTo>
                    <a:pt x="940915" y="0"/>
                  </a:lnTo>
                  <a:lnTo>
                    <a:pt x="940915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B050"/>
                  </a:solidFill>
                </a:rPr>
                <a:t>Explorar</a:t>
              </a:r>
            </a:p>
          </p:txBody>
        </p:sp>
        <p:sp>
          <p:nvSpPr>
            <p:cNvPr id="8" name="Seta circular 7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5777548"/>
                <a:gd name="adj4" fmla="val 4791487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orma livre 8"/>
            <p:cNvSpPr/>
            <p:nvPr/>
          </p:nvSpPr>
          <p:spPr>
            <a:xfrm>
              <a:off x="986365" y="4649237"/>
              <a:ext cx="924746" cy="650918"/>
            </a:xfrm>
            <a:custGeom>
              <a:avLst/>
              <a:gdLst>
                <a:gd name="connsiteX0" fmla="*/ 0 w 924746"/>
                <a:gd name="connsiteY0" fmla="*/ 0 h 650918"/>
                <a:gd name="connsiteX1" fmla="*/ 924746 w 924746"/>
                <a:gd name="connsiteY1" fmla="*/ 0 h 650918"/>
                <a:gd name="connsiteX2" fmla="*/ 924746 w 924746"/>
                <a:gd name="connsiteY2" fmla="*/ 650918 h 650918"/>
                <a:gd name="connsiteX3" fmla="*/ 0 w 924746"/>
                <a:gd name="connsiteY3" fmla="*/ 650918 h 650918"/>
                <a:gd name="connsiteX4" fmla="*/ 0 w 924746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4746" h="650918">
                  <a:moveTo>
                    <a:pt x="0" y="0"/>
                  </a:moveTo>
                  <a:lnTo>
                    <a:pt x="924746" y="0"/>
                  </a:lnTo>
                  <a:lnTo>
                    <a:pt x="924746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7030A0"/>
                  </a:solidFill>
                </a:rPr>
                <a:t>Participar</a:t>
              </a:r>
            </a:p>
          </p:txBody>
        </p:sp>
        <p:sp>
          <p:nvSpPr>
            <p:cNvPr id="10" name="Seta circular 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9772655"/>
                <a:gd name="adj4" fmla="val 840378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orma livre 10"/>
            <p:cNvSpPr/>
            <p:nvPr/>
          </p:nvSpPr>
          <p:spPr>
            <a:xfrm>
              <a:off x="207049" y="3391407"/>
              <a:ext cx="1030963" cy="650918"/>
            </a:xfrm>
            <a:custGeom>
              <a:avLst/>
              <a:gdLst>
                <a:gd name="connsiteX0" fmla="*/ 0 w 1030963"/>
                <a:gd name="connsiteY0" fmla="*/ 0 h 650918"/>
                <a:gd name="connsiteX1" fmla="*/ 1030963 w 1030963"/>
                <a:gd name="connsiteY1" fmla="*/ 0 h 650918"/>
                <a:gd name="connsiteX2" fmla="*/ 1030963 w 1030963"/>
                <a:gd name="connsiteY2" fmla="*/ 650918 h 650918"/>
                <a:gd name="connsiteX3" fmla="*/ 0 w 1030963"/>
                <a:gd name="connsiteY3" fmla="*/ 650918 h 650918"/>
                <a:gd name="connsiteX4" fmla="*/ 0 w 1030963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963" h="650918">
                  <a:moveTo>
                    <a:pt x="0" y="0"/>
                  </a:moveTo>
                  <a:lnTo>
                    <a:pt x="1030963" y="0"/>
                  </a:lnTo>
                  <a:lnTo>
                    <a:pt x="1030963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7030A0"/>
                  </a:solidFill>
                </a:rPr>
                <a:t>Expressar</a:t>
              </a:r>
            </a:p>
          </p:txBody>
        </p:sp>
        <p:sp>
          <p:nvSpPr>
            <p:cNvPr id="12" name="Seta circular 11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2945804"/>
                <a:gd name="adj4" fmla="val 11576931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orma livre 12"/>
            <p:cNvSpPr/>
            <p:nvPr/>
          </p:nvSpPr>
          <p:spPr>
            <a:xfrm>
              <a:off x="865857" y="2133577"/>
              <a:ext cx="1165762" cy="650918"/>
            </a:xfrm>
            <a:custGeom>
              <a:avLst/>
              <a:gdLst>
                <a:gd name="connsiteX0" fmla="*/ 0 w 1165762"/>
                <a:gd name="connsiteY0" fmla="*/ 0 h 650918"/>
                <a:gd name="connsiteX1" fmla="*/ 1165762 w 1165762"/>
                <a:gd name="connsiteY1" fmla="*/ 0 h 650918"/>
                <a:gd name="connsiteX2" fmla="*/ 1165762 w 1165762"/>
                <a:gd name="connsiteY2" fmla="*/ 650918 h 650918"/>
                <a:gd name="connsiteX3" fmla="*/ 0 w 1165762"/>
                <a:gd name="connsiteY3" fmla="*/ 650918 h 650918"/>
                <a:gd name="connsiteX4" fmla="*/ 0 w 1165762"/>
                <a:gd name="connsiteY4" fmla="*/ 0 h 65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5762" h="650918">
                  <a:moveTo>
                    <a:pt x="0" y="0"/>
                  </a:moveTo>
                  <a:lnTo>
                    <a:pt x="1165762" y="0"/>
                  </a:lnTo>
                  <a:lnTo>
                    <a:pt x="1165762" y="650918"/>
                  </a:lnTo>
                  <a:lnTo>
                    <a:pt x="0" y="65091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2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>
                  <a:solidFill>
                    <a:srgbClr val="0070C0"/>
                  </a:solidFill>
                </a:rPr>
                <a:t>Conhecer-se</a:t>
              </a:r>
            </a:p>
          </p:txBody>
        </p:sp>
        <p:sp>
          <p:nvSpPr>
            <p:cNvPr id="20" name="Seta circular 19"/>
            <p:cNvSpPr/>
            <p:nvPr/>
          </p:nvSpPr>
          <p:spPr>
            <a:xfrm>
              <a:off x="585023" y="2126943"/>
              <a:ext cx="3179847" cy="3179847"/>
            </a:xfrm>
            <a:prstGeom prst="circularArrow">
              <a:avLst>
                <a:gd name="adj1" fmla="val 3992"/>
                <a:gd name="adj2" fmla="val 250414"/>
                <a:gd name="adj3" fmla="val 16604312"/>
                <a:gd name="adj4" fmla="val 15860203"/>
                <a:gd name="adj5" fmla="val 4657"/>
              </a:avLst>
            </a:prstGeom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2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18" name="Elipse 17" hidden="1"/>
          <p:cNvSpPr/>
          <p:nvPr/>
        </p:nvSpPr>
        <p:spPr>
          <a:xfrm>
            <a:off x="438150" y="1308100"/>
            <a:ext cx="2314575" cy="3073400"/>
          </a:xfrm>
          <a:prstGeom prst="ellipse">
            <a:avLst/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Diagrama 15"/>
          <p:cNvGraphicFramePr/>
          <p:nvPr>
            <p:extLst/>
          </p:nvPr>
        </p:nvGraphicFramePr>
        <p:xfrm>
          <a:off x="3344638" y="2700337"/>
          <a:ext cx="2609849" cy="3627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7" name="Diagrama 16"/>
          <p:cNvGraphicFramePr/>
          <p:nvPr>
            <p:extLst/>
          </p:nvPr>
        </p:nvGraphicFramePr>
        <p:xfrm>
          <a:off x="6196119" y="2175329"/>
          <a:ext cx="2735036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9" name="CaixaDeTexto 18"/>
          <p:cNvSpPr txBox="1"/>
          <p:nvPr/>
        </p:nvSpPr>
        <p:spPr>
          <a:xfrm>
            <a:off x="195943" y="194459"/>
            <a:ext cx="87352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>
                <a:solidFill>
                  <a:schemeClr val="accent1">
                    <a:lumMod val="50000"/>
                  </a:schemeClr>
                </a:solidFill>
                <a:latin typeface="Arial Rounded MT Bold" panose="020F0704030504030204" pitchFamily="34" charset="0"/>
              </a:rPr>
              <a:t>ORGANIZAÇÃO CURRICULAR</a:t>
            </a:r>
          </a:p>
          <a:p>
            <a:pPr algn="ctr"/>
            <a:endParaRPr lang="pt-BR" sz="2400" dirty="0">
              <a:solidFill>
                <a:schemeClr val="accent1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4910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OBJETIVOS DE APRENDIZAGEM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85000" lnSpcReduction="20000"/>
          </a:bodyPr>
          <a:lstStyle/>
          <a:p>
            <a:endParaRPr lang="pt-BR" dirty="0"/>
          </a:p>
          <a:p>
            <a:r>
              <a:rPr lang="pt-BR" dirty="0"/>
              <a:t>Os </a:t>
            </a:r>
            <a:r>
              <a:rPr lang="pt-BR" dirty="0" smtClean="0"/>
              <a:t>OBJETIVOS DE APRENDIZAGEM individuam </a:t>
            </a:r>
            <a:r>
              <a:rPr lang="pt-BR" dirty="0"/>
              <a:t>campos do saber, conhecimentos e habilidades considerados indispensáveis para alcançar o desenvolvimento das competências. </a:t>
            </a:r>
          </a:p>
          <a:p>
            <a:r>
              <a:rPr lang="pt-BR" dirty="0"/>
              <a:t>São utilizados pelas escolas e pelos docentes em suas atividades de </a:t>
            </a:r>
            <a:r>
              <a:rPr lang="pt-BR" dirty="0" smtClean="0"/>
              <a:t>PLANEJAMENTO DIDÁTICO, </a:t>
            </a:r>
            <a:r>
              <a:rPr lang="pt-BR" dirty="0"/>
              <a:t>com atenção às condições de contexto, didáticas e </a:t>
            </a:r>
            <a:r>
              <a:rPr lang="pt-BR" dirty="0" smtClean="0"/>
              <a:t>organizações </a:t>
            </a:r>
            <a:r>
              <a:rPr lang="pt-BR" dirty="0"/>
              <a:t>focando um ensino rico e eficaz. </a:t>
            </a:r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objetivos são </a:t>
            </a:r>
            <a:r>
              <a:rPr lang="pt-BR" dirty="0" smtClean="0"/>
              <a:t>ORGANIZADOS em </a:t>
            </a:r>
            <a:r>
              <a:rPr lang="pt-BR" dirty="0"/>
              <a:t>núcleos temáticos e definidos em relação a </a:t>
            </a:r>
            <a:r>
              <a:rPr lang="pt-BR" dirty="0" smtClean="0"/>
              <a:t>PERÍODOS DIDÁTICOS LONGOS. </a:t>
            </a:r>
            <a:r>
              <a:rPr lang="pt-BR" dirty="0"/>
              <a:t>(Indicações Italiana, 2012)</a:t>
            </a:r>
          </a:p>
        </p:txBody>
      </p:sp>
    </p:spTree>
    <p:extLst>
      <p:ext uri="{BB962C8B-B14F-4D97-AF65-F5344CB8AC3E}">
        <p14:creationId xmlns:p14="http://schemas.microsoft.com/office/powerpoint/2010/main" val="27063466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pt-BR" dirty="0"/>
              <a:t>CAMPOS DE EXPERIÊNCIA:</a:t>
            </a:r>
            <a:br>
              <a:rPr lang="pt-BR" dirty="0"/>
            </a:br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sz="3600" dirty="0">
                <a:solidFill>
                  <a:srgbClr val="000000"/>
                </a:solidFill>
              </a:rPr>
              <a:t>Algumas ideias de outras versões da BNCC, das Indicações Italianas (2012 e 2017) e do livro “Campos de Experiência”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431795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107" y="378220"/>
            <a:ext cx="7886700" cy="1325563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b="1" dirty="0" smtClean="0">
                <a:latin typeface="Times New Roman"/>
                <a:ea typeface="Times New Roman"/>
                <a:cs typeface="Arial"/>
              </a:rPr>
              <a:t/>
            </a:r>
            <a:br>
              <a:rPr lang="es-ES_tradnl" b="1" dirty="0" smtClean="0">
                <a:latin typeface="Times New Roman"/>
                <a:ea typeface="Times New Roman"/>
                <a:cs typeface="Arial"/>
              </a:rPr>
            </a:br>
            <a:r>
              <a:rPr lang="es-ES_tradnl" b="1" dirty="0" smtClean="0">
                <a:ea typeface="Times New Roman"/>
                <a:cs typeface="Arial"/>
              </a:rPr>
              <a:t>CAMPOS DE EXPERIÊNCIA</a:t>
            </a:r>
            <a:r>
              <a:rPr lang="es-ES_tradnl" dirty="0" smtClean="0">
                <a:ea typeface="Calibri"/>
                <a:cs typeface="Arial"/>
              </a:rPr>
              <a:t/>
            </a:r>
            <a:br>
              <a:rPr lang="es-ES_tradnl" dirty="0" smtClean="0">
                <a:ea typeface="Calibri"/>
                <a:cs typeface="Arial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978526"/>
            <a:ext cx="8229600" cy="4147637"/>
          </a:xfrm>
          <a:solidFill>
            <a:srgbClr val="FFE699"/>
          </a:solidFill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14000"/>
              </a:lnSpc>
              <a:buNone/>
              <a:tabLst>
                <a:tab pos="540385" algn="l"/>
              </a:tabLst>
            </a:pPr>
            <a:endParaRPr lang="pt-PT" dirty="0" smtClean="0">
              <a:ea typeface="Times New Roman"/>
              <a:cs typeface="Arial"/>
            </a:endParaRPr>
          </a:p>
          <a:p>
            <a:pPr marL="3810" algn="just">
              <a:lnSpc>
                <a:spcPct val="114000"/>
              </a:lnSpc>
              <a:tabLst>
                <a:tab pos="540385" algn="l"/>
              </a:tabLst>
            </a:pPr>
            <a:r>
              <a:rPr lang="pt-PT" dirty="0" smtClean="0">
                <a:ea typeface="Times New Roman"/>
                <a:cs typeface="Arial"/>
              </a:rPr>
              <a:t>A experiência direta, o jogo, o procedimento de tentativas e erros permitem à criança, oportunamente guiada, aprofundar e sistematizar as aprendizagens. Cada campo de experiência oferece um conjunto de objetos, situações, imagens e linguagens, referidos aos sistemas simbólicos de nossa cultura, capazes de evocar, estimular, acompanhar aprendizagens progressivamente mais seguras.</a:t>
            </a:r>
            <a:endParaRPr lang="pt-PT" dirty="0" smtClean="0">
              <a:ea typeface="Calibri"/>
              <a:cs typeface="Arial"/>
            </a:endParaRPr>
          </a:p>
          <a:p>
            <a:pPr marL="3810" algn="just">
              <a:lnSpc>
                <a:spcPct val="114000"/>
              </a:lnSpc>
              <a:spcAft>
                <a:spcPts val="0"/>
              </a:spcAft>
              <a:tabLst>
                <a:tab pos="540385" algn="l"/>
              </a:tabLst>
            </a:pPr>
            <a:endParaRPr lang="es-ES_tradnl" dirty="0" smtClean="0">
              <a:ea typeface="Calibri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216989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es-ES_tradnl" b="1" dirty="0" smtClean="0">
                <a:ea typeface="Times New Roman"/>
                <a:cs typeface="Arial"/>
              </a:rPr>
              <a:t/>
            </a:r>
            <a:br>
              <a:rPr lang="es-ES_tradnl" b="1" dirty="0" smtClean="0">
                <a:ea typeface="Times New Roman"/>
                <a:cs typeface="Arial"/>
              </a:rPr>
            </a:br>
            <a:r>
              <a:rPr lang="es-ES_tradnl" b="1" dirty="0" smtClean="0">
                <a:ea typeface="Times New Roman"/>
                <a:cs typeface="Arial"/>
              </a:rPr>
              <a:t>CAMPOS </a:t>
            </a:r>
            <a:r>
              <a:rPr lang="es-ES_tradnl" b="1" dirty="0">
                <a:ea typeface="Times New Roman"/>
                <a:cs typeface="Arial"/>
              </a:rPr>
              <a:t>DE </a:t>
            </a:r>
            <a:r>
              <a:rPr lang="es-ES_tradnl" b="1" dirty="0" smtClean="0">
                <a:ea typeface="Times New Roman"/>
                <a:cs typeface="Arial"/>
              </a:rPr>
              <a:t>EXPERIÊNCIA</a:t>
            </a:r>
            <a:r>
              <a:rPr lang="es-ES_tradnl" dirty="0">
                <a:ea typeface="Calibri"/>
                <a:cs typeface="Arial"/>
              </a:rPr>
              <a:t/>
            </a:r>
            <a:br>
              <a:rPr lang="es-ES_tradnl" dirty="0">
                <a:ea typeface="Calibri"/>
                <a:cs typeface="Arial"/>
              </a:rPr>
            </a:b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E699"/>
          </a:solidFill>
        </p:spPr>
        <p:txBody>
          <a:bodyPr/>
          <a:lstStyle/>
          <a:p>
            <a:pPr marL="0" indent="0" algn="just">
              <a:lnSpc>
                <a:spcPct val="109000"/>
              </a:lnSpc>
              <a:spcAft>
                <a:spcPts val="0"/>
              </a:spcAft>
              <a:buNone/>
              <a:tabLst>
                <a:tab pos="540385" algn="l"/>
              </a:tabLst>
            </a:pPr>
            <a:endParaRPr lang="pt-PT" sz="3600" dirty="0">
              <a:ea typeface="Times New Roman"/>
              <a:cs typeface="Arial"/>
            </a:endParaRPr>
          </a:p>
          <a:p>
            <a:pPr marL="3810" algn="just">
              <a:lnSpc>
                <a:spcPct val="109000"/>
              </a:lnSpc>
              <a:spcAft>
                <a:spcPts val="0"/>
              </a:spcAft>
              <a:tabLst>
                <a:tab pos="540385" algn="l"/>
              </a:tabLst>
            </a:pPr>
            <a:r>
              <a:rPr lang="pt-PT" sz="3600" dirty="0" smtClean="0">
                <a:ea typeface="Times New Roman"/>
                <a:cs typeface="Arial"/>
              </a:rPr>
              <a:t>Os </a:t>
            </a:r>
            <a:r>
              <a:rPr lang="pt-PT" sz="3600" b="1" dirty="0">
                <a:ea typeface="Times New Roman"/>
                <a:cs typeface="Arial"/>
              </a:rPr>
              <a:t>professores</a:t>
            </a:r>
            <a:r>
              <a:rPr lang="pt-PT" sz="3600" dirty="0">
                <a:ea typeface="Times New Roman"/>
                <a:cs typeface="Arial"/>
              </a:rPr>
              <a:t> acolhem, valorizam e prolongam as curiosidades, as explorações, as propostas das crianças e criam ocasiões de aprendizagem para favorecer a organização daquilo que as crianças vão descobrindo.</a:t>
            </a:r>
            <a:endParaRPr lang="pt-PT" sz="3600" dirty="0">
              <a:ea typeface="Calibri"/>
              <a:cs typeface="Arial"/>
            </a:endParaRPr>
          </a:p>
          <a:p>
            <a:pPr marL="0" indent="0">
              <a:lnSpc>
                <a:spcPts val="20"/>
              </a:lnSpc>
              <a:spcAft>
                <a:spcPts val="0"/>
              </a:spcAft>
              <a:buNone/>
              <a:tabLst>
                <a:tab pos="540385" algn="l"/>
              </a:tabLst>
            </a:pPr>
            <a:endParaRPr lang="pt-PT" dirty="0">
              <a:ea typeface="Calibri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30051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pt-BR" b="1" dirty="0"/>
              <a:t>CAMPOS DE EXPERIÊNCIAS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540385" algn="l"/>
              </a:tabLst>
            </a:pPr>
            <a:endParaRPr lang="es-ES_tradnl" dirty="0">
              <a:latin typeface="Times New Roman"/>
              <a:ea typeface="Times New Roman"/>
              <a:cs typeface="Arial"/>
            </a:endParaRPr>
          </a:p>
          <a:p>
            <a:pPr marL="0" indent="0" algn="just">
              <a:lnSpc>
                <a:spcPct val="107000"/>
              </a:lnSpc>
              <a:spcAft>
                <a:spcPts val="0"/>
              </a:spcAft>
              <a:buNone/>
              <a:tabLst>
                <a:tab pos="540385" algn="l"/>
              </a:tabLst>
            </a:pPr>
            <a:r>
              <a:rPr lang="pt-PT" dirty="0">
                <a:ea typeface="Times New Roman"/>
                <a:cs typeface="Arial"/>
              </a:rPr>
              <a:t>Na </a:t>
            </a:r>
            <a:r>
              <a:rPr lang="pt-PT" dirty="0">
                <a:ea typeface="Times New Roman"/>
                <a:cs typeface="Arial"/>
              </a:rPr>
              <a:t>E</a:t>
            </a:r>
            <a:r>
              <a:rPr lang="pt-PT" dirty="0" smtClean="0">
                <a:ea typeface="Times New Roman"/>
                <a:cs typeface="Arial"/>
              </a:rPr>
              <a:t>ducação </a:t>
            </a:r>
            <a:r>
              <a:rPr lang="pt-PT" dirty="0">
                <a:ea typeface="Times New Roman"/>
                <a:cs typeface="Arial"/>
              </a:rPr>
              <a:t>I</a:t>
            </a:r>
            <a:r>
              <a:rPr lang="pt-PT" dirty="0" smtClean="0">
                <a:ea typeface="Times New Roman"/>
                <a:cs typeface="Arial"/>
              </a:rPr>
              <a:t>nfantil </a:t>
            </a:r>
            <a:r>
              <a:rPr lang="pt-PT" b="1" dirty="0" smtClean="0">
                <a:ea typeface="Times New Roman"/>
                <a:cs typeface="Arial"/>
              </a:rPr>
              <a:t>OS OBJETIVOS </a:t>
            </a:r>
            <a:r>
              <a:rPr lang="pt-PT" dirty="0" smtClean="0">
                <a:ea typeface="Times New Roman"/>
                <a:cs typeface="Arial"/>
              </a:rPr>
              <a:t>para </a:t>
            </a:r>
            <a:r>
              <a:rPr lang="pt-PT" dirty="0">
                <a:ea typeface="Times New Roman"/>
                <a:cs typeface="Arial"/>
              </a:rPr>
              <a:t>o desenvolvimento </a:t>
            </a:r>
            <a:r>
              <a:rPr lang="pt-PT" dirty="0" smtClean="0">
                <a:ea typeface="Times New Roman"/>
                <a:cs typeface="Arial"/>
              </a:rPr>
              <a:t>SUGEREM </a:t>
            </a:r>
            <a:r>
              <a:rPr lang="pt-PT" dirty="0" smtClean="0">
                <a:ea typeface="Times New Roman"/>
                <a:cs typeface="Arial"/>
              </a:rPr>
              <a:t>AO PROFESSOR orientações</a:t>
            </a:r>
            <a:r>
              <a:rPr lang="pt-PT" dirty="0">
                <a:ea typeface="Times New Roman"/>
                <a:cs typeface="Arial"/>
              </a:rPr>
              <a:t>, atenções e responsabilidades no criar </a:t>
            </a:r>
            <a:r>
              <a:rPr lang="pt-PT" dirty="0" smtClean="0">
                <a:ea typeface="Times New Roman"/>
                <a:cs typeface="Arial"/>
              </a:rPr>
              <a:t>PISTAS DE TRABALHO para </a:t>
            </a:r>
            <a:r>
              <a:rPr lang="pt-PT" dirty="0">
                <a:ea typeface="Times New Roman"/>
                <a:cs typeface="Arial"/>
              </a:rPr>
              <a:t>organizar </a:t>
            </a:r>
            <a:r>
              <a:rPr lang="pt-PT" dirty="0" smtClean="0">
                <a:ea typeface="Times New Roman"/>
                <a:cs typeface="Arial"/>
              </a:rPr>
              <a:t>ATIVIDADES E EXPERIÊNCIAS que </a:t>
            </a:r>
            <a:r>
              <a:rPr lang="pt-PT" dirty="0">
                <a:ea typeface="Times New Roman"/>
                <a:cs typeface="Arial"/>
              </a:rPr>
              <a:t>promovam a competência, que nesta idade é entendida de modo </a:t>
            </a:r>
            <a:r>
              <a:rPr lang="pt-PT" dirty="0" smtClean="0">
                <a:ea typeface="Times New Roman"/>
                <a:cs typeface="Arial"/>
              </a:rPr>
              <a:t>GLOBAL E UNITÁRIO.</a:t>
            </a:r>
            <a:endParaRPr lang="pt-PT" dirty="0">
              <a:ea typeface="Calibri"/>
              <a:cs typeface="Arial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94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endParaRPr lang="pt-BR" b="1" dirty="0" smtClean="0"/>
          </a:p>
          <a:p>
            <a:r>
              <a:rPr lang="pt-BR" b="1" dirty="0" smtClean="0"/>
              <a:t>BASE NACIONAL COMUM CURR</a:t>
            </a:r>
            <a:r>
              <a:rPr lang="pt-BR" b="1" dirty="0" smtClean="0"/>
              <a:t>ÍCULAR</a:t>
            </a:r>
          </a:p>
          <a:p>
            <a:pPr marL="0" indent="0">
              <a:buNone/>
            </a:pPr>
            <a:r>
              <a:rPr lang="pt-BR" b="1" dirty="0" smtClean="0"/>
              <a:t>					(4 versões)</a:t>
            </a:r>
            <a:endParaRPr lang="pt-BR" b="1" dirty="0" smtClean="0"/>
          </a:p>
          <a:p>
            <a:endParaRPr lang="pt-BR" dirty="0"/>
          </a:p>
          <a:p>
            <a:endParaRPr lang="pt-BR" dirty="0" smtClean="0"/>
          </a:p>
          <a:p>
            <a:r>
              <a:rPr lang="pt-BR" b="1" dirty="0">
                <a:ea typeface="Times New Roman"/>
                <a:cs typeface="Times New Roman"/>
              </a:rPr>
              <a:t>RESOLUÇÃO CNE/CP Nº 2, DE 22 DE DEZEMBRO DE 2017 </a:t>
            </a:r>
            <a:r>
              <a:rPr lang="pt-BR" b="1" baseline="30000" dirty="0">
                <a:ea typeface="Times New Roman"/>
                <a:cs typeface="Times New Roman"/>
              </a:rPr>
              <a:t>(*)</a:t>
            </a:r>
            <a:r>
              <a:rPr lang="es-ES_tradnl" dirty="0">
                <a:latin typeface="Times New Roman"/>
                <a:ea typeface="Times New Roman"/>
                <a:cs typeface="Times New Roman"/>
              </a:rPr>
              <a:t/>
            </a:r>
            <a:br>
              <a:rPr lang="es-ES_tradnl" dirty="0">
                <a:latin typeface="Times New Roman"/>
                <a:ea typeface="Times New Roman"/>
                <a:cs typeface="Times New Roman"/>
              </a:rPr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777125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r>
              <a:rPr lang="pt-BR" dirty="0">
                <a:solidFill>
                  <a:schemeClr val="accent4"/>
                </a:solidFill>
              </a:rPr>
              <a:t/>
            </a:r>
            <a:br>
              <a:rPr lang="pt-BR" dirty="0">
                <a:solidFill>
                  <a:schemeClr val="accent4"/>
                </a:solidFill>
              </a:rPr>
            </a:br>
            <a:r>
              <a:rPr lang="pt-BR" dirty="0">
                <a:solidFill>
                  <a:schemeClr val="accent4"/>
                </a:solidFill>
              </a:rPr>
              <a:t/>
            </a:r>
            <a:br>
              <a:rPr lang="pt-BR" dirty="0">
                <a:solidFill>
                  <a:schemeClr val="accent4"/>
                </a:solidFill>
              </a:rPr>
            </a:br>
            <a:r>
              <a:rPr lang="pt-BR" dirty="0">
                <a:solidFill>
                  <a:schemeClr val="accent4"/>
                </a:solidFill>
              </a:rPr>
              <a:t/>
            </a:r>
            <a:br>
              <a:rPr lang="pt-BR" dirty="0">
                <a:solidFill>
                  <a:schemeClr val="accent4"/>
                </a:solidFill>
              </a:rPr>
            </a:br>
            <a:r>
              <a:rPr lang="pt-BR" dirty="0">
                <a:solidFill>
                  <a:schemeClr val="accent4"/>
                </a:solidFill>
              </a:rPr>
              <a:t/>
            </a:r>
            <a:br>
              <a:rPr lang="pt-BR" dirty="0">
                <a:solidFill>
                  <a:schemeClr val="accent4"/>
                </a:solidFill>
              </a:rPr>
            </a:br>
            <a:r>
              <a:rPr lang="pt-BR" dirty="0">
                <a:solidFill>
                  <a:srgbClr val="203864"/>
                </a:solidFill>
              </a:rPr>
              <a:t/>
            </a:r>
            <a:br>
              <a:rPr lang="pt-BR" dirty="0">
                <a:solidFill>
                  <a:srgbClr val="203864"/>
                </a:solidFill>
              </a:rPr>
            </a:br>
            <a:r>
              <a:rPr lang="pt-BR" b="1" dirty="0">
                <a:solidFill>
                  <a:srgbClr val="203864"/>
                </a:solidFill>
              </a:rPr>
              <a:t>Walter Benjamin</a:t>
            </a:r>
            <a:br>
              <a:rPr lang="pt-BR" b="1" dirty="0">
                <a:solidFill>
                  <a:srgbClr val="203864"/>
                </a:solidFill>
              </a:rPr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t-BR" sz="5400" dirty="0">
                <a:solidFill>
                  <a:schemeClr val="accent4"/>
                </a:solidFill>
              </a:rPr>
              <a:t>EXPERIÊNCIA &amp; NARRATIVA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843122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solidFill>
                  <a:srgbClr val="203864"/>
                </a:solidFill>
              </a:rPr>
              <a:t>Experiência e narrativa  em W. Benjamin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pt-BR" b="1" dirty="0" smtClean="0"/>
              <a:t>ausência </a:t>
            </a:r>
            <a:r>
              <a:rPr lang="pt-BR" b="1" dirty="0"/>
              <a:t>de transmissão da experiência entre as gerações;</a:t>
            </a:r>
          </a:p>
          <a:p>
            <a:pPr>
              <a:buFontTx/>
              <a:buChar char="-"/>
            </a:pPr>
            <a:r>
              <a:rPr lang="pt-BR" b="1" dirty="0"/>
              <a:t>reconhece a  pobreza de experiência na vida dos modernos;</a:t>
            </a:r>
          </a:p>
          <a:p>
            <a:pPr>
              <a:buFontTx/>
              <a:buChar char="-"/>
            </a:pPr>
            <a:r>
              <a:rPr lang="pt-BR" b="1" dirty="0"/>
              <a:t>E estabelece a relação entre experiência, linguagem e narrativa</a:t>
            </a:r>
          </a:p>
          <a:p>
            <a:pPr>
              <a:buFontTx/>
              <a:buChar char="-"/>
            </a:pPr>
            <a:endParaRPr lang="pt-BR" dirty="0"/>
          </a:p>
        </p:txBody>
      </p:sp>
      <p:pic>
        <p:nvPicPr>
          <p:cNvPr id="5" name="Marcador de contenido 4" descr="image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5" b="98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5418317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0" cap="none" dirty="0"/>
              <a:t>Dewey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4000" dirty="0">
                <a:solidFill>
                  <a:schemeClr val="tx1"/>
                </a:solidFill>
              </a:rPr>
              <a:t>SOBRE A EXPERIÊNCIA</a:t>
            </a:r>
            <a:r>
              <a:rPr lang="pt-BR" sz="4000" dirty="0">
                <a:solidFill>
                  <a:schemeClr val="accent3"/>
                </a:solidFill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125619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 E CONHECIMENTO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BDD7EE"/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A </a:t>
            </a:r>
            <a:r>
              <a:rPr lang="pt-BR" sz="3600" dirty="0"/>
              <a:t>experiência da criança é algo embrionário, como uma das pontas da mesma linha, que se inicia com  conteúdos da </a:t>
            </a:r>
            <a:r>
              <a:rPr lang="pt-BR" sz="3600" b="1" dirty="0"/>
              <a:t>experiência da criança </a:t>
            </a:r>
            <a:r>
              <a:rPr lang="pt-BR" sz="3600" dirty="0"/>
              <a:t>e continua no movimento em direção aos conteúdos dos </a:t>
            </a:r>
            <a:r>
              <a:rPr lang="pt-BR" sz="3600" b="1" dirty="0"/>
              <a:t>programas </a:t>
            </a:r>
            <a:r>
              <a:rPr lang="pt-BR" sz="3600" dirty="0"/>
              <a:t>definidos pelas escolas, ou seja, ambas pertencem ao mesmo processo. </a:t>
            </a:r>
            <a:endParaRPr lang="es-ES_tradnl" sz="3600" dirty="0"/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9821288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BDD7EE"/>
          </a:solidFill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4000" dirty="0"/>
              <a:t>Adotar a experiência de cada criança como ponto de partida requer a compreensão de que cada uma dispõe de conhecimentos próprios, conforme sua experiência prévia, de vivência em diferentes famílias, com etnias, classes sociais, de gênero e requer formas educativas diversas para atender seus interesses e necessidades. </a:t>
            </a:r>
          </a:p>
          <a:p>
            <a:pPr marL="0" indent="0" algn="r">
              <a:buNone/>
            </a:pPr>
            <a:r>
              <a:rPr lang="pt-BR" sz="4000" dirty="0"/>
              <a:t>T. </a:t>
            </a:r>
            <a:r>
              <a:rPr lang="pt-BR" sz="4000" dirty="0" err="1"/>
              <a:t>Kishimoto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2863415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EXPERIÊNCIA em DEWEY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4000" dirty="0" smtClean="0"/>
              <a:t>Construir </a:t>
            </a:r>
            <a:r>
              <a:rPr lang="pt-BR" sz="4000" dirty="0"/>
              <a:t>um ambiente em que </a:t>
            </a:r>
            <a:r>
              <a:rPr lang="pt-BR" sz="4000" b="1" dirty="0"/>
              <a:t>as atividades imediatas das crianças se confrontem com as situações problemas </a:t>
            </a:r>
            <a:r>
              <a:rPr lang="pt-BR" sz="4000" dirty="0"/>
              <a:t>que exijam conhecimentos teóricos e práticos da esfera científica, artística, histórica (...) para resolvê-los.</a:t>
            </a:r>
          </a:p>
        </p:txBody>
      </p:sp>
    </p:spTree>
    <p:extLst>
      <p:ext uri="{BB962C8B-B14F-4D97-AF65-F5344CB8AC3E}">
        <p14:creationId xmlns:p14="http://schemas.microsoft.com/office/powerpoint/2010/main" val="38420669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BDD7EE"/>
          </a:solidFill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pt-BR" sz="3600" dirty="0"/>
              <a:t>Após o diagnóstico da experiência que se quer ampliar em conjunto com as crianças, se requer um plano, uma programação que detalhe a organização do espaço, do tempo, dos materiais e das interações para seu desenvolvimento. Esse é um ponto frágil nas práticas das professoras de educação infantil no país, </a:t>
            </a:r>
            <a:r>
              <a:rPr lang="pt-BR" sz="3600" dirty="0" smtClean="0"/>
              <a:t>não </a:t>
            </a:r>
            <a:r>
              <a:rPr lang="pt-BR" sz="3600" dirty="0"/>
              <a:t>conseguem ou não acham importante produzir planos ou programações para atender interesses de seus agrupamentos. </a:t>
            </a:r>
          </a:p>
          <a:p>
            <a:pPr marL="0" indent="0" algn="r">
              <a:buNone/>
            </a:pPr>
            <a:r>
              <a:rPr lang="pt-BR" sz="3600" dirty="0"/>
              <a:t>T. KISHIMOTO</a:t>
            </a:r>
            <a:endParaRPr lang="es-ES_tradnl" sz="36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58167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>
            <a:normAutofit fontScale="90000"/>
          </a:bodyPr>
          <a:lstStyle/>
          <a:p>
            <a:r>
              <a:rPr lang="pt-BR" dirty="0" smtClean="0">
                <a:solidFill>
                  <a:srgbClr val="000000"/>
                </a:solidFill>
              </a:rPr>
              <a:t/>
            </a:r>
            <a:br>
              <a:rPr lang="pt-BR" dirty="0" smtClean="0">
                <a:solidFill>
                  <a:srgbClr val="000000"/>
                </a:solidFill>
              </a:rPr>
            </a:br>
            <a:r>
              <a:rPr lang="pt-BR" dirty="0" smtClean="0">
                <a:solidFill>
                  <a:srgbClr val="000000"/>
                </a:solidFill>
              </a:rPr>
              <a:t>CAMPOS DE EXPERIÊNCIA</a:t>
            </a:r>
            <a:br>
              <a:rPr lang="pt-BR" dirty="0" smtClean="0">
                <a:solidFill>
                  <a:srgbClr val="000000"/>
                </a:solidFill>
              </a:rPr>
            </a:br>
            <a:endParaRPr lang="pt-BR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A9D18E"/>
          </a:solidFill>
        </p:spPr>
        <p:txBody>
          <a:bodyPr>
            <a:noAutofit/>
          </a:bodyPr>
          <a:lstStyle/>
          <a:p>
            <a:r>
              <a:rPr lang="pt-BR" sz="3200" dirty="0" smtClean="0"/>
              <a:t>Criado </a:t>
            </a:r>
            <a:r>
              <a:rPr lang="pt-BR" sz="3200" dirty="0"/>
              <a:t>com o propósito de pensar um currículo da educação para além da escola, sem antecipá-la e sem ser apenas preparatória. </a:t>
            </a:r>
          </a:p>
          <a:p>
            <a:r>
              <a:rPr lang="pt-BR" sz="3200" dirty="0"/>
              <a:t>Indicações amplas para serem especificadas nos processos e contextos, reelaborando de modo significativo, integrar o global ao local, o universal ao singular</a:t>
            </a:r>
          </a:p>
        </p:txBody>
      </p:sp>
    </p:spTree>
    <p:extLst>
      <p:ext uri="{BB962C8B-B14F-4D97-AF65-F5344CB8AC3E}">
        <p14:creationId xmlns:p14="http://schemas.microsoft.com/office/powerpoint/2010/main" val="171867115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A9D18E"/>
          </a:solidFill>
        </p:spPr>
        <p:txBody>
          <a:bodyPr/>
          <a:lstStyle/>
          <a:p>
            <a:r>
              <a:rPr lang="pt-BR" dirty="0"/>
              <a:t>INTENCIONALIDADE EDUCATIVA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A9D18E"/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/>
              <a:t>Planejar, organizar e colocar a disposição das crianças tempos, espaços e materiais para que favoreçam provocações à imaginação e desafios ao raciocínio, dando asas à curiosidade proporcionando espanto, descoberta, maravilhamento e todas as formas de expressão nas mais diferentes intensidades</a:t>
            </a:r>
          </a:p>
          <a:p>
            <a:pPr marL="0" indent="0" algn="r">
              <a:buNone/>
            </a:pPr>
            <a:r>
              <a:rPr lang="pt-BR" dirty="0" err="1"/>
              <a:t>Bondioli</a:t>
            </a:r>
            <a:r>
              <a:rPr lang="pt-BR" dirty="0"/>
              <a:t> e Mantovani, 1998</a:t>
            </a:r>
          </a:p>
        </p:txBody>
      </p:sp>
    </p:spTree>
    <p:extLst>
      <p:ext uri="{BB962C8B-B14F-4D97-AF65-F5344CB8AC3E}">
        <p14:creationId xmlns:p14="http://schemas.microsoft.com/office/powerpoint/2010/main" val="240644642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pt-BR" dirty="0" smtClean="0"/>
              <a:t>Campos </a:t>
            </a:r>
            <a:r>
              <a:rPr lang="pt-BR" dirty="0"/>
              <a:t>de Experiência na Escola da Infância 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type="subTitle" idx="1"/>
          </p:nvPr>
        </p:nvSpPr>
        <p:spPr>
          <a:solidFill>
            <a:srgbClr val="71B163"/>
          </a:solidFill>
        </p:spPr>
        <p:txBody>
          <a:bodyPr>
            <a:normAutofit fontScale="77500" lnSpcReduction="20000"/>
          </a:bodyPr>
          <a:lstStyle/>
          <a:p>
            <a:endParaRPr lang="pt-BR" dirty="0"/>
          </a:p>
          <a:p>
            <a:endParaRPr lang="pt-BR" dirty="0"/>
          </a:p>
          <a:p>
            <a:r>
              <a:rPr lang="pt-BR" dirty="0">
                <a:hlinkClick r:id="rId2"/>
              </a:rPr>
              <a:t>http://www.lume.ufrgs.br/bitstream/handle/10183/135352/000987199.pdf?sequence=1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38752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</a:t>
            </a:r>
            <a:r>
              <a:rPr lang="pt-BR" dirty="0" smtClean="0"/>
              <a:t>uatro </a:t>
            </a:r>
            <a:r>
              <a:rPr lang="pt-BR" dirty="0"/>
              <a:t>V</a:t>
            </a:r>
            <a:r>
              <a:rPr lang="pt-BR" dirty="0" smtClean="0"/>
              <a:t>ersões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tx2">
              <a:lumMod val="40000"/>
              <a:lumOff val="6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pt-BR" b="1" dirty="0"/>
              <a:t>P</a:t>
            </a:r>
            <a:r>
              <a:rPr lang="pt-BR" b="1" dirty="0" smtClean="0"/>
              <a:t>rimeira Versão </a:t>
            </a:r>
            <a:r>
              <a:rPr lang="pt-BR" dirty="0" smtClean="0"/>
              <a:t>(2015 e 2016) - </a:t>
            </a:r>
            <a:r>
              <a:rPr lang="pt-BR" dirty="0"/>
              <a:t>organizada de forma preliminar por comissões formadas por pesquisadores nas áreas de </a:t>
            </a:r>
            <a:r>
              <a:rPr lang="pt-BR" dirty="0" smtClean="0"/>
              <a:t>conhecimentos, gestores e professores de Redes públicas (MEC)</a:t>
            </a:r>
          </a:p>
          <a:p>
            <a:r>
              <a:rPr lang="pt-BR" b="1" dirty="0"/>
              <a:t>S</a:t>
            </a:r>
            <a:r>
              <a:rPr lang="pt-BR" b="1" dirty="0" smtClean="0"/>
              <a:t>egunda Versão</a:t>
            </a:r>
            <a:r>
              <a:rPr lang="pt-BR" dirty="0" smtClean="0"/>
              <a:t> (2016) - </a:t>
            </a:r>
            <a:r>
              <a:rPr lang="pt-BR" dirty="0"/>
              <a:t>foi discutida em </a:t>
            </a:r>
            <a:r>
              <a:rPr lang="pt-BR" dirty="0" smtClean="0"/>
              <a:t>seminários  </a:t>
            </a:r>
            <a:r>
              <a:rPr lang="pt-BR" dirty="0"/>
              <a:t>estaduais com participação de </a:t>
            </a:r>
            <a:r>
              <a:rPr lang="pt-BR" dirty="0" smtClean="0"/>
              <a:t>professores (CONSEDE/TODOS PELA EDUCAÇÃO)</a:t>
            </a:r>
          </a:p>
          <a:p>
            <a:r>
              <a:rPr lang="pt-BR" b="1" dirty="0" smtClean="0"/>
              <a:t>Terceira versão</a:t>
            </a:r>
            <a:r>
              <a:rPr lang="pt-BR" dirty="0" smtClean="0"/>
              <a:t> - </a:t>
            </a:r>
            <a:r>
              <a:rPr lang="pt-BR" dirty="0"/>
              <a:t>publicada em 06 de abril de 2017 foi encaminhada </a:t>
            </a:r>
            <a:r>
              <a:rPr lang="pt-BR" dirty="0" smtClean="0"/>
              <a:t>pelo MEC para </a:t>
            </a:r>
            <a:r>
              <a:rPr lang="pt-BR" dirty="0"/>
              <a:t>o Conselho Nacional de Educação </a:t>
            </a:r>
            <a:r>
              <a:rPr lang="pt-BR" dirty="0" smtClean="0"/>
              <a:t>com debates </a:t>
            </a:r>
            <a:r>
              <a:rPr lang="pt-BR" dirty="0"/>
              <a:t>por regiões do Brasil</a:t>
            </a:r>
            <a:r>
              <a:rPr lang="pt-BR" dirty="0" smtClean="0"/>
              <a:t>.</a:t>
            </a:r>
          </a:p>
          <a:p>
            <a:r>
              <a:rPr lang="pt-BR" b="1" dirty="0" smtClean="0"/>
              <a:t>Quarta Versão </a:t>
            </a:r>
            <a:r>
              <a:rPr lang="mr-IN" dirty="0" smtClean="0"/>
              <a:t>–</a:t>
            </a:r>
            <a:r>
              <a:rPr lang="es-ES_tradnl" dirty="0"/>
              <a:t>D</a:t>
            </a:r>
            <a:r>
              <a:rPr lang="es-ES_tradnl" dirty="0" smtClean="0"/>
              <a:t>efinida </a:t>
            </a:r>
            <a:r>
              <a:rPr lang="es-ES_tradnl" dirty="0" err="1" smtClean="0"/>
              <a:t>em</a:t>
            </a:r>
            <a:r>
              <a:rPr lang="pt-BR" dirty="0" smtClean="0"/>
              <a:t> 12/2017 </a:t>
            </a:r>
            <a:r>
              <a:rPr lang="mr-IN" dirty="0" smtClean="0"/>
              <a:t>–</a:t>
            </a:r>
            <a:r>
              <a:rPr lang="pt-BR" dirty="0" smtClean="0"/>
              <a:t>CNE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0432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lvl="0"/>
            <a:r>
              <a:rPr lang="pt-BR" dirty="0"/>
              <a:t/>
            </a:r>
            <a:br>
              <a:rPr lang="pt-BR" dirty="0"/>
            </a:br>
            <a:r>
              <a:rPr lang="it-IT" b="1" dirty="0"/>
              <a:t/>
            </a:r>
            <a:br>
              <a:rPr lang="it-IT" b="1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pt-PT" sz="3200" dirty="0" smtClean="0"/>
          </a:p>
          <a:p>
            <a:pPr marL="0" lvl="0" indent="0">
              <a:buNone/>
            </a:pPr>
            <a:r>
              <a:rPr lang="pt-PT" sz="3200" dirty="0" smtClean="0"/>
              <a:t>A </a:t>
            </a:r>
            <a:r>
              <a:rPr lang="pt-PT" sz="3200" dirty="0"/>
              <a:t>Escola da Infância </a:t>
            </a:r>
            <a:r>
              <a:rPr lang="pt-PT" sz="3200" dirty="0" smtClean="0"/>
              <a:t>é a escola </a:t>
            </a:r>
            <a:r>
              <a:rPr lang="pt-PT" sz="3200" dirty="0"/>
              <a:t>da atenção e da intenção, </a:t>
            </a:r>
          </a:p>
          <a:p>
            <a:pPr marL="0" lvl="0" indent="0">
              <a:buNone/>
            </a:pPr>
            <a:r>
              <a:rPr lang="pt-PT" sz="3200" dirty="0"/>
              <a:t>Do </a:t>
            </a:r>
            <a:r>
              <a:rPr lang="pt-PT" sz="3200" b="1" dirty="0"/>
              <a:t>currículo implícito </a:t>
            </a:r>
            <a:r>
              <a:rPr lang="pt-PT" sz="3200" dirty="0"/>
              <a:t>- que se manifesta na organização dos espaços e dos tempos da jornada educativa </a:t>
            </a:r>
          </a:p>
          <a:p>
            <a:pPr marL="0" lvl="0" indent="0">
              <a:buNone/>
            </a:pPr>
            <a:r>
              <a:rPr lang="pt-PT" sz="3200" dirty="0"/>
              <a:t>Do </a:t>
            </a:r>
            <a:r>
              <a:rPr lang="pt-PT" sz="3200" b="1" dirty="0"/>
              <a:t>currículo explícito </a:t>
            </a:r>
            <a:r>
              <a:rPr lang="pt-PT" sz="3200" dirty="0"/>
              <a:t>que se articula nos campos de experiência. Estes colocam no centro da aprendizagem </a:t>
            </a:r>
            <a:endParaRPr lang="pt-PT" sz="3200" dirty="0" smtClean="0"/>
          </a:p>
          <a:p>
            <a:pPr marL="0" lvl="0" indent="0">
              <a:buNone/>
            </a:pPr>
            <a:r>
              <a:rPr lang="pt-PT" sz="3200" dirty="0" smtClean="0"/>
              <a:t>na </a:t>
            </a:r>
            <a:r>
              <a:rPr lang="pt-PT" sz="3200" dirty="0"/>
              <a:t>ação da criança, </a:t>
            </a:r>
            <a:r>
              <a:rPr lang="pt-PT" sz="3200" dirty="0" smtClean="0"/>
              <a:t>na </a:t>
            </a:r>
            <a:r>
              <a:rPr lang="pt-PT" sz="3200" dirty="0"/>
              <a:t>sua corporeidade</a:t>
            </a:r>
            <a:r>
              <a:rPr lang="pt-PT" sz="3200" dirty="0" smtClean="0"/>
              <a:t>, nas </a:t>
            </a:r>
            <a:r>
              <a:rPr lang="pt-PT" sz="3200" dirty="0"/>
              <a:t>suas </a:t>
            </a:r>
            <a:r>
              <a:rPr lang="pt-PT" sz="3200" dirty="0" err="1" smtClean="0"/>
              <a:t>linguage</a:t>
            </a:r>
            <a:r>
              <a:rPr lang="it-IT" sz="3200" dirty="0" smtClean="0"/>
              <a:t>ns</a:t>
            </a:r>
            <a:r>
              <a:rPr lang="it-IT" dirty="0" smtClean="0"/>
              <a:t> </a:t>
            </a: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742950" y="517526"/>
            <a:ext cx="7886700" cy="13255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b="1" dirty="0"/>
              <a:t>INDICAZIONI NAZIONALI E NUOVI SCENARI (2017)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31032738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/>
              <a:t>INDICAZIONI NAZIONALI E NUOVI SCENARI (2017)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FCCCC"/>
          </a:solidFill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r>
              <a:rPr lang="pt-BR" sz="3600" dirty="0"/>
              <a:t>Na escola da infância não se trata de organizar e “ensinar” precocemente conteúdos de conhecimentos ou linguagens/habilidades.</a:t>
            </a:r>
          </a:p>
          <a:p>
            <a:pPr marL="0" lvl="0" indent="0">
              <a:buNone/>
            </a:pPr>
            <a:r>
              <a:rPr lang="pt-BR" sz="3600" dirty="0"/>
              <a:t> Os </a:t>
            </a:r>
            <a:r>
              <a:rPr lang="pt-BR" sz="3600" b="1" dirty="0"/>
              <a:t>campos de experiências </a:t>
            </a:r>
            <a:r>
              <a:rPr lang="pt-BR" sz="3600" dirty="0"/>
              <a:t>são prioritariamente vistos como </a:t>
            </a:r>
            <a:r>
              <a:rPr lang="pt-BR" sz="3600" b="1" dirty="0"/>
              <a:t>contextos culturais e práticos </a:t>
            </a:r>
            <a:r>
              <a:rPr lang="pt-BR" sz="3600" dirty="0"/>
              <a:t>que “amplificam” as experiências das crianças graças ao seu encontro com as imagens, palavras, indicações e “realces” promovidos pela intervenção da professora. </a:t>
            </a:r>
          </a:p>
          <a:p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7689947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EC3F1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Observar </a:t>
            </a:r>
            <a:r>
              <a:rPr lang="mr-IN" dirty="0" smtClean="0"/>
              <a:t>–</a:t>
            </a:r>
            <a:r>
              <a:rPr lang="pt-BR" dirty="0" smtClean="0"/>
              <a:t> Acolher </a:t>
            </a:r>
            <a:r>
              <a:rPr lang="mr-IN" dirty="0" smtClean="0"/>
              <a:t>–</a:t>
            </a:r>
            <a:r>
              <a:rPr lang="pt-BR" dirty="0" smtClean="0"/>
              <a:t> Desafiar - Propiciar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EC3F1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Criar ambiente PARA as crianças 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/>
              <a:t>A</a:t>
            </a:r>
            <a:r>
              <a:rPr lang="pt-BR" sz="3600" dirty="0" smtClean="0"/>
              <a:t>colher as propostas que as crianças fazem </a:t>
            </a:r>
          </a:p>
          <a:p>
            <a:pPr marL="0" indent="0" algn="ctr">
              <a:buNone/>
            </a:pPr>
            <a:endParaRPr lang="pt-BR" sz="3600" dirty="0"/>
          </a:p>
          <a:p>
            <a:pPr marL="0" indent="0" algn="ctr">
              <a:buNone/>
            </a:pPr>
            <a:r>
              <a:rPr lang="pt-BR" sz="3600" dirty="0"/>
              <a:t>C</a:t>
            </a:r>
            <a:r>
              <a:rPr lang="pt-BR" sz="3600" dirty="0" smtClean="0"/>
              <a:t>onstruir ambientes com elas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97496344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685800" y="1524001"/>
            <a:ext cx="7772400" cy="2076450"/>
          </a:xfrm>
          <a:solidFill>
            <a:srgbClr val="FEC3F1"/>
          </a:solidFill>
        </p:spPr>
        <p:txBody>
          <a:bodyPr>
            <a:normAutofit fontScale="90000"/>
          </a:bodyPr>
          <a:lstStyle/>
          <a:p>
            <a:r>
              <a:rPr lang="pt-BR" dirty="0" smtClean="0"/>
              <a:t>Planejar e Avaliar </a:t>
            </a:r>
            <a:br>
              <a:rPr lang="pt-BR" dirty="0" smtClean="0"/>
            </a:br>
            <a:r>
              <a:rPr lang="pt-BR" dirty="0" smtClean="0"/>
              <a:t>com base em Campos de Experiência 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I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63586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Reflexões do(a) Professor(a)</a:t>
            </a:r>
            <a:endParaRPr lang="pt-BR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solidFill>
            <a:srgbClr val="FEC3F1"/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dirty="0" smtClean="0"/>
              <a:t>O que falta para as experiências das crianças terem equilíbrio nos Campos de Experiências?</a:t>
            </a:r>
          </a:p>
          <a:p>
            <a:endParaRPr lang="pt-BR" dirty="0"/>
          </a:p>
          <a:p>
            <a:r>
              <a:rPr lang="pt-BR" dirty="0" smtClean="0"/>
              <a:t>Como ampliar seus repertórios de experiências? </a:t>
            </a:r>
          </a:p>
          <a:p>
            <a:endParaRPr lang="pt-BR" dirty="0"/>
          </a:p>
          <a:p>
            <a:r>
              <a:rPr lang="pt-BR" dirty="0" smtClean="0"/>
              <a:t>Como acompanhar, registrar e refletir sobre o realizado?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3126836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rgbClr val="FCD5B5"/>
          </a:solidFill>
        </p:spPr>
        <p:txBody>
          <a:bodyPr/>
          <a:lstStyle/>
          <a:p>
            <a:r>
              <a:rPr lang="pt-BR" b="1" dirty="0"/>
              <a:t>CURRÍCULO DO COTIDIANO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lnSpcReduction="10000"/>
          </a:bodyPr>
          <a:lstStyle/>
          <a:p>
            <a:endParaRPr lang="pt-BR" dirty="0"/>
          </a:p>
          <a:p>
            <a:r>
              <a:rPr lang="es-ES_tradnl" dirty="0"/>
              <a:t>Currículo que emerge nos contextos de vida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Os </a:t>
            </a:r>
            <a:r>
              <a:rPr lang="pt-BR" dirty="0"/>
              <a:t>atos intencionais, ações interativas com o mundo material e humano, </a:t>
            </a:r>
            <a:r>
              <a:rPr lang="pt-BR" dirty="0" smtClean="0"/>
              <a:t>que são registradas pelos adultos e avaliadas a partir dos campos e objetivos</a:t>
            </a:r>
          </a:p>
          <a:p>
            <a:r>
              <a:rPr lang="pt-BR" dirty="0" smtClean="0"/>
              <a:t>Proporcionar a ampliação de mundos reais e imaginários.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075861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Documento Curricular x Currículo Vivo 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DOCUMENTO </a:t>
            </a:r>
            <a:r>
              <a:rPr lang="pt-BR" dirty="0" smtClean="0"/>
              <a:t>CURRICULAR NACIONAL</a:t>
            </a:r>
            <a:endParaRPr lang="pt-BR" dirty="0"/>
          </a:p>
        </p:txBody>
      </p:sp>
      <p:sp>
        <p:nvSpPr>
          <p:cNvPr id="9" name="Espaço Reservado para Conteúdo 8"/>
          <p:cNvSpPr>
            <a:spLocks noGrp="1"/>
          </p:cNvSpPr>
          <p:nvPr>
            <p:ph sz="half" idx="2"/>
          </p:nvPr>
        </p:nvSpPr>
        <p:spPr>
          <a:solidFill>
            <a:srgbClr val="F8CBAD"/>
          </a:solidFill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Política nacional ou internacional </a:t>
            </a:r>
          </a:p>
          <a:p>
            <a:r>
              <a:rPr lang="pt-BR" dirty="0"/>
              <a:t>Escrito a partir de consensos – é a universalidade porém contemplando a diversidade</a:t>
            </a:r>
          </a:p>
          <a:p>
            <a:r>
              <a:rPr lang="pt-BR" dirty="0"/>
              <a:t>Currículo Mínimo/BNCC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pt-BR" dirty="0"/>
              <a:t>CURRICULO </a:t>
            </a:r>
            <a:r>
              <a:rPr lang="pt-BR" dirty="0" smtClean="0"/>
              <a:t>VIVO DA ESCOLA</a:t>
            </a:r>
            <a:endParaRPr lang="pt-BR" dirty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solidFill>
            <a:srgbClr val="F8CBAD"/>
          </a:solidFill>
        </p:spPr>
        <p:txBody>
          <a:bodyPr>
            <a:normAutofit fontScale="92500" lnSpcReduction="20000"/>
          </a:bodyPr>
          <a:lstStyle/>
          <a:p>
            <a:r>
              <a:rPr lang="pt-BR" dirty="0"/>
              <a:t>É definido na escola, pelo professor, pelas crianças com o apoio da comunidade 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Currículo como “intenções, ações e interações presentes no cotidiano” (BARBOSA, 2010, p. 5)</a:t>
            </a:r>
          </a:p>
          <a:p>
            <a:endParaRPr lang="pt-BR" dirty="0"/>
          </a:p>
          <a:p>
            <a:r>
              <a:rPr lang="pt-BR" dirty="0"/>
              <a:t>Parte Comum e Diversificada se </a:t>
            </a:r>
            <a:r>
              <a:rPr lang="pt-BR" dirty="0" smtClean="0"/>
              <a:t>complementam, contextualizado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689280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pt-BR" b="1" dirty="0"/>
              <a:t>CURRÍCULO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rgbClr val="F8CBAD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3200" dirty="0"/>
              <a:t>O currículo como um </a:t>
            </a:r>
            <a:r>
              <a:rPr lang="pt-BR" sz="3200" dirty="0" smtClean="0"/>
              <a:t>LUGAR E UM TEMPO que </a:t>
            </a:r>
            <a:r>
              <a:rPr lang="pt-BR" sz="3200" dirty="0"/>
              <a:t>tenha como foco a </a:t>
            </a:r>
            <a:r>
              <a:rPr lang="pt-BR" sz="3200" dirty="0" smtClean="0"/>
              <a:t>PRESENÇA E A PARTICIPAÇÃO da </a:t>
            </a:r>
            <a:r>
              <a:rPr lang="pt-BR" sz="3200" dirty="0"/>
              <a:t>criança pequena, mas também, a opção pedagógica de </a:t>
            </a:r>
            <a:r>
              <a:rPr lang="pt-BR" sz="3200" dirty="0" smtClean="0"/>
              <a:t>OFERTAR PARA AS CRIANÇAS uma </a:t>
            </a:r>
            <a:r>
              <a:rPr lang="pt-BR" sz="3200" dirty="0"/>
              <a:t>experiência de infância rica, diversificada, </a:t>
            </a:r>
            <a:r>
              <a:rPr lang="pt-BR" sz="3200" dirty="0" err="1"/>
              <a:t>complexificada</a:t>
            </a:r>
            <a:r>
              <a:rPr lang="pt-BR" sz="3200" dirty="0"/>
              <a:t> pela intencionalidade de favorecer experiências lúdicas com e nas múltiplas linguagens. </a:t>
            </a:r>
            <a:endParaRPr lang="es-ES_tradnl" sz="3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260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Ciclo de Políticas</a:t>
            </a:r>
            <a:endParaRPr lang="pt-B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t-BR" dirty="0"/>
              <a:t>Ball (2002) propôs um ciclo contínuo constituído por cinco contextos: </a:t>
            </a:r>
            <a:endParaRPr lang="pt-BR" dirty="0" smtClean="0"/>
          </a:p>
          <a:p>
            <a:r>
              <a:rPr lang="pt-BR" dirty="0" smtClean="0"/>
              <a:t>Contexto </a:t>
            </a:r>
            <a:r>
              <a:rPr lang="pt-BR" dirty="0"/>
              <a:t>de Influência, </a:t>
            </a:r>
            <a:endParaRPr lang="pt-BR" dirty="0" smtClean="0"/>
          </a:p>
          <a:p>
            <a:r>
              <a:rPr lang="pt-BR" dirty="0" smtClean="0"/>
              <a:t>Contexto </a:t>
            </a:r>
            <a:r>
              <a:rPr lang="pt-BR" dirty="0"/>
              <a:t>da Produção de Texto, </a:t>
            </a:r>
            <a:endParaRPr lang="pt-BR" dirty="0" smtClean="0"/>
          </a:p>
          <a:p>
            <a:r>
              <a:rPr lang="pt-BR" dirty="0" smtClean="0"/>
              <a:t>Contexto </a:t>
            </a:r>
            <a:r>
              <a:rPr lang="pt-BR" dirty="0"/>
              <a:t>da Prática, </a:t>
            </a:r>
            <a:endParaRPr lang="pt-BR" dirty="0" smtClean="0"/>
          </a:p>
          <a:p>
            <a:r>
              <a:rPr lang="pt-BR" dirty="0" smtClean="0"/>
              <a:t>Contexto </a:t>
            </a:r>
            <a:r>
              <a:rPr lang="pt-BR" dirty="0"/>
              <a:t>dos Resultados (efeitos) </a:t>
            </a:r>
            <a:endParaRPr lang="pt-BR" dirty="0" smtClean="0"/>
          </a:p>
          <a:p>
            <a:r>
              <a:rPr lang="pt-BR" dirty="0" smtClean="0"/>
              <a:t>e </a:t>
            </a:r>
            <a:r>
              <a:rPr lang="pt-BR" dirty="0"/>
              <a:t>Contexto da Estratégia política. </a:t>
            </a:r>
            <a:endParaRPr lang="pt-BR" dirty="0" smtClean="0"/>
          </a:p>
          <a:p>
            <a:pPr marL="114300" indent="0">
              <a:buNone/>
            </a:pPr>
            <a:r>
              <a:rPr lang="pt-BR" dirty="0" smtClean="0"/>
              <a:t>Cada </a:t>
            </a:r>
            <a:r>
              <a:rPr lang="pt-BR" dirty="0"/>
              <a:t>um desses contextos apresenta </a:t>
            </a:r>
            <a:r>
              <a:rPr lang="pt-BR" dirty="0" smtClean="0"/>
              <a:t>arenas (</a:t>
            </a:r>
            <a:r>
              <a:rPr lang="pt-BR" dirty="0"/>
              <a:t>lugares de discussão, disputas) e grupos de interesses (grupos que desejam influenciar as políticas) </a:t>
            </a:r>
            <a:r>
              <a:rPr lang="pt-BR" dirty="0" smtClean="0"/>
              <a:t>portanto </a:t>
            </a:r>
            <a:r>
              <a:rPr lang="pt-BR" dirty="0"/>
              <a:t>envolve embates.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18912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BNCC - GERAL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417638"/>
            <a:ext cx="7886700" cy="4028123"/>
          </a:xfrm>
          <a:solidFill>
            <a:srgbClr val="43BDA7"/>
          </a:solidFill>
        </p:spPr>
        <p:txBody>
          <a:bodyPr>
            <a:normAutofit fontScale="77500" lnSpcReduction="20000"/>
          </a:bodyPr>
          <a:lstStyle/>
          <a:p>
            <a:r>
              <a:rPr lang="pt-BR" dirty="0" smtClean="0"/>
              <a:t>Estabelece </a:t>
            </a:r>
            <a:r>
              <a:rPr lang="pt-BR" dirty="0"/>
              <a:t>com clareza o conjunto de </a:t>
            </a:r>
            <a:r>
              <a:rPr lang="pt-BR" b="1" dirty="0"/>
              <a:t>aprendizagens essenciais </a:t>
            </a:r>
            <a:r>
              <a:rPr lang="pt-BR" dirty="0"/>
              <a:t>e indispensáveis a que </a:t>
            </a:r>
            <a:r>
              <a:rPr lang="pt-BR" dirty="0" smtClean="0"/>
              <a:t>todos os cidadãos </a:t>
            </a:r>
            <a:r>
              <a:rPr lang="pt-BR" dirty="0"/>
              <a:t>têm </a:t>
            </a:r>
            <a:r>
              <a:rPr lang="pt-BR" dirty="0" smtClean="0"/>
              <a:t>direito </a:t>
            </a:r>
            <a:r>
              <a:rPr lang="mr-IN" b="1" dirty="0" smtClean="0"/>
              <a:t>–</a:t>
            </a:r>
            <a:r>
              <a:rPr lang="pt-BR" b="1" dirty="0" smtClean="0"/>
              <a:t> Equidade e </a:t>
            </a:r>
            <a:r>
              <a:rPr lang="pt-BR" b="1" dirty="0" smtClean="0"/>
              <a:t>a id</a:t>
            </a:r>
            <a:r>
              <a:rPr lang="pt-BR" b="1" dirty="0" smtClean="0"/>
              <a:t>éia da soberania nacional</a:t>
            </a:r>
            <a:endParaRPr lang="pt-BR" b="1" dirty="0"/>
          </a:p>
          <a:p>
            <a:r>
              <a:rPr lang="pt-BR" dirty="0"/>
              <a:t> Referência nacional </a:t>
            </a:r>
            <a:r>
              <a:rPr lang="pt-BR" b="1" dirty="0"/>
              <a:t>obrigatória</a:t>
            </a:r>
            <a:r>
              <a:rPr lang="pt-BR" dirty="0"/>
              <a:t> para a </a:t>
            </a:r>
            <a:r>
              <a:rPr lang="pt-BR" b="1" dirty="0" smtClean="0"/>
              <a:t>ELABORAÇÃO</a:t>
            </a:r>
            <a:r>
              <a:rPr lang="pt-BR" dirty="0" smtClean="0"/>
              <a:t> </a:t>
            </a:r>
            <a:r>
              <a:rPr lang="pt-BR" dirty="0"/>
              <a:t>ou </a:t>
            </a:r>
            <a:r>
              <a:rPr lang="pt-BR" b="1" dirty="0" smtClean="0"/>
              <a:t>ADEQUAÇÃO</a:t>
            </a:r>
            <a:r>
              <a:rPr lang="pt-BR" dirty="0" smtClean="0"/>
              <a:t> </a:t>
            </a:r>
            <a:r>
              <a:rPr lang="pt-BR" dirty="0"/>
              <a:t>de seus currículos e propostas pedagógicas </a:t>
            </a:r>
          </a:p>
          <a:p>
            <a:r>
              <a:rPr lang="pt-BR" dirty="0"/>
              <a:t>Promoção de uma </a:t>
            </a:r>
            <a:r>
              <a:rPr lang="pt-BR" b="1" dirty="0" smtClean="0"/>
              <a:t>EDUCAÇÃO INTEGRAL </a:t>
            </a:r>
            <a:r>
              <a:rPr lang="pt-BR" dirty="0" smtClean="0"/>
              <a:t>voltada </a:t>
            </a:r>
            <a:r>
              <a:rPr lang="pt-BR" dirty="0"/>
              <a:t>ao acolhimento, reconhecimento e desenvolvimento pleno de todos os estudantes, </a:t>
            </a:r>
            <a:r>
              <a:rPr lang="pt-BR" b="1" dirty="0" smtClean="0"/>
              <a:t>COM RESPEITO ÀS DIFERENÇAS E ENFRENTAMENTO À DISCRIMINAÇÃO E AO PRECONCEITO</a:t>
            </a:r>
            <a:r>
              <a:rPr lang="pt-BR" b="1" dirty="0" smtClean="0"/>
              <a:t>.(2017)</a:t>
            </a:r>
            <a:endParaRPr lang="pt-BR" b="1" dirty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628650" y="5791200"/>
            <a:ext cx="78867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0413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4934</Words>
  <Application>Microsoft Macintosh PowerPoint</Application>
  <PresentationFormat>Presentación en pantalla (4:3)</PresentationFormat>
  <Paragraphs>434</Paragraphs>
  <Slides>77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77</vt:i4>
      </vt:variant>
    </vt:vector>
  </HeadingPairs>
  <TitlesOfParts>
    <vt:vector size="78" baseType="lpstr">
      <vt:lpstr>Tema de Office</vt:lpstr>
      <vt:lpstr>DESAFIOS E contradições NA  IMPLEMENTAÇÃO DA BNCC</vt:lpstr>
      <vt:lpstr>Políticas Integradas </vt:lpstr>
      <vt:lpstr>Presentación de PowerPoint</vt:lpstr>
      <vt:lpstr>Presentación de PowerPoint</vt:lpstr>
      <vt:lpstr>Presentación de PowerPoint</vt:lpstr>
      <vt:lpstr>Presentación de PowerPoint</vt:lpstr>
      <vt:lpstr>Quatro Versões</vt:lpstr>
      <vt:lpstr>Ciclo de Políticas</vt:lpstr>
      <vt:lpstr>BNCC - GERAL</vt:lpstr>
      <vt:lpstr> RESOLUÇÃO CNE/CP Nº 2, DE 22 DE DEZEMBRO DE 2017 (*) </vt:lpstr>
      <vt:lpstr>COMPETÊNCIAS GERAIS DA BNCC (2017)</vt:lpstr>
      <vt:lpstr>A concepção de competência da BNCC</vt:lpstr>
      <vt:lpstr>A concepção de competência da BNCC</vt:lpstr>
      <vt:lpstr> RESOLUÇÃO CNE/CP Nº 2, DE 22 DE DEZEMBRO DE 2017 (*) </vt:lpstr>
      <vt:lpstr>COMPETÊNCIAS GERAIS DA BNCC (2017)</vt:lpstr>
      <vt:lpstr>  Marco Legal: COMUM E O DIVERSO </vt:lpstr>
      <vt:lpstr> RESOLUÇÃO CNE/CP Nº 2, DE 22 DE DEZEMBRO DE 2017 (*) </vt:lpstr>
      <vt:lpstr> RESOLUÇÃO CNE/CP Nº 2, DE 22 DE DEZEMBRO DE 2017 (*) </vt:lpstr>
      <vt:lpstr>RESOLUÇÃO CNE/CP Nº 2, DE 22 DE DEZEMBRO DE 2017 (*) </vt:lpstr>
      <vt:lpstr>Presentación de PowerPoint</vt:lpstr>
      <vt:lpstr>Fundamento Pedagógico:  CURRÍCULO CONTEXTUALIZADO</vt:lpstr>
      <vt:lpstr>Fundamento Pedagógico:  EDUCAÇÃO INTEGRAL </vt:lpstr>
      <vt:lpstr>Fundamento Pedagógico:  DIVERSIDADE DOS SUJEITOS</vt:lpstr>
      <vt:lpstr> Fundamentos Pedagógicos:  INTERDISCIPLINARIDADE  </vt:lpstr>
      <vt:lpstr>  BASE NACIONAL COMUM CURRICULAR E CURRÍCULOS   </vt:lpstr>
      <vt:lpstr>Temas Contemporâneos Transversais e integradores</vt:lpstr>
      <vt:lpstr>Temas Contemporâneos Transversais e integradores</vt:lpstr>
      <vt:lpstr>RESOLUÇÃO CNE/CP Nº 2, DE 22 DE DEZEMBRO DE 2017 (*) </vt:lpstr>
      <vt:lpstr>Presentación de PowerPoint</vt:lpstr>
      <vt:lpstr> Documento Curricular não é CURRÍCULO  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 RESOLUÇÃO CNE/CP Nº 2, DE 22 DE DEZEMBRO DE 2017 (*) </vt:lpstr>
      <vt:lpstr>RESOLUÇÃO CNE/CP Nº 2, DE 22 DE DEZEMBRO DE 2017 (*) </vt:lpstr>
      <vt:lpstr>RESOLUÇÃO CNE/CP Nº 2, DE 22 DE DEZEMBRO DE 2017 (*) </vt:lpstr>
      <vt:lpstr>BNCC e Educação Infantil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RESOLUÇÃO CNE/CP Nº 2, DE 22 DE DEZEMBRO DE 2017 (*) </vt:lpstr>
      <vt:lpstr>Implementação </vt:lpstr>
      <vt:lpstr>EDUCAÇÃO INFANTIL </vt:lpstr>
      <vt:lpstr>Presentación de PowerPoint</vt:lpstr>
      <vt:lpstr>DIREITOS DAS CRIANÇAS</vt:lpstr>
      <vt:lpstr>Presentación de PowerPoint</vt:lpstr>
      <vt:lpstr>INTENCIONALIDADE PEDAGÓGICA</vt:lpstr>
      <vt:lpstr>CAMPOS DE EXPERIÊNCIAS</vt:lpstr>
      <vt:lpstr>Presentación de PowerPoint</vt:lpstr>
      <vt:lpstr>Presentación de PowerPoint</vt:lpstr>
      <vt:lpstr>Presentación de PowerPoint</vt:lpstr>
      <vt:lpstr>OBJETIVOS DE APRENDIZAGEM</vt:lpstr>
      <vt:lpstr>CAMPOS DE EXPERIÊNCIA: </vt:lpstr>
      <vt:lpstr> CAMPOS DE EXPERIÊNCIA </vt:lpstr>
      <vt:lpstr> CAMPOS DE EXPERIÊNCIA </vt:lpstr>
      <vt:lpstr>CAMPOS DE EXPERIÊNCIAS</vt:lpstr>
      <vt:lpstr>     Walter Benjamin  </vt:lpstr>
      <vt:lpstr>Experiência e narrativa  em W. Benjamin</vt:lpstr>
      <vt:lpstr>Dewey</vt:lpstr>
      <vt:lpstr>EXPERIÊNCIA E CONHECIMENTO</vt:lpstr>
      <vt:lpstr>Presentación de PowerPoint</vt:lpstr>
      <vt:lpstr>EXPERIÊNCIA em DEWEY </vt:lpstr>
      <vt:lpstr>Presentación de PowerPoint</vt:lpstr>
      <vt:lpstr> CAMPOS DE EXPERIÊNCIA </vt:lpstr>
      <vt:lpstr>INTENCIONALIDADE EDUCATIVA </vt:lpstr>
      <vt:lpstr>Campos de Experiência na Escola da Infância </vt:lpstr>
      <vt:lpstr>  </vt:lpstr>
      <vt:lpstr>INDICAZIONI NAZIONALI E NUOVI SCENARI (2017)</vt:lpstr>
      <vt:lpstr>Observar – Acolher – Desafiar - Propiciar</vt:lpstr>
      <vt:lpstr>Planejar e Avaliar  com base em Campos de Experiência </vt:lpstr>
      <vt:lpstr>Reflexões do(a) Professor(a)</vt:lpstr>
      <vt:lpstr>CURRÍCULO DO COTIDIANO</vt:lpstr>
      <vt:lpstr>Documento Curricular x Currículo Vivo </vt:lpstr>
      <vt:lpstr>CURRÍCULO</vt:lpstr>
    </vt:vector>
  </TitlesOfParts>
  <Manager/>
  <Company>UFRGS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Organizar a Prática Pedagógica a partir dos Campos de Experiência </dc:title>
  <dc:subject/>
  <dc:creator>Maria Carmen Silveira BARBOSA</dc:creator>
  <cp:keywords/>
  <dc:description/>
  <cp:lastModifiedBy>Maria Carmen Silveira BARBOSA</cp:lastModifiedBy>
  <cp:revision>15</cp:revision>
  <dcterms:created xsi:type="dcterms:W3CDTF">2018-08-21T13:24:23Z</dcterms:created>
  <dcterms:modified xsi:type="dcterms:W3CDTF">2018-08-23T15:35:38Z</dcterms:modified>
  <cp:category/>
</cp:coreProperties>
</file>