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13" r:id="rId3"/>
    <p:sldId id="257" r:id="rId4"/>
    <p:sldId id="295" r:id="rId5"/>
    <p:sldId id="296" r:id="rId6"/>
    <p:sldId id="297" r:id="rId7"/>
    <p:sldId id="298" r:id="rId8"/>
    <p:sldId id="299" r:id="rId9"/>
    <p:sldId id="315" r:id="rId10"/>
    <p:sldId id="319" r:id="rId11"/>
    <p:sldId id="316" r:id="rId12"/>
    <p:sldId id="261" r:id="rId13"/>
    <p:sldId id="310" r:id="rId14"/>
    <p:sldId id="258" r:id="rId15"/>
    <p:sldId id="259" r:id="rId16"/>
    <p:sldId id="260" r:id="rId17"/>
    <p:sldId id="312" r:id="rId18"/>
    <p:sldId id="271" r:id="rId19"/>
    <p:sldId id="265" r:id="rId20"/>
    <p:sldId id="277" r:id="rId21"/>
    <p:sldId id="284" r:id="rId22"/>
    <p:sldId id="317" r:id="rId23"/>
    <p:sldId id="301" r:id="rId24"/>
    <p:sldId id="270" r:id="rId25"/>
    <p:sldId id="278" r:id="rId26"/>
    <p:sldId id="291" r:id="rId27"/>
    <p:sldId id="285" r:id="rId28"/>
    <p:sldId id="292" r:id="rId29"/>
    <p:sldId id="272" r:id="rId30"/>
    <p:sldId id="279" r:id="rId31"/>
    <p:sldId id="286" r:id="rId32"/>
    <p:sldId id="302" r:id="rId33"/>
    <p:sldId id="273" r:id="rId34"/>
    <p:sldId id="280" r:id="rId35"/>
    <p:sldId id="293" r:id="rId36"/>
    <p:sldId id="305" r:id="rId37"/>
    <p:sldId id="274" r:id="rId38"/>
    <p:sldId id="281" r:id="rId39"/>
    <p:sldId id="288" r:id="rId40"/>
    <p:sldId id="300" r:id="rId41"/>
    <p:sldId id="275" r:id="rId42"/>
    <p:sldId id="282" r:id="rId43"/>
    <p:sldId id="289" r:id="rId44"/>
    <p:sldId id="269" r:id="rId45"/>
    <p:sldId id="318" r:id="rId46"/>
    <p:sldId id="314" r:id="rId47"/>
    <p:sldId id="307" r:id="rId48"/>
    <p:sldId id="30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B4A846-5990-4944-A2FB-2194BC05DE7E}" type="doc">
      <dgm:prSet loTypeId="urn:microsoft.com/office/officeart/2009/3/layout/PhasedProcess" loCatId="process" qsTypeId="urn:microsoft.com/office/officeart/2005/8/quickstyle/simple1" qsCatId="simple" csTypeId="urn:microsoft.com/office/officeart/2005/8/colors/colorful5" csCatId="colorful" phldr="1"/>
      <dgm:spPr/>
      <dgm:t>
        <a:bodyPr/>
        <a:lstStyle/>
        <a:p>
          <a:endParaRPr lang="pt-BR"/>
        </a:p>
      </dgm:t>
    </dgm:pt>
    <dgm:pt modelId="{68DBA419-8B29-4168-A889-2679E62661CA}">
      <dgm:prSet phldrT="[Texto]"/>
      <dgm:spPr/>
      <dgm:t>
        <a:bodyPr/>
        <a:lstStyle/>
        <a:p>
          <a:r>
            <a:rPr lang="pt-BR" b="1" dirty="0">
              <a:solidFill>
                <a:srgbClr val="0070C0"/>
              </a:solidFill>
            </a:rPr>
            <a:t>Direitos de Aprendizagem</a:t>
          </a:r>
        </a:p>
      </dgm:t>
    </dgm:pt>
    <dgm:pt modelId="{2CE79A1E-01A1-487B-8A84-A97EDB72AD65}" type="parTrans" cxnId="{84359E50-8C08-4DD3-AF63-4C74AA77B366}">
      <dgm:prSet/>
      <dgm:spPr/>
      <dgm:t>
        <a:bodyPr/>
        <a:lstStyle/>
        <a:p>
          <a:endParaRPr lang="pt-BR"/>
        </a:p>
      </dgm:t>
    </dgm:pt>
    <dgm:pt modelId="{E91ADCA5-2FAD-4889-944A-B541D0614D12}" type="sibTrans" cxnId="{84359E50-8C08-4DD3-AF63-4C74AA77B366}">
      <dgm:prSet/>
      <dgm:spPr/>
      <dgm:t>
        <a:bodyPr/>
        <a:lstStyle/>
        <a:p>
          <a:endParaRPr lang="pt-BR"/>
        </a:p>
      </dgm:t>
    </dgm:pt>
    <dgm:pt modelId="{D15FB642-82E9-4D31-9340-1DB3FAAFB8D7}">
      <dgm:prSet phldrT="[Texto]"/>
      <dgm:spPr>
        <a:solidFill>
          <a:srgbClr val="0070C0">
            <a:alpha val="50000"/>
          </a:srgbClr>
        </a:solidFill>
      </dgm:spPr>
      <dgm:t>
        <a:bodyPr/>
        <a:lstStyle/>
        <a:p>
          <a:r>
            <a:rPr lang="pt-BR" dirty="0"/>
            <a:t>Ético</a:t>
          </a:r>
        </a:p>
      </dgm:t>
    </dgm:pt>
    <dgm:pt modelId="{AF09FC39-331E-4454-8615-55C3156952BA}" type="parTrans" cxnId="{E6C83F0F-8372-41AF-BA60-5C026C2B8200}">
      <dgm:prSet/>
      <dgm:spPr/>
      <dgm:t>
        <a:bodyPr/>
        <a:lstStyle/>
        <a:p>
          <a:endParaRPr lang="pt-BR"/>
        </a:p>
      </dgm:t>
    </dgm:pt>
    <dgm:pt modelId="{5FB16D8A-F8CE-428A-A561-89DCFBF2AF07}" type="sibTrans" cxnId="{E6C83F0F-8372-41AF-BA60-5C026C2B8200}">
      <dgm:prSet/>
      <dgm:spPr/>
      <dgm:t>
        <a:bodyPr/>
        <a:lstStyle/>
        <a:p>
          <a:endParaRPr lang="pt-BR"/>
        </a:p>
      </dgm:t>
    </dgm:pt>
    <dgm:pt modelId="{98A2C34E-1D4E-41DB-B529-51C7ACD36AAD}">
      <dgm:prSet phldrT="[Texto]"/>
      <dgm:spPr>
        <a:solidFill>
          <a:srgbClr val="00B050">
            <a:alpha val="50000"/>
          </a:srgbClr>
        </a:solidFill>
      </dgm:spPr>
      <dgm:t>
        <a:bodyPr/>
        <a:lstStyle/>
        <a:p>
          <a:r>
            <a:rPr lang="pt-BR" dirty="0"/>
            <a:t>Estético</a:t>
          </a:r>
        </a:p>
      </dgm:t>
    </dgm:pt>
    <dgm:pt modelId="{6C76FE48-5F0B-423B-AE49-3633A2FFDC89}" type="parTrans" cxnId="{4C785461-F140-4F64-9171-C3CB06373743}">
      <dgm:prSet/>
      <dgm:spPr/>
      <dgm:t>
        <a:bodyPr/>
        <a:lstStyle/>
        <a:p>
          <a:endParaRPr lang="pt-BR"/>
        </a:p>
      </dgm:t>
    </dgm:pt>
    <dgm:pt modelId="{A42A06AD-7ACE-4654-B5A8-5BB73E017057}" type="sibTrans" cxnId="{4C785461-F140-4F64-9171-C3CB06373743}">
      <dgm:prSet/>
      <dgm:spPr/>
      <dgm:t>
        <a:bodyPr/>
        <a:lstStyle/>
        <a:p>
          <a:endParaRPr lang="pt-BR"/>
        </a:p>
      </dgm:t>
    </dgm:pt>
    <dgm:pt modelId="{C7A6B200-9320-4AEB-8DED-E4E28B239EF6}">
      <dgm:prSet phldrT="[Texto]"/>
      <dgm:spPr>
        <a:solidFill>
          <a:srgbClr val="7030A0">
            <a:alpha val="50000"/>
          </a:srgbClr>
        </a:solidFill>
      </dgm:spPr>
      <dgm:t>
        <a:bodyPr/>
        <a:lstStyle/>
        <a:p>
          <a:r>
            <a:rPr lang="pt-BR" dirty="0"/>
            <a:t>Político</a:t>
          </a:r>
        </a:p>
      </dgm:t>
    </dgm:pt>
    <dgm:pt modelId="{3B350326-F941-4149-A01E-E5EAC024CAAF}" type="parTrans" cxnId="{AE6F7D91-3F7A-48FB-954A-B6D6E3278BA1}">
      <dgm:prSet/>
      <dgm:spPr/>
      <dgm:t>
        <a:bodyPr/>
        <a:lstStyle/>
        <a:p>
          <a:endParaRPr lang="pt-BR"/>
        </a:p>
      </dgm:t>
    </dgm:pt>
    <dgm:pt modelId="{BB3558C6-EC22-439F-90C6-25FB7986C963}" type="sibTrans" cxnId="{AE6F7D91-3F7A-48FB-954A-B6D6E3278BA1}">
      <dgm:prSet/>
      <dgm:spPr/>
      <dgm:t>
        <a:bodyPr/>
        <a:lstStyle/>
        <a:p>
          <a:endParaRPr lang="pt-BR"/>
        </a:p>
      </dgm:t>
    </dgm:pt>
    <dgm:pt modelId="{69606C3E-5E7F-40F1-9EC8-078B1AF71A30}">
      <dgm:prSet phldrT="[Texto]"/>
      <dgm:spPr/>
      <dgm:t>
        <a:bodyPr/>
        <a:lstStyle/>
        <a:p>
          <a:r>
            <a:rPr lang="pt-BR" b="1" dirty="0">
              <a:solidFill>
                <a:schemeClr val="accent6">
                  <a:lumMod val="75000"/>
                </a:schemeClr>
              </a:solidFill>
            </a:rPr>
            <a:t>Campos de Experiências</a:t>
          </a:r>
        </a:p>
      </dgm:t>
    </dgm:pt>
    <dgm:pt modelId="{2DBAC167-346D-45B6-B459-F1BDD8CC67AD}" type="parTrans" cxnId="{1FBCDA6F-7685-46C3-AA87-3E5864334D06}">
      <dgm:prSet/>
      <dgm:spPr/>
      <dgm:t>
        <a:bodyPr/>
        <a:lstStyle/>
        <a:p>
          <a:endParaRPr lang="pt-BR"/>
        </a:p>
      </dgm:t>
    </dgm:pt>
    <dgm:pt modelId="{CEBB507F-7411-42D8-991E-41B64DED7892}" type="sibTrans" cxnId="{1FBCDA6F-7685-46C3-AA87-3E5864334D06}">
      <dgm:prSet/>
      <dgm:spPr/>
      <dgm:t>
        <a:bodyPr/>
        <a:lstStyle/>
        <a:p>
          <a:endParaRPr lang="pt-BR"/>
        </a:p>
      </dgm:t>
    </dgm:pt>
    <dgm:pt modelId="{314ECF96-BDF8-457B-9239-5DCB01EC00C7}">
      <dgm:prSet phldrT="[Texto]"/>
      <dgm:spPr/>
      <dgm:t>
        <a:bodyPr/>
        <a:lstStyle/>
        <a:p>
          <a:r>
            <a:rPr lang="pt-BR" dirty="0"/>
            <a:t>Conhecimento</a:t>
          </a:r>
        </a:p>
      </dgm:t>
    </dgm:pt>
    <dgm:pt modelId="{EDAA563F-EF4F-4FC6-9DAA-4575C205A449}" type="parTrans" cxnId="{28079152-4CAD-46B0-82AF-B5BFAB8D6E44}">
      <dgm:prSet/>
      <dgm:spPr/>
      <dgm:t>
        <a:bodyPr/>
        <a:lstStyle/>
        <a:p>
          <a:endParaRPr lang="pt-BR"/>
        </a:p>
      </dgm:t>
    </dgm:pt>
    <dgm:pt modelId="{545990CA-8623-42D9-82C1-5578FBE3C99E}" type="sibTrans" cxnId="{28079152-4CAD-46B0-82AF-B5BFAB8D6E44}">
      <dgm:prSet/>
      <dgm:spPr/>
      <dgm:t>
        <a:bodyPr/>
        <a:lstStyle/>
        <a:p>
          <a:endParaRPr lang="pt-BR"/>
        </a:p>
      </dgm:t>
    </dgm:pt>
    <dgm:pt modelId="{C93FF094-C474-4B39-BA36-6E2DCC865B72}">
      <dgm:prSet phldrT="[Texto]"/>
      <dgm:spPr/>
      <dgm:t>
        <a:bodyPr/>
        <a:lstStyle/>
        <a:p>
          <a:r>
            <a:rPr lang="pt-BR" dirty="0"/>
            <a:t>Práticas Sociais</a:t>
          </a:r>
        </a:p>
      </dgm:t>
    </dgm:pt>
    <dgm:pt modelId="{6DD3220E-AF6A-485C-8026-1B95B65CC6FD}" type="parTrans" cxnId="{96C69F01-AA24-4CE6-AFFC-873F236543CC}">
      <dgm:prSet/>
      <dgm:spPr/>
      <dgm:t>
        <a:bodyPr/>
        <a:lstStyle/>
        <a:p>
          <a:endParaRPr lang="pt-BR"/>
        </a:p>
      </dgm:t>
    </dgm:pt>
    <dgm:pt modelId="{4666A877-D1CB-43ED-AD89-80761102623C}" type="sibTrans" cxnId="{96C69F01-AA24-4CE6-AFFC-873F236543CC}">
      <dgm:prSet/>
      <dgm:spPr/>
      <dgm:t>
        <a:bodyPr/>
        <a:lstStyle/>
        <a:p>
          <a:endParaRPr lang="pt-BR"/>
        </a:p>
      </dgm:t>
    </dgm:pt>
    <dgm:pt modelId="{1D05963B-0AB6-466C-A7C0-498B6FD4EBAE}">
      <dgm:prSet phldrT="[Texto]"/>
      <dgm:spPr/>
      <dgm:t>
        <a:bodyPr/>
        <a:lstStyle/>
        <a:p>
          <a:r>
            <a:rPr lang="pt-BR" b="1" dirty="0">
              <a:solidFill>
                <a:schemeClr val="accent2">
                  <a:lumMod val="75000"/>
                </a:schemeClr>
              </a:solidFill>
            </a:rPr>
            <a:t>Objetivos de </a:t>
          </a:r>
          <a:r>
            <a:rPr lang="pt-BR" b="1" dirty="0" smtClean="0">
              <a:solidFill>
                <a:schemeClr val="accent2">
                  <a:lumMod val="75000"/>
                </a:schemeClr>
              </a:solidFill>
            </a:rPr>
            <a:t>aprendizagem </a:t>
          </a:r>
          <a:r>
            <a:rPr lang="pt-BR" b="1" dirty="0">
              <a:solidFill>
                <a:schemeClr val="accent2">
                  <a:lumMod val="75000"/>
                </a:schemeClr>
              </a:solidFill>
            </a:rPr>
            <a:t>e desenvolvimento</a:t>
          </a:r>
        </a:p>
      </dgm:t>
    </dgm:pt>
    <dgm:pt modelId="{0208E742-DEAD-47A9-8B72-4241C0E67CA7}" type="parTrans" cxnId="{81DEEB7D-A2D4-4206-A6E3-E1E8C8B14DD6}">
      <dgm:prSet/>
      <dgm:spPr/>
      <dgm:t>
        <a:bodyPr/>
        <a:lstStyle/>
        <a:p>
          <a:endParaRPr lang="pt-BR"/>
        </a:p>
      </dgm:t>
    </dgm:pt>
    <dgm:pt modelId="{E8D88D0C-62D2-41F1-9A31-6FBAF6E8D10E}" type="sibTrans" cxnId="{81DEEB7D-A2D4-4206-A6E3-E1E8C8B14DD6}">
      <dgm:prSet/>
      <dgm:spPr/>
      <dgm:t>
        <a:bodyPr/>
        <a:lstStyle/>
        <a:p>
          <a:endParaRPr lang="pt-BR"/>
        </a:p>
      </dgm:t>
    </dgm:pt>
    <dgm:pt modelId="{6D591924-9AF2-4813-8106-6CA6E4685867}">
      <dgm:prSet phldrT="[Texto]" phldr="1"/>
      <dgm:spPr>
        <a:noFill/>
        <a:ln>
          <a:noFill/>
        </a:ln>
      </dgm:spPr>
      <dgm:t>
        <a:bodyPr/>
        <a:lstStyle/>
        <a:p>
          <a:endParaRPr lang="pt-BR" dirty="0"/>
        </a:p>
      </dgm:t>
    </dgm:pt>
    <dgm:pt modelId="{9A6294F7-000F-4AAA-B934-5D9CF4FF878A}" type="parTrans" cxnId="{62431BDA-AD79-4F66-924C-F7A9821350A7}">
      <dgm:prSet/>
      <dgm:spPr/>
      <dgm:t>
        <a:bodyPr/>
        <a:lstStyle/>
        <a:p>
          <a:endParaRPr lang="pt-BR"/>
        </a:p>
      </dgm:t>
    </dgm:pt>
    <dgm:pt modelId="{8B564733-7220-4ACE-AE9B-1563A9205154}" type="sibTrans" cxnId="{62431BDA-AD79-4F66-924C-F7A9821350A7}">
      <dgm:prSet/>
      <dgm:spPr/>
      <dgm:t>
        <a:bodyPr/>
        <a:lstStyle/>
        <a:p>
          <a:endParaRPr lang="pt-BR"/>
        </a:p>
      </dgm:t>
    </dgm:pt>
    <dgm:pt modelId="{06875512-3E4B-4AF7-9A27-DC71B2FA562A}">
      <dgm:prSet phldrT="[Texto]"/>
      <dgm:spPr/>
      <dgm:t>
        <a:bodyPr/>
        <a:lstStyle/>
        <a:p>
          <a:r>
            <a:rPr lang="pt-BR" dirty="0"/>
            <a:t>Múltiplas Linguagens</a:t>
          </a:r>
        </a:p>
      </dgm:t>
    </dgm:pt>
    <dgm:pt modelId="{BF06BED9-825E-48AA-85DC-3D323C2A391B}" type="parTrans" cxnId="{2F66AEAB-FC07-41F8-A981-BB6F56A0225A}">
      <dgm:prSet/>
      <dgm:spPr/>
      <dgm:t>
        <a:bodyPr/>
        <a:lstStyle/>
        <a:p>
          <a:endParaRPr lang="pt-BR"/>
        </a:p>
      </dgm:t>
    </dgm:pt>
    <dgm:pt modelId="{6234DED3-5A96-4FF4-A086-B3B6BF452B96}" type="sibTrans" cxnId="{2F66AEAB-FC07-41F8-A981-BB6F56A0225A}">
      <dgm:prSet/>
      <dgm:spPr/>
      <dgm:t>
        <a:bodyPr/>
        <a:lstStyle/>
        <a:p>
          <a:endParaRPr lang="pt-BR"/>
        </a:p>
      </dgm:t>
    </dgm:pt>
    <dgm:pt modelId="{1381A8C2-0046-49C5-9787-269481E38960}" type="pres">
      <dgm:prSet presAssocID="{DFB4A846-5990-4944-A2FB-2194BC05DE7E}" presName="Name0" presStyleCnt="0">
        <dgm:presLayoutVars>
          <dgm:chMax val="3"/>
          <dgm:chPref val="3"/>
          <dgm:bulletEnabled val="1"/>
          <dgm:dir/>
          <dgm:animLvl val="lvl"/>
        </dgm:presLayoutVars>
      </dgm:prSet>
      <dgm:spPr/>
      <dgm:t>
        <a:bodyPr/>
        <a:lstStyle/>
        <a:p>
          <a:endParaRPr lang="pt-BR"/>
        </a:p>
      </dgm:t>
    </dgm:pt>
    <dgm:pt modelId="{004A9E10-D717-451C-B4FC-B82330B7AAAF}" type="pres">
      <dgm:prSet presAssocID="{DFB4A846-5990-4944-A2FB-2194BC05DE7E}" presName="arc1" presStyleLbl="node1" presStyleIdx="0" presStyleCnt="4" custLinFactNeighborX="6795"/>
      <dgm:spPr/>
    </dgm:pt>
    <dgm:pt modelId="{F7970F3A-C96C-44E3-8009-AC970A53E41C}" type="pres">
      <dgm:prSet presAssocID="{DFB4A846-5990-4944-A2FB-2194BC05DE7E}" presName="arc3" presStyleLbl="node1" presStyleIdx="1" presStyleCnt="4" custLinFactNeighborX="-4886"/>
      <dgm:spPr/>
    </dgm:pt>
    <dgm:pt modelId="{FDC71A4C-8980-449E-B7AC-009F8DD21E98}" type="pres">
      <dgm:prSet presAssocID="{DFB4A846-5990-4944-A2FB-2194BC05DE7E}" presName="parentText2" presStyleLbl="revTx" presStyleIdx="0" presStyleCnt="3" custLinFactY="-200000" custLinFactNeighborX="-7411" custLinFactNeighborY="-299433">
        <dgm:presLayoutVars>
          <dgm:chMax val="4"/>
          <dgm:chPref val="3"/>
          <dgm:bulletEnabled val="1"/>
        </dgm:presLayoutVars>
      </dgm:prSet>
      <dgm:spPr/>
      <dgm:t>
        <a:bodyPr/>
        <a:lstStyle/>
        <a:p>
          <a:endParaRPr lang="pt-BR"/>
        </a:p>
      </dgm:t>
    </dgm:pt>
    <dgm:pt modelId="{468FCA98-7C0D-4536-88DC-AD8C72FFEB8E}" type="pres">
      <dgm:prSet presAssocID="{DFB4A846-5990-4944-A2FB-2194BC05DE7E}" presName="arc2" presStyleLbl="node1" presStyleIdx="2" presStyleCnt="4" custLinFactNeighborX="9972"/>
      <dgm:spPr/>
    </dgm:pt>
    <dgm:pt modelId="{EFCD4665-03A6-437E-9FD4-741F43D46495}" type="pres">
      <dgm:prSet presAssocID="{DFB4A846-5990-4944-A2FB-2194BC05DE7E}" presName="arc4" presStyleLbl="node1" presStyleIdx="3" presStyleCnt="4" custLinFactNeighborX="-2670"/>
      <dgm:spPr/>
    </dgm:pt>
    <dgm:pt modelId="{6B946FEC-CF23-4BAA-8465-296C2A77A093}" type="pres">
      <dgm:prSet presAssocID="{DFB4A846-5990-4944-A2FB-2194BC05DE7E}" presName="parentText3" presStyleLbl="revTx" presStyleIdx="1" presStyleCnt="3" custScaleX="114476" custLinFactY="-200000" custLinFactNeighborX="2689" custLinFactNeighborY="-299433">
        <dgm:presLayoutVars>
          <dgm:chMax val="1"/>
          <dgm:chPref val="1"/>
          <dgm:bulletEnabled val="1"/>
        </dgm:presLayoutVars>
      </dgm:prSet>
      <dgm:spPr/>
      <dgm:t>
        <a:bodyPr/>
        <a:lstStyle/>
        <a:p>
          <a:endParaRPr lang="pt-BR"/>
        </a:p>
      </dgm:t>
    </dgm:pt>
    <dgm:pt modelId="{9671F994-3AF3-4DF6-B863-A8D25D2448F0}" type="pres">
      <dgm:prSet presAssocID="{DFB4A846-5990-4944-A2FB-2194BC05DE7E}" presName="middleComposite" presStyleCnt="0"/>
      <dgm:spPr/>
    </dgm:pt>
    <dgm:pt modelId="{5CD0E730-2AD7-4AEF-9932-286B7992F257}" type="pres">
      <dgm:prSet presAssocID="{314ECF96-BDF8-457B-9239-5DCB01EC00C7}" presName="circ1" presStyleLbl="vennNode1" presStyleIdx="0" presStyleCnt="9" custScaleX="57170" custScaleY="57170" custLinFactNeighborY="13314"/>
      <dgm:spPr/>
      <dgm:t>
        <a:bodyPr/>
        <a:lstStyle/>
        <a:p>
          <a:endParaRPr lang="pt-BR"/>
        </a:p>
      </dgm:t>
    </dgm:pt>
    <dgm:pt modelId="{97E70E72-7A1B-4F4C-A535-1B4055509087}" type="pres">
      <dgm:prSet presAssocID="{314ECF96-BDF8-457B-9239-5DCB01EC00C7}" presName="circ1Tx" presStyleLbl="revTx" presStyleIdx="1" presStyleCnt="3">
        <dgm:presLayoutVars>
          <dgm:chMax val="0"/>
          <dgm:chPref val="0"/>
        </dgm:presLayoutVars>
      </dgm:prSet>
      <dgm:spPr/>
      <dgm:t>
        <a:bodyPr/>
        <a:lstStyle/>
        <a:p>
          <a:endParaRPr lang="pt-BR"/>
        </a:p>
      </dgm:t>
    </dgm:pt>
    <dgm:pt modelId="{EBB3C822-D1C8-4038-BB01-B51DAF7DA15F}" type="pres">
      <dgm:prSet presAssocID="{C93FF094-C474-4B39-BA36-6E2DCC865B72}" presName="circ2" presStyleLbl="vennNode1" presStyleIdx="1" presStyleCnt="9" custScaleX="57170" custScaleY="57170" custLinFactNeighborX="-8877" custLinFactNeighborY="-15219"/>
      <dgm:spPr/>
      <dgm:t>
        <a:bodyPr/>
        <a:lstStyle/>
        <a:p>
          <a:endParaRPr lang="pt-BR"/>
        </a:p>
      </dgm:t>
    </dgm:pt>
    <dgm:pt modelId="{114A43C5-EA88-49EC-A9DD-CF6EFC7259E8}" type="pres">
      <dgm:prSet presAssocID="{C93FF094-C474-4B39-BA36-6E2DCC865B72}" presName="circ2Tx" presStyleLbl="revTx" presStyleIdx="1" presStyleCnt="3">
        <dgm:presLayoutVars>
          <dgm:chMax val="0"/>
          <dgm:chPref val="0"/>
        </dgm:presLayoutVars>
      </dgm:prSet>
      <dgm:spPr/>
      <dgm:t>
        <a:bodyPr/>
        <a:lstStyle/>
        <a:p>
          <a:endParaRPr lang="pt-BR"/>
        </a:p>
      </dgm:t>
    </dgm:pt>
    <dgm:pt modelId="{E6834994-1F1E-460E-AEA6-DAF9FED5FE61}" type="pres">
      <dgm:prSet presAssocID="{06875512-3E4B-4AF7-9A27-DC71B2FA562A}" presName="circ3" presStyleLbl="vennNode1" presStyleIdx="2" presStyleCnt="9" custScaleX="57170" custScaleY="57170" custLinFactNeighborX="18388" custLinFactNeighborY="-14585"/>
      <dgm:spPr/>
      <dgm:t>
        <a:bodyPr/>
        <a:lstStyle/>
        <a:p>
          <a:endParaRPr lang="pt-BR"/>
        </a:p>
      </dgm:t>
    </dgm:pt>
    <dgm:pt modelId="{6F0C8DF7-1E1D-4C00-B272-6197A242CA80}" type="pres">
      <dgm:prSet presAssocID="{06875512-3E4B-4AF7-9A27-DC71B2FA562A}" presName="circ3Tx" presStyleLbl="revTx" presStyleIdx="1" presStyleCnt="3">
        <dgm:presLayoutVars>
          <dgm:chMax val="0"/>
          <dgm:chPref val="0"/>
        </dgm:presLayoutVars>
      </dgm:prSet>
      <dgm:spPr/>
      <dgm:t>
        <a:bodyPr/>
        <a:lstStyle/>
        <a:p>
          <a:endParaRPr lang="pt-BR"/>
        </a:p>
      </dgm:t>
    </dgm:pt>
    <dgm:pt modelId="{DC2BDFDD-3758-4322-94FF-F41B3882D7E2}" type="pres">
      <dgm:prSet presAssocID="{DFB4A846-5990-4944-A2FB-2194BC05DE7E}" presName="leftComposite" presStyleCnt="0"/>
      <dgm:spPr/>
    </dgm:pt>
    <dgm:pt modelId="{6BF2C750-6F77-42B5-AD2F-D10E4F1EABA0}" type="pres">
      <dgm:prSet presAssocID="{D15FB642-82E9-4D31-9340-1DB3FAAFB8D7}" presName="childText1_1" presStyleLbl="vennNode1" presStyleIdx="3" presStyleCnt="9" custScaleX="71451" custScaleY="71451" custLinFactNeighborX="11440" custLinFactNeighborY="42623">
        <dgm:presLayoutVars>
          <dgm:chMax val="0"/>
          <dgm:chPref val="0"/>
        </dgm:presLayoutVars>
      </dgm:prSet>
      <dgm:spPr/>
      <dgm:t>
        <a:bodyPr/>
        <a:lstStyle/>
        <a:p>
          <a:endParaRPr lang="pt-BR"/>
        </a:p>
      </dgm:t>
    </dgm:pt>
    <dgm:pt modelId="{E8182160-358F-4521-AD66-72B4DA8C6D19}" type="pres">
      <dgm:prSet presAssocID="{D15FB642-82E9-4D31-9340-1DB3FAAFB8D7}" presName="ellipse1" presStyleLbl="vennNode1" presStyleIdx="4" presStyleCnt="9"/>
      <dgm:spPr>
        <a:noFill/>
        <a:ln>
          <a:noFill/>
        </a:ln>
      </dgm:spPr>
    </dgm:pt>
    <dgm:pt modelId="{48BEBDCD-57BF-47B9-9275-6210C4447905}" type="pres">
      <dgm:prSet presAssocID="{D15FB642-82E9-4D31-9340-1DB3FAAFB8D7}" presName="ellipse2" presStyleLbl="vennNode1" presStyleIdx="5" presStyleCnt="9"/>
      <dgm:spPr>
        <a:noFill/>
        <a:ln>
          <a:noFill/>
        </a:ln>
      </dgm:spPr>
    </dgm:pt>
    <dgm:pt modelId="{39CF1090-B59E-4BD5-ACF1-975DD5C55DCA}" type="pres">
      <dgm:prSet presAssocID="{98A2C34E-1D4E-41DB-B529-51C7ACD36AAD}" presName="childText1_2" presStyleLbl="vennNode1" presStyleIdx="6" presStyleCnt="9" custScaleX="66572" custScaleY="66572" custLinFactNeighborX="-47411" custLinFactNeighborY="15169">
        <dgm:presLayoutVars>
          <dgm:chMax val="0"/>
          <dgm:chPref val="0"/>
        </dgm:presLayoutVars>
      </dgm:prSet>
      <dgm:spPr/>
      <dgm:t>
        <a:bodyPr/>
        <a:lstStyle/>
        <a:p>
          <a:endParaRPr lang="pt-BR"/>
        </a:p>
      </dgm:t>
    </dgm:pt>
    <dgm:pt modelId="{56C14B33-906C-40AD-9EA2-AC987B432742}" type="pres">
      <dgm:prSet presAssocID="{98A2C34E-1D4E-41DB-B529-51C7ACD36AAD}" presName="ellipse3" presStyleLbl="vennNode1" presStyleIdx="7" presStyleCnt="9"/>
      <dgm:spPr>
        <a:noFill/>
        <a:ln>
          <a:noFill/>
        </a:ln>
      </dgm:spPr>
    </dgm:pt>
    <dgm:pt modelId="{F75A3298-369F-4BB7-9E2C-F10468B9B5B3}" type="pres">
      <dgm:prSet presAssocID="{C7A6B200-9320-4AEB-8DED-E4E28B239EF6}" presName="childText1_3" presStyleLbl="vennNode1" presStyleIdx="8" presStyleCnt="9" custScaleX="71258" custScaleY="71258" custLinFactNeighborX="-4425" custLinFactNeighborY="-23600">
        <dgm:presLayoutVars>
          <dgm:chMax val="0"/>
          <dgm:chPref val="0"/>
        </dgm:presLayoutVars>
      </dgm:prSet>
      <dgm:spPr/>
      <dgm:t>
        <a:bodyPr/>
        <a:lstStyle/>
        <a:p>
          <a:endParaRPr lang="pt-BR"/>
        </a:p>
      </dgm:t>
    </dgm:pt>
    <dgm:pt modelId="{1DF9669D-321A-4ACC-88A0-9905B3FA6FD5}" type="pres">
      <dgm:prSet presAssocID="{DFB4A846-5990-4944-A2FB-2194BC05DE7E}" presName="rightChild" presStyleLbl="node2" presStyleIdx="0" presStyleCnt="1">
        <dgm:presLayoutVars>
          <dgm:chMax val="0"/>
          <dgm:chPref val="0"/>
        </dgm:presLayoutVars>
      </dgm:prSet>
      <dgm:spPr/>
      <dgm:t>
        <a:bodyPr/>
        <a:lstStyle/>
        <a:p>
          <a:endParaRPr lang="pt-BR"/>
        </a:p>
      </dgm:t>
    </dgm:pt>
    <dgm:pt modelId="{4E94F14B-5A34-430C-A3DC-22800041B669}" type="pres">
      <dgm:prSet presAssocID="{DFB4A846-5990-4944-A2FB-2194BC05DE7E}" presName="parentText1" presStyleLbl="revTx" presStyleIdx="2" presStyleCnt="3" custLinFactY="-200000" custLinFactNeighborX="-7411" custLinFactNeighborY="-299433">
        <dgm:presLayoutVars>
          <dgm:chMax val="4"/>
          <dgm:chPref val="3"/>
          <dgm:bulletEnabled val="1"/>
        </dgm:presLayoutVars>
      </dgm:prSet>
      <dgm:spPr/>
      <dgm:t>
        <a:bodyPr/>
        <a:lstStyle/>
        <a:p>
          <a:endParaRPr lang="pt-BR"/>
        </a:p>
      </dgm:t>
    </dgm:pt>
  </dgm:ptLst>
  <dgm:cxnLst>
    <dgm:cxn modelId="{62431BDA-AD79-4F66-924C-F7A9821350A7}" srcId="{1D05963B-0AB6-466C-A7C0-498B6FD4EBAE}" destId="{6D591924-9AF2-4813-8106-6CA6E4685867}" srcOrd="0" destOrd="0" parTransId="{9A6294F7-000F-4AAA-B934-5D9CF4FF878A}" sibTransId="{8B564733-7220-4ACE-AE9B-1563A9205154}"/>
    <dgm:cxn modelId="{494C7D33-8F87-4C6F-BCBD-2F06F78ECBFA}" type="presOf" srcId="{1D05963B-0AB6-466C-A7C0-498B6FD4EBAE}" destId="{6B946FEC-CF23-4BAA-8465-296C2A77A093}" srcOrd="0" destOrd="0" presId="urn:microsoft.com/office/officeart/2009/3/layout/PhasedProcess"/>
    <dgm:cxn modelId="{6EED85D1-59CA-4323-9B1B-AE3B18EE4E8A}" type="presOf" srcId="{C93FF094-C474-4B39-BA36-6E2DCC865B72}" destId="{114A43C5-EA88-49EC-A9DD-CF6EFC7259E8}" srcOrd="1" destOrd="0" presId="urn:microsoft.com/office/officeart/2009/3/layout/PhasedProcess"/>
    <dgm:cxn modelId="{B82579CB-F125-4258-B875-340D848373FA}" type="presOf" srcId="{06875512-3E4B-4AF7-9A27-DC71B2FA562A}" destId="{E6834994-1F1E-460E-AEA6-DAF9FED5FE61}" srcOrd="0" destOrd="0" presId="urn:microsoft.com/office/officeart/2009/3/layout/PhasedProcess"/>
    <dgm:cxn modelId="{306229A1-A139-4648-A19C-1866A10DB4AC}" type="presOf" srcId="{6D591924-9AF2-4813-8106-6CA6E4685867}" destId="{1DF9669D-321A-4ACC-88A0-9905B3FA6FD5}" srcOrd="0" destOrd="0" presId="urn:microsoft.com/office/officeart/2009/3/layout/PhasedProcess"/>
    <dgm:cxn modelId="{AE6F7D91-3F7A-48FB-954A-B6D6E3278BA1}" srcId="{68DBA419-8B29-4168-A889-2679E62661CA}" destId="{C7A6B200-9320-4AEB-8DED-E4E28B239EF6}" srcOrd="2" destOrd="0" parTransId="{3B350326-F941-4149-A01E-E5EAC024CAAF}" sibTransId="{BB3558C6-EC22-439F-90C6-25FB7986C963}"/>
    <dgm:cxn modelId="{4C785461-F140-4F64-9171-C3CB06373743}" srcId="{68DBA419-8B29-4168-A889-2679E62661CA}" destId="{98A2C34E-1D4E-41DB-B529-51C7ACD36AAD}" srcOrd="1" destOrd="0" parTransId="{6C76FE48-5F0B-423B-AE49-3633A2FFDC89}" sibTransId="{A42A06AD-7ACE-4654-B5A8-5BB73E017057}"/>
    <dgm:cxn modelId="{5F202418-95D2-4CED-9737-328790D2A439}" type="presOf" srcId="{69606C3E-5E7F-40F1-9EC8-078B1AF71A30}" destId="{FDC71A4C-8980-449E-B7AC-009F8DD21E98}" srcOrd="0" destOrd="0" presId="urn:microsoft.com/office/officeart/2009/3/layout/PhasedProcess"/>
    <dgm:cxn modelId="{1FBCDA6F-7685-46C3-AA87-3E5864334D06}" srcId="{DFB4A846-5990-4944-A2FB-2194BC05DE7E}" destId="{69606C3E-5E7F-40F1-9EC8-078B1AF71A30}" srcOrd="1" destOrd="0" parTransId="{2DBAC167-346D-45B6-B459-F1BDD8CC67AD}" sibTransId="{CEBB507F-7411-42D8-991E-41B64DED7892}"/>
    <dgm:cxn modelId="{E1A0A39D-2144-404E-9FEE-F98EDB3AD011}" type="presOf" srcId="{C93FF094-C474-4B39-BA36-6E2DCC865B72}" destId="{EBB3C822-D1C8-4038-BB01-B51DAF7DA15F}" srcOrd="0" destOrd="0" presId="urn:microsoft.com/office/officeart/2009/3/layout/PhasedProcess"/>
    <dgm:cxn modelId="{96C69F01-AA24-4CE6-AFFC-873F236543CC}" srcId="{69606C3E-5E7F-40F1-9EC8-078B1AF71A30}" destId="{C93FF094-C474-4B39-BA36-6E2DCC865B72}" srcOrd="1" destOrd="0" parTransId="{6DD3220E-AF6A-485C-8026-1B95B65CC6FD}" sibTransId="{4666A877-D1CB-43ED-AD89-80761102623C}"/>
    <dgm:cxn modelId="{E6C83F0F-8372-41AF-BA60-5C026C2B8200}" srcId="{68DBA419-8B29-4168-A889-2679E62661CA}" destId="{D15FB642-82E9-4D31-9340-1DB3FAAFB8D7}" srcOrd="0" destOrd="0" parTransId="{AF09FC39-331E-4454-8615-55C3156952BA}" sibTransId="{5FB16D8A-F8CE-428A-A561-89DCFBF2AF07}"/>
    <dgm:cxn modelId="{77223F08-D657-441C-86A6-F5A3895A4AA1}" type="presOf" srcId="{06875512-3E4B-4AF7-9A27-DC71B2FA562A}" destId="{6F0C8DF7-1E1D-4C00-B272-6197A242CA80}" srcOrd="1" destOrd="0" presId="urn:microsoft.com/office/officeart/2009/3/layout/PhasedProcess"/>
    <dgm:cxn modelId="{7E0A9E5E-40DB-4B33-93F2-B50FF507AEF3}" type="presOf" srcId="{314ECF96-BDF8-457B-9239-5DCB01EC00C7}" destId="{5CD0E730-2AD7-4AEF-9932-286B7992F257}" srcOrd="0" destOrd="0" presId="urn:microsoft.com/office/officeart/2009/3/layout/PhasedProcess"/>
    <dgm:cxn modelId="{E8B2EE55-A3A7-43D8-A15A-7F0097CDEC6E}" type="presOf" srcId="{68DBA419-8B29-4168-A889-2679E62661CA}" destId="{4E94F14B-5A34-430C-A3DC-22800041B669}" srcOrd="0" destOrd="0" presId="urn:microsoft.com/office/officeart/2009/3/layout/PhasedProcess"/>
    <dgm:cxn modelId="{81DEEB7D-A2D4-4206-A6E3-E1E8C8B14DD6}" srcId="{DFB4A846-5990-4944-A2FB-2194BC05DE7E}" destId="{1D05963B-0AB6-466C-A7C0-498B6FD4EBAE}" srcOrd="2" destOrd="0" parTransId="{0208E742-DEAD-47A9-8B72-4241C0E67CA7}" sibTransId="{E8D88D0C-62D2-41F1-9A31-6FBAF6E8D10E}"/>
    <dgm:cxn modelId="{2F66AEAB-FC07-41F8-A981-BB6F56A0225A}" srcId="{69606C3E-5E7F-40F1-9EC8-078B1AF71A30}" destId="{06875512-3E4B-4AF7-9A27-DC71B2FA562A}" srcOrd="2" destOrd="0" parTransId="{BF06BED9-825E-48AA-85DC-3D323C2A391B}" sibTransId="{6234DED3-5A96-4FF4-A086-B3B6BF452B96}"/>
    <dgm:cxn modelId="{D5F5AA08-E531-4C1D-AED2-423E1255FF10}" type="presOf" srcId="{C7A6B200-9320-4AEB-8DED-E4E28B239EF6}" destId="{F75A3298-369F-4BB7-9E2C-F10468B9B5B3}" srcOrd="0" destOrd="0" presId="urn:microsoft.com/office/officeart/2009/3/layout/PhasedProcess"/>
    <dgm:cxn modelId="{84359E50-8C08-4DD3-AF63-4C74AA77B366}" srcId="{DFB4A846-5990-4944-A2FB-2194BC05DE7E}" destId="{68DBA419-8B29-4168-A889-2679E62661CA}" srcOrd="0" destOrd="0" parTransId="{2CE79A1E-01A1-487B-8A84-A97EDB72AD65}" sibTransId="{E91ADCA5-2FAD-4889-944A-B541D0614D12}"/>
    <dgm:cxn modelId="{28079152-4CAD-46B0-82AF-B5BFAB8D6E44}" srcId="{69606C3E-5E7F-40F1-9EC8-078B1AF71A30}" destId="{314ECF96-BDF8-457B-9239-5DCB01EC00C7}" srcOrd="0" destOrd="0" parTransId="{EDAA563F-EF4F-4FC6-9DAA-4575C205A449}" sibTransId="{545990CA-8623-42D9-82C1-5578FBE3C99E}"/>
    <dgm:cxn modelId="{1191C5E4-2C65-4F45-8995-6588A7650597}" type="presOf" srcId="{314ECF96-BDF8-457B-9239-5DCB01EC00C7}" destId="{97E70E72-7A1B-4F4C-A535-1B4055509087}" srcOrd="1" destOrd="0" presId="urn:microsoft.com/office/officeart/2009/3/layout/PhasedProcess"/>
    <dgm:cxn modelId="{EE8482CD-812C-49EB-8087-A552EC24BDDE}" type="presOf" srcId="{98A2C34E-1D4E-41DB-B529-51C7ACD36AAD}" destId="{39CF1090-B59E-4BD5-ACF1-975DD5C55DCA}" srcOrd="0" destOrd="0" presId="urn:microsoft.com/office/officeart/2009/3/layout/PhasedProcess"/>
    <dgm:cxn modelId="{A7A54E8D-6516-4F86-99E2-BA8DFBE4A803}" type="presOf" srcId="{DFB4A846-5990-4944-A2FB-2194BC05DE7E}" destId="{1381A8C2-0046-49C5-9787-269481E38960}" srcOrd="0" destOrd="0" presId="urn:microsoft.com/office/officeart/2009/3/layout/PhasedProcess"/>
    <dgm:cxn modelId="{DB3306B5-9C36-4299-9FE4-31CA1ED9E25A}" type="presOf" srcId="{D15FB642-82E9-4D31-9340-1DB3FAAFB8D7}" destId="{6BF2C750-6F77-42B5-AD2F-D10E4F1EABA0}" srcOrd="0" destOrd="0" presId="urn:microsoft.com/office/officeart/2009/3/layout/PhasedProcess"/>
    <dgm:cxn modelId="{1F78FD51-1B2A-4928-A959-8FC8C40ED3DF}" type="presParOf" srcId="{1381A8C2-0046-49C5-9787-269481E38960}" destId="{004A9E10-D717-451C-B4FC-B82330B7AAAF}" srcOrd="0" destOrd="0" presId="urn:microsoft.com/office/officeart/2009/3/layout/PhasedProcess"/>
    <dgm:cxn modelId="{7428B61D-C198-4890-9DF2-D0D6AE9540B7}" type="presParOf" srcId="{1381A8C2-0046-49C5-9787-269481E38960}" destId="{F7970F3A-C96C-44E3-8009-AC970A53E41C}" srcOrd="1" destOrd="0" presId="urn:microsoft.com/office/officeart/2009/3/layout/PhasedProcess"/>
    <dgm:cxn modelId="{D841EEB2-CD04-4E96-B2B5-DE5F9AB93FB7}" type="presParOf" srcId="{1381A8C2-0046-49C5-9787-269481E38960}" destId="{FDC71A4C-8980-449E-B7AC-009F8DD21E98}" srcOrd="2" destOrd="0" presId="urn:microsoft.com/office/officeart/2009/3/layout/PhasedProcess"/>
    <dgm:cxn modelId="{9AAC415A-02B9-4666-A5A8-EFAC51CF939F}" type="presParOf" srcId="{1381A8C2-0046-49C5-9787-269481E38960}" destId="{468FCA98-7C0D-4536-88DC-AD8C72FFEB8E}" srcOrd="3" destOrd="0" presId="urn:microsoft.com/office/officeart/2009/3/layout/PhasedProcess"/>
    <dgm:cxn modelId="{076CF84A-3570-4B30-91E3-DD41FFF7EF5B}" type="presParOf" srcId="{1381A8C2-0046-49C5-9787-269481E38960}" destId="{EFCD4665-03A6-437E-9FD4-741F43D46495}" srcOrd="4" destOrd="0" presId="urn:microsoft.com/office/officeart/2009/3/layout/PhasedProcess"/>
    <dgm:cxn modelId="{3FF30BCE-8ECF-4799-B662-A2C940BABDCF}" type="presParOf" srcId="{1381A8C2-0046-49C5-9787-269481E38960}" destId="{6B946FEC-CF23-4BAA-8465-296C2A77A093}" srcOrd="5" destOrd="0" presId="urn:microsoft.com/office/officeart/2009/3/layout/PhasedProcess"/>
    <dgm:cxn modelId="{60DDE33D-94BB-4ABB-8DEF-BA75D07A9A98}" type="presParOf" srcId="{1381A8C2-0046-49C5-9787-269481E38960}" destId="{9671F994-3AF3-4DF6-B863-A8D25D2448F0}" srcOrd="6" destOrd="0" presId="urn:microsoft.com/office/officeart/2009/3/layout/PhasedProcess"/>
    <dgm:cxn modelId="{067A37AF-E777-48CA-97ED-E18624B22F19}" type="presParOf" srcId="{9671F994-3AF3-4DF6-B863-A8D25D2448F0}" destId="{5CD0E730-2AD7-4AEF-9932-286B7992F257}" srcOrd="0" destOrd="0" presId="urn:microsoft.com/office/officeart/2009/3/layout/PhasedProcess"/>
    <dgm:cxn modelId="{65EBA880-ADF9-44D7-9D5D-292E1AF5D0EF}" type="presParOf" srcId="{9671F994-3AF3-4DF6-B863-A8D25D2448F0}" destId="{97E70E72-7A1B-4F4C-A535-1B4055509087}" srcOrd="1" destOrd="0" presId="urn:microsoft.com/office/officeart/2009/3/layout/PhasedProcess"/>
    <dgm:cxn modelId="{CC287D6A-890B-45BC-97A1-53EDFB381627}" type="presParOf" srcId="{9671F994-3AF3-4DF6-B863-A8D25D2448F0}" destId="{EBB3C822-D1C8-4038-BB01-B51DAF7DA15F}" srcOrd="2" destOrd="0" presId="urn:microsoft.com/office/officeart/2009/3/layout/PhasedProcess"/>
    <dgm:cxn modelId="{07777374-F2F7-492B-8FFE-A7BD4FDB875C}" type="presParOf" srcId="{9671F994-3AF3-4DF6-B863-A8D25D2448F0}" destId="{114A43C5-EA88-49EC-A9DD-CF6EFC7259E8}" srcOrd="3" destOrd="0" presId="urn:microsoft.com/office/officeart/2009/3/layout/PhasedProcess"/>
    <dgm:cxn modelId="{122353BF-0227-4867-881E-5818507EA573}" type="presParOf" srcId="{9671F994-3AF3-4DF6-B863-A8D25D2448F0}" destId="{E6834994-1F1E-460E-AEA6-DAF9FED5FE61}" srcOrd="4" destOrd="0" presId="urn:microsoft.com/office/officeart/2009/3/layout/PhasedProcess"/>
    <dgm:cxn modelId="{92972B9C-A5A2-49ED-B54C-6B87DD5469F1}" type="presParOf" srcId="{9671F994-3AF3-4DF6-B863-A8D25D2448F0}" destId="{6F0C8DF7-1E1D-4C00-B272-6197A242CA80}" srcOrd="5" destOrd="0" presId="urn:microsoft.com/office/officeart/2009/3/layout/PhasedProcess"/>
    <dgm:cxn modelId="{88381BED-CC99-42FD-A44B-59CCD0CE79C9}" type="presParOf" srcId="{1381A8C2-0046-49C5-9787-269481E38960}" destId="{DC2BDFDD-3758-4322-94FF-F41B3882D7E2}" srcOrd="7" destOrd="0" presId="urn:microsoft.com/office/officeart/2009/3/layout/PhasedProcess"/>
    <dgm:cxn modelId="{53FC90CB-53B4-4B78-8EC9-8D7265574995}" type="presParOf" srcId="{DC2BDFDD-3758-4322-94FF-F41B3882D7E2}" destId="{6BF2C750-6F77-42B5-AD2F-D10E4F1EABA0}" srcOrd="0" destOrd="0" presId="urn:microsoft.com/office/officeart/2009/3/layout/PhasedProcess"/>
    <dgm:cxn modelId="{3D732302-839B-43F0-B592-DD33019D3B2E}" type="presParOf" srcId="{DC2BDFDD-3758-4322-94FF-F41B3882D7E2}" destId="{E8182160-358F-4521-AD66-72B4DA8C6D19}" srcOrd="1" destOrd="0" presId="urn:microsoft.com/office/officeart/2009/3/layout/PhasedProcess"/>
    <dgm:cxn modelId="{1DD8F108-5547-4F00-A86C-49CACDAC5641}" type="presParOf" srcId="{DC2BDFDD-3758-4322-94FF-F41B3882D7E2}" destId="{48BEBDCD-57BF-47B9-9275-6210C4447905}" srcOrd="2" destOrd="0" presId="urn:microsoft.com/office/officeart/2009/3/layout/PhasedProcess"/>
    <dgm:cxn modelId="{1A3D03F4-5552-46A7-A955-3640E6458D9F}" type="presParOf" srcId="{DC2BDFDD-3758-4322-94FF-F41B3882D7E2}" destId="{39CF1090-B59E-4BD5-ACF1-975DD5C55DCA}" srcOrd="3" destOrd="0" presId="urn:microsoft.com/office/officeart/2009/3/layout/PhasedProcess"/>
    <dgm:cxn modelId="{49D77570-0CA1-4DF0-AA63-9C8B0A20D3B0}" type="presParOf" srcId="{DC2BDFDD-3758-4322-94FF-F41B3882D7E2}" destId="{56C14B33-906C-40AD-9EA2-AC987B432742}" srcOrd="4" destOrd="0" presId="urn:microsoft.com/office/officeart/2009/3/layout/PhasedProcess"/>
    <dgm:cxn modelId="{A69B06BB-6F6F-4658-9142-ABF43F89747F}" type="presParOf" srcId="{DC2BDFDD-3758-4322-94FF-F41B3882D7E2}" destId="{F75A3298-369F-4BB7-9E2C-F10468B9B5B3}" srcOrd="5" destOrd="0" presId="urn:microsoft.com/office/officeart/2009/3/layout/PhasedProcess"/>
    <dgm:cxn modelId="{455E6282-1987-4A52-826E-D684D411870C}" type="presParOf" srcId="{1381A8C2-0046-49C5-9787-269481E38960}" destId="{1DF9669D-321A-4ACC-88A0-9905B3FA6FD5}" srcOrd="8" destOrd="0" presId="urn:microsoft.com/office/officeart/2009/3/layout/PhasedProcess"/>
    <dgm:cxn modelId="{B83DF92F-5789-4709-A35A-C6FD60F37942}" type="presParOf" srcId="{1381A8C2-0046-49C5-9787-269481E38960}" destId="{4E94F14B-5A34-430C-A3DC-22800041B669}"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6C613-6F35-4C7B-8531-AD9AC4E9588C}" type="doc">
      <dgm:prSet loTypeId="urn:microsoft.com/office/officeart/2005/8/layout/cycle1" loCatId="cycle" qsTypeId="urn:microsoft.com/office/officeart/2005/8/quickstyle/simple1" qsCatId="simple" csTypeId="urn:microsoft.com/office/officeart/2005/8/colors/accent0_2" csCatId="mainScheme" phldr="1"/>
      <dgm:spPr/>
      <dgm:t>
        <a:bodyPr/>
        <a:lstStyle/>
        <a:p>
          <a:endParaRPr lang="pt-BR"/>
        </a:p>
      </dgm:t>
    </dgm:pt>
    <dgm:pt modelId="{67B13D90-7271-402A-AA9E-F46E941E085F}">
      <dgm:prSet phldrT="[Texto]"/>
      <dgm:spPr/>
      <dgm:t>
        <a:bodyPr/>
        <a:lstStyle/>
        <a:p>
          <a:r>
            <a:rPr lang="pt-BR" altLang="pt-BR" b="1" dirty="0"/>
            <a:t>O EU, O OUTRO, O NÓS</a:t>
          </a:r>
          <a:endParaRPr lang="pt-BR" dirty="0"/>
        </a:p>
      </dgm:t>
    </dgm:pt>
    <dgm:pt modelId="{25D6309A-A5E0-4EA3-A646-FD658C625589}" type="parTrans" cxnId="{1E499424-1506-4CBC-87C5-49DB60BD64DB}">
      <dgm:prSet/>
      <dgm:spPr/>
      <dgm:t>
        <a:bodyPr/>
        <a:lstStyle/>
        <a:p>
          <a:endParaRPr lang="pt-BR"/>
        </a:p>
      </dgm:t>
    </dgm:pt>
    <dgm:pt modelId="{2BC66042-6EB0-4B17-9389-4650C63FB6A3}" type="sibTrans" cxnId="{1E499424-1506-4CBC-87C5-49DB60BD64DB}">
      <dgm:prSet/>
      <dgm:spPr/>
      <dgm:t>
        <a:bodyPr/>
        <a:lstStyle/>
        <a:p>
          <a:endParaRPr lang="pt-BR"/>
        </a:p>
      </dgm:t>
    </dgm:pt>
    <dgm:pt modelId="{F2BE52B8-3425-406C-B71D-228438D659B8}">
      <dgm:prSet phldrT="[Texto]"/>
      <dgm:spPr/>
      <dgm:t>
        <a:bodyPr/>
        <a:lstStyle/>
        <a:p>
          <a:r>
            <a:rPr lang="pt-BR" altLang="pt-BR" b="1" dirty="0"/>
            <a:t>CORPO, GESTOS E MOVIMENTOS</a:t>
          </a:r>
          <a:endParaRPr lang="pt-BR" dirty="0"/>
        </a:p>
      </dgm:t>
    </dgm:pt>
    <dgm:pt modelId="{9A95673D-EEF1-4E45-AEFE-4FAA1CE0BF33}" type="parTrans" cxnId="{09281D9D-A85B-4C2D-8E66-BE39C5F10548}">
      <dgm:prSet/>
      <dgm:spPr/>
      <dgm:t>
        <a:bodyPr/>
        <a:lstStyle/>
        <a:p>
          <a:endParaRPr lang="pt-BR"/>
        </a:p>
      </dgm:t>
    </dgm:pt>
    <dgm:pt modelId="{78585CF6-3002-4CF5-844E-699CD9FEDEEF}" type="sibTrans" cxnId="{09281D9D-A85B-4C2D-8E66-BE39C5F10548}">
      <dgm:prSet/>
      <dgm:spPr/>
      <dgm:t>
        <a:bodyPr/>
        <a:lstStyle/>
        <a:p>
          <a:endParaRPr lang="pt-BR"/>
        </a:p>
      </dgm:t>
    </dgm:pt>
    <dgm:pt modelId="{11F50DC6-32EF-4845-9AE4-3922823ACD1E}">
      <dgm:prSet phldrT="[Texto]"/>
      <dgm:spPr/>
      <dgm:t>
        <a:bodyPr/>
        <a:lstStyle/>
        <a:p>
          <a:r>
            <a:rPr lang="pt-BR" altLang="pt-BR" b="1"/>
            <a:t>ESCUTA, FALA, PENSAMENTO E IMAGINAÇÃO</a:t>
          </a:r>
          <a:endParaRPr lang="pt-BR" dirty="0"/>
        </a:p>
      </dgm:t>
    </dgm:pt>
    <dgm:pt modelId="{8EBB4A15-B7E1-4614-8F66-0F0312B48C1B}" type="parTrans" cxnId="{CB4AFC5C-C210-4FA2-B76F-4DFEEB3E7268}">
      <dgm:prSet/>
      <dgm:spPr/>
      <dgm:t>
        <a:bodyPr/>
        <a:lstStyle/>
        <a:p>
          <a:endParaRPr lang="pt-BR"/>
        </a:p>
      </dgm:t>
    </dgm:pt>
    <dgm:pt modelId="{0C081D8F-0C94-4B72-92E7-5BC7719BB712}" type="sibTrans" cxnId="{CB4AFC5C-C210-4FA2-B76F-4DFEEB3E7268}">
      <dgm:prSet/>
      <dgm:spPr/>
      <dgm:t>
        <a:bodyPr/>
        <a:lstStyle/>
        <a:p>
          <a:endParaRPr lang="pt-BR"/>
        </a:p>
      </dgm:t>
    </dgm:pt>
    <dgm:pt modelId="{328100A1-F760-4D02-8FE7-EC73223D8470}">
      <dgm:prSet phldrT="[Texto]"/>
      <dgm:spPr/>
      <dgm:t>
        <a:bodyPr/>
        <a:lstStyle/>
        <a:p>
          <a:r>
            <a:rPr lang="pt-BR" altLang="pt-BR" b="1"/>
            <a:t>TRAÇOS, SONS, CORES E IMAGENS</a:t>
          </a:r>
          <a:endParaRPr lang="pt-BR" dirty="0"/>
        </a:p>
      </dgm:t>
    </dgm:pt>
    <dgm:pt modelId="{DDA5712A-F38B-492C-968B-C8AA7C9B785F}" type="parTrans" cxnId="{19ACD77E-3BEB-49ED-8038-7D5572C7F45D}">
      <dgm:prSet/>
      <dgm:spPr/>
      <dgm:t>
        <a:bodyPr/>
        <a:lstStyle/>
        <a:p>
          <a:endParaRPr lang="pt-BR"/>
        </a:p>
      </dgm:t>
    </dgm:pt>
    <dgm:pt modelId="{8BA1380A-2429-4147-A848-05489926F94A}" type="sibTrans" cxnId="{19ACD77E-3BEB-49ED-8038-7D5572C7F45D}">
      <dgm:prSet/>
      <dgm:spPr/>
      <dgm:t>
        <a:bodyPr/>
        <a:lstStyle/>
        <a:p>
          <a:endParaRPr lang="pt-BR"/>
        </a:p>
      </dgm:t>
    </dgm:pt>
    <dgm:pt modelId="{91B68D92-FFD0-43CC-B260-ED0769595701}">
      <dgm:prSet phldrT="[Texto]"/>
      <dgm:spPr/>
      <dgm:t>
        <a:bodyPr/>
        <a:lstStyle/>
        <a:p>
          <a:r>
            <a:rPr lang="pt-BR" altLang="pt-BR" b="1"/>
            <a:t>ESPAÇOS, TEMPOS, QUANTIDADES, RELAÇÕES E TRANSFORMAÇÕES</a:t>
          </a:r>
          <a:endParaRPr lang="pt-BR" dirty="0"/>
        </a:p>
      </dgm:t>
    </dgm:pt>
    <dgm:pt modelId="{89C2CB9E-4EEA-4816-8E96-61114CC89854}" type="parTrans" cxnId="{52093CED-D103-4B48-8BBB-31C961479BE2}">
      <dgm:prSet/>
      <dgm:spPr/>
      <dgm:t>
        <a:bodyPr/>
        <a:lstStyle/>
        <a:p>
          <a:endParaRPr lang="pt-BR"/>
        </a:p>
      </dgm:t>
    </dgm:pt>
    <dgm:pt modelId="{B3E7560C-DAB5-43DC-85B9-317E1EEFD538}" type="sibTrans" cxnId="{52093CED-D103-4B48-8BBB-31C961479BE2}">
      <dgm:prSet/>
      <dgm:spPr/>
      <dgm:t>
        <a:bodyPr/>
        <a:lstStyle/>
        <a:p>
          <a:endParaRPr lang="pt-BR"/>
        </a:p>
      </dgm:t>
    </dgm:pt>
    <dgm:pt modelId="{2366B53B-A233-413A-8A9A-FBF38ADEE6D7}" type="pres">
      <dgm:prSet presAssocID="{63D6C613-6F35-4C7B-8531-AD9AC4E9588C}" presName="cycle" presStyleCnt="0">
        <dgm:presLayoutVars>
          <dgm:dir/>
          <dgm:resizeHandles val="exact"/>
        </dgm:presLayoutVars>
      </dgm:prSet>
      <dgm:spPr/>
      <dgm:t>
        <a:bodyPr/>
        <a:lstStyle/>
        <a:p>
          <a:endParaRPr lang="pt-BR"/>
        </a:p>
      </dgm:t>
    </dgm:pt>
    <dgm:pt modelId="{6C5645BC-0F5C-4059-96A2-6AFCF9303A47}" type="pres">
      <dgm:prSet presAssocID="{67B13D90-7271-402A-AA9E-F46E941E085F}" presName="dummy" presStyleCnt="0"/>
      <dgm:spPr/>
    </dgm:pt>
    <dgm:pt modelId="{3077D061-B086-4783-8FBF-AA9012B84D45}" type="pres">
      <dgm:prSet presAssocID="{67B13D90-7271-402A-AA9E-F46E941E085F}" presName="node" presStyleLbl="revTx" presStyleIdx="0" presStyleCnt="5">
        <dgm:presLayoutVars>
          <dgm:bulletEnabled val="1"/>
        </dgm:presLayoutVars>
      </dgm:prSet>
      <dgm:spPr/>
      <dgm:t>
        <a:bodyPr/>
        <a:lstStyle/>
        <a:p>
          <a:endParaRPr lang="pt-BR"/>
        </a:p>
      </dgm:t>
    </dgm:pt>
    <dgm:pt modelId="{BD231FA4-2E1C-4594-9516-0FFA779C35D1}" type="pres">
      <dgm:prSet presAssocID="{2BC66042-6EB0-4B17-9389-4650C63FB6A3}" presName="sibTrans" presStyleLbl="node1" presStyleIdx="0" presStyleCnt="5"/>
      <dgm:spPr/>
      <dgm:t>
        <a:bodyPr/>
        <a:lstStyle/>
        <a:p>
          <a:endParaRPr lang="pt-BR"/>
        </a:p>
      </dgm:t>
    </dgm:pt>
    <dgm:pt modelId="{2E4EC24E-FDA7-4334-BBD6-5C04CC224BC2}" type="pres">
      <dgm:prSet presAssocID="{F2BE52B8-3425-406C-B71D-228438D659B8}" presName="dummy" presStyleCnt="0"/>
      <dgm:spPr/>
    </dgm:pt>
    <dgm:pt modelId="{2114BBAF-D85A-457A-9B3C-C7C0B383330F}" type="pres">
      <dgm:prSet presAssocID="{F2BE52B8-3425-406C-B71D-228438D659B8}" presName="node" presStyleLbl="revTx" presStyleIdx="1" presStyleCnt="5">
        <dgm:presLayoutVars>
          <dgm:bulletEnabled val="1"/>
        </dgm:presLayoutVars>
      </dgm:prSet>
      <dgm:spPr/>
      <dgm:t>
        <a:bodyPr/>
        <a:lstStyle/>
        <a:p>
          <a:endParaRPr lang="pt-BR"/>
        </a:p>
      </dgm:t>
    </dgm:pt>
    <dgm:pt modelId="{4AA9B345-3F19-4FBB-94D2-D5E7B2BF9B4C}" type="pres">
      <dgm:prSet presAssocID="{78585CF6-3002-4CF5-844E-699CD9FEDEEF}" presName="sibTrans" presStyleLbl="node1" presStyleIdx="1" presStyleCnt="5"/>
      <dgm:spPr/>
      <dgm:t>
        <a:bodyPr/>
        <a:lstStyle/>
        <a:p>
          <a:endParaRPr lang="pt-BR"/>
        </a:p>
      </dgm:t>
    </dgm:pt>
    <dgm:pt modelId="{97FEEEED-7137-4922-8BD6-47E6C6BCD305}" type="pres">
      <dgm:prSet presAssocID="{11F50DC6-32EF-4845-9AE4-3922823ACD1E}" presName="dummy" presStyleCnt="0"/>
      <dgm:spPr/>
    </dgm:pt>
    <dgm:pt modelId="{FA5B24D7-2C4C-4936-8823-BEF1F6FA5F65}" type="pres">
      <dgm:prSet presAssocID="{11F50DC6-32EF-4845-9AE4-3922823ACD1E}" presName="node" presStyleLbl="revTx" presStyleIdx="2" presStyleCnt="5" custScaleX="128806" custScaleY="120339">
        <dgm:presLayoutVars>
          <dgm:bulletEnabled val="1"/>
        </dgm:presLayoutVars>
      </dgm:prSet>
      <dgm:spPr/>
      <dgm:t>
        <a:bodyPr/>
        <a:lstStyle/>
        <a:p>
          <a:endParaRPr lang="pt-BR"/>
        </a:p>
      </dgm:t>
    </dgm:pt>
    <dgm:pt modelId="{4CDB0207-05B5-4B3E-BB14-C24874C6D320}" type="pres">
      <dgm:prSet presAssocID="{0C081D8F-0C94-4B72-92E7-5BC7719BB712}" presName="sibTrans" presStyleLbl="node1" presStyleIdx="2" presStyleCnt="5"/>
      <dgm:spPr/>
      <dgm:t>
        <a:bodyPr/>
        <a:lstStyle/>
        <a:p>
          <a:endParaRPr lang="pt-BR"/>
        </a:p>
      </dgm:t>
    </dgm:pt>
    <dgm:pt modelId="{86A0DE19-E07F-48EB-86BC-ACBAB937EF0C}" type="pres">
      <dgm:prSet presAssocID="{328100A1-F760-4D02-8FE7-EC73223D8470}" presName="dummy" presStyleCnt="0"/>
      <dgm:spPr/>
    </dgm:pt>
    <dgm:pt modelId="{3A080378-FD63-463A-9637-B4C40352BBA2}" type="pres">
      <dgm:prSet presAssocID="{328100A1-F760-4D02-8FE7-EC73223D8470}" presName="node" presStyleLbl="revTx" presStyleIdx="3" presStyleCnt="5" custScaleX="140615">
        <dgm:presLayoutVars>
          <dgm:bulletEnabled val="1"/>
        </dgm:presLayoutVars>
      </dgm:prSet>
      <dgm:spPr/>
      <dgm:t>
        <a:bodyPr/>
        <a:lstStyle/>
        <a:p>
          <a:endParaRPr lang="pt-BR"/>
        </a:p>
      </dgm:t>
    </dgm:pt>
    <dgm:pt modelId="{6243AF35-E8AA-4AA1-8679-7286210CC771}" type="pres">
      <dgm:prSet presAssocID="{8BA1380A-2429-4147-A848-05489926F94A}" presName="sibTrans" presStyleLbl="node1" presStyleIdx="3" presStyleCnt="5"/>
      <dgm:spPr/>
      <dgm:t>
        <a:bodyPr/>
        <a:lstStyle/>
        <a:p>
          <a:endParaRPr lang="pt-BR"/>
        </a:p>
      </dgm:t>
    </dgm:pt>
    <dgm:pt modelId="{9FD9A24F-E74E-44FB-912C-6B8597E72811}" type="pres">
      <dgm:prSet presAssocID="{91B68D92-FFD0-43CC-B260-ED0769595701}" presName="dummy" presStyleCnt="0"/>
      <dgm:spPr/>
    </dgm:pt>
    <dgm:pt modelId="{6225DFE7-241D-481E-ABAE-D5827533871A}" type="pres">
      <dgm:prSet presAssocID="{91B68D92-FFD0-43CC-B260-ED0769595701}" presName="node" presStyleLbl="revTx" presStyleIdx="4" presStyleCnt="5" custScaleX="141600" custRadScaleRad="97291" custRadScaleInc="-4865">
        <dgm:presLayoutVars>
          <dgm:bulletEnabled val="1"/>
        </dgm:presLayoutVars>
      </dgm:prSet>
      <dgm:spPr/>
      <dgm:t>
        <a:bodyPr/>
        <a:lstStyle/>
        <a:p>
          <a:endParaRPr lang="pt-BR"/>
        </a:p>
      </dgm:t>
    </dgm:pt>
    <dgm:pt modelId="{DEA41B56-7E3F-4ABE-BF29-22728C6D4664}" type="pres">
      <dgm:prSet presAssocID="{B3E7560C-DAB5-43DC-85B9-317E1EEFD538}" presName="sibTrans" presStyleLbl="node1" presStyleIdx="4" presStyleCnt="5"/>
      <dgm:spPr/>
      <dgm:t>
        <a:bodyPr/>
        <a:lstStyle/>
        <a:p>
          <a:endParaRPr lang="pt-BR"/>
        </a:p>
      </dgm:t>
    </dgm:pt>
  </dgm:ptLst>
  <dgm:cxnLst>
    <dgm:cxn modelId="{52660FED-232F-4CDF-9297-41AEC055C881}" type="presOf" srcId="{11F50DC6-32EF-4845-9AE4-3922823ACD1E}" destId="{FA5B24D7-2C4C-4936-8823-BEF1F6FA5F65}" srcOrd="0" destOrd="0" presId="urn:microsoft.com/office/officeart/2005/8/layout/cycle1"/>
    <dgm:cxn modelId="{91BFBE31-3FF4-45B1-A8E2-76CE360ED983}" type="presOf" srcId="{67B13D90-7271-402A-AA9E-F46E941E085F}" destId="{3077D061-B086-4783-8FBF-AA9012B84D45}" srcOrd="0" destOrd="0" presId="urn:microsoft.com/office/officeart/2005/8/layout/cycle1"/>
    <dgm:cxn modelId="{1E499424-1506-4CBC-87C5-49DB60BD64DB}" srcId="{63D6C613-6F35-4C7B-8531-AD9AC4E9588C}" destId="{67B13D90-7271-402A-AA9E-F46E941E085F}" srcOrd="0" destOrd="0" parTransId="{25D6309A-A5E0-4EA3-A646-FD658C625589}" sibTransId="{2BC66042-6EB0-4B17-9389-4650C63FB6A3}"/>
    <dgm:cxn modelId="{13C8DDBD-03E2-4A73-AF79-D2842B467F33}" type="presOf" srcId="{2BC66042-6EB0-4B17-9389-4650C63FB6A3}" destId="{BD231FA4-2E1C-4594-9516-0FFA779C35D1}" srcOrd="0" destOrd="0" presId="urn:microsoft.com/office/officeart/2005/8/layout/cycle1"/>
    <dgm:cxn modelId="{19ACD77E-3BEB-49ED-8038-7D5572C7F45D}" srcId="{63D6C613-6F35-4C7B-8531-AD9AC4E9588C}" destId="{328100A1-F760-4D02-8FE7-EC73223D8470}" srcOrd="3" destOrd="0" parTransId="{DDA5712A-F38B-492C-968B-C8AA7C9B785F}" sibTransId="{8BA1380A-2429-4147-A848-05489926F94A}"/>
    <dgm:cxn modelId="{52093CED-D103-4B48-8BBB-31C961479BE2}" srcId="{63D6C613-6F35-4C7B-8531-AD9AC4E9588C}" destId="{91B68D92-FFD0-43CC-B260-ED0769595701}" srcOrd="4" destOrd="0" parTransId="{89C2CB9E-4EEA-4816-8E96-61114CC89854}" sibTransId="{B3E7560C-DAB5-43DC-85B9-317E1EEFD538}"/>
    <dgm:cxn modelId="{09281D9D-A85B-4C2D-8E66-BE39C5F10548}" srcId="{63D6C613-6F35-4C7B-8531-AD9AC4E9588C}" destId="{F2BE52B8-3425-406C-B71D-228438D659B8}" srcOrd="1" destOrd="0" parTransId="{9A95673D-EEF1-4E45-AEFE-4FAA1CE0BF33}" sibTransId="{78585CF6-3002-4CF5-844E-699CD9FEDEEF}"/>
    <dgm:cxn modelId="{E4F34E28-AEE5-45CA-AB2C-318020201600}" type="presOf" srcId="{78585CF6-3002-4CF5-844E-699CD9FEDEEF}" destId="{4AA9B345-3F19-4FBB-94D2-D5E7B2BF9B4C}" srcOrd="0" destOrd="0" presId="urn:microsoft.com/office/officeart/2005/8/layout/cycle1"/>
    <dgm:cxn modelId="{CB4AFC5C-C210-4FA2-B76F-4DFEEB3E7268}" srcId="{63D6C613-6F35-4C7B-8531-AD9AC4E9588C}" destId="{11F50DC6-32EF-4845-9AE4-3922823ACD1E}" srcOrd="2" destOrd="0" parTransId="{8EBB4A15-B7E1-4614-8F66-0F0312B48C1B}" sibTransId="{0C081D8F-0C94-4B72-92E7-5BC7719BB712}"/>
    <dgm:cxn modelId="{B6F7EDC0-674C-4810-8CE5-D2DED150CFE2}" type="presOf" srcId="{8BA1380A-2429-4147-A848-05489926F94A}" destId="{6243AF35-E8AA-4AA1-8679-7286210CC771}" srcOrd="0" destOrd="0" presId="urn:microsoft.com/office/officeart/2005/8/layout/cycle1"/>
    <dgm:cxn modelId="{0E48C141-4F38-49D2-8D76-DC11DF880CBC}" type="presOf" srcId="{63D6C613-6F35-4C7B-8531-AD9AC4E9588C}" destId="{2366B53B-A233-413A-8A9A-FBF38ADEE6D7}" srcOrd="0" destOrd="0" presId="urn:microsoft.com/office/officeart/2005/8/layout/cycle1"/>
    <dgm:cxn modelId="{C3031674-B4AB-4FF7-9621-088DA1F4C529}" type="presOf" srcId="{B3E7560C-DAB5-43DC-85B9-317E1EEFD538}" destId="{DEA41B56-7E3F-4ABE-BF29-22728C6D4664}" srcOrd="0" destOrd="0" presId="urn:microsoft.com/office/officeart/2005/8/layout/cycle1"/>
    <dgm:cxn modelId="{54E7E46B-3B05-4B68-BCC7-D0F743C949BA}" type="presOf" srcId="{328100A1-F760-4D02-8FE7-EC73223D8470}" destId="{3A080378-FD63-463A-9637-B4C40352BBA2}" srcOrd="0" destOrd="0" presId="urn:microsoft.com/office/officeart/2005/8/layout/cycle1"/>
    <dgm:cxn modelId="{0163220D-A60B-4FD4-8EE1-F55B1EF817BE}" type="presOf" srcId="{F2BE52B8-3425-406C-B71D-228438D659B8}" destId="{2114BBAF-D85A-457A-9B3C-C7C0B383330F}" srcOrd="0" destOrd="0" presId="urn:microsoft.com/office/officeart/2005/8/layout/cycle1"/>
    <dgm:cxn modelId="{D1B5C683-D594-4783-91FD-3D4783D4CCDA}" type="presOf" srcId="{0C081D8F-0C94-4B72-92E7-5BC7719BB712}" destId="{4CDB0207-05B5-4B3E-BB14-C24874C6D320}" srcOrd="0" destOrd="0" presId="urn:microsoft.com/office/officeart/2005/8/layout/cycle1"/>
    <dgm:cxn modelId="{2ADF4AE6-43AE-480F-B508-9BE52AC4D622}" type="presOf" srcId="{91B68D92-FFD0-43CC-B260-ED0769595701}" destId="{6225DFE7-241D-481E-ABAE-D5827533871A}" srcOrd="0" destOrd="0" presId="urn:microsoft.com/office/officeart/2005/8/layout/cycle1"/>
    <dgm:cxn modelId="{5327B2A1-D6FF-4F68-B3FD-68F40230BA83}" type="presParOf" srcId="{2366B53B-A233-413A-8A9A-FBF38ADEE6D7}" destId="{6C5645BC-0F5C-4059-96A2-6AFCF9303A47}" srcOrd="0" destOrd="0" presId="urn:microsoft.com/office/officeart/2005/8/layout/cycle1"/>
    <dgm:cxn modelId="{E801ABED-543E-44F6-B49F-C3B76F381893}" type="presParOf" srcId="{2366B53B-A233-413A-8A9A-FBF38ADEE6D7}" destId="{3077D061-B086-4783-8FBF-AA9012B84D45}" srcOrd="1" destOrd="0" presId="urn:microsoft.com/office/officeart/2005/8/layout/cycle1"/>
    <dgm:cxn modelId="{0D80B628-C340-4FE8-8928-39522231D045}" type="presParOf" srcId="{2366B53B-A233-413A-8A9A-FBF38ADEE6D7}" destId="{BD231FA4-2E1C-4594-9516-0FFA779C35D1}" srcOrd="2" destOrd="0" presId="urn:microsoft.com/office/officeart/2005/8/layout/cycle1"/>
    <dgm:cxn modelId="{22957761-8C55-4618-9FA2-309FE9238DDF}" type="presParOf" srcId="{2366B53B-A233-413A-8A9A-FBF38ADEE6D7}" destId="{2E4EC24E-FDA7-4334-BBD6-5C04CC224BC2}" srcOrd="3" destOrd="0" presId="urn:microsoft.com/office/officeart/2005/8/layout/cycle1"/>
    <dgm:cxn modelId="{63CA8747-03A9-4F5B-8E8C-66FCA96C1AA5}" type="presParOf" srcId="{2366B53B-A233-413A-8A9A-FBF38ADEE6D7}" destId="{2114BBAF-D85A-457A-9B3C-C7C0B383330F}" srcOrd="4" destOrd="0" presId="urn:microsoft.com/office/officeart/2005/8/layout/cycle1"/>
    <dgm:cxn modelId="{241555A3-EB8C-4E5B-89AC-C68B0C5A54EC}" type="presParOf" srcId="{2366B53B-A233-413A-8A9A-FBF38ADEE6D7}" destId="{4AA9B345-3F19-4FBB-94D2-D5E7B2BF9B4C}" srcOrd="5" destOrd="0" presId="urn:microsoft.com/office/officeart/2005/8/layout/cycle1"/>
    <dgm:cxn modelId="{DCFC7F6C-E724-4CEF-8A57-52B70D0D43EF}" type="presParOf" srcId="{2366B53B-A233-413A-8A9A-FBF38ADEE6D7}" destId="{97FEEEED-7137-4922-8BD6-47E6C6BCD305}" srcOrd="6" destOrd="0" presId="urn:microsoft.com/office/officeart/2005/8/layout/cycle1"/>
    <dgm:cxn modelId="{C63A33CE-867E-4560-BDF2-5B34D48F73F6}" type="presParOf" srcId="{2366B53B-A233-413A-8A9A-FBF38ADEE6D7}" destId="{FA5B24D7-2C4C-4936-8823-BEF1F6FA5F65}" srcOrd="7" destOrd="0" presId="urn:microsoft.com/office/officeart/2005/8/layout/cycle1"/>
    <dgm:cxn modelId="{4C5C15DF-D4B4-430E-9333-F25FE727C152}" type="presParOf" srcId="{2366B53B-A233-413A-8A9A-FBF38ADEE6D7}" destId="{4CDB0207-05B5-4B3E-BB14-C24874C6D320}" srcOrd="8" destOrd="0" presId="urn:microsoft.com/office/officeart/2005/8/layout/cycle1"/>
    <dgm:cxn modelId="{ADCDB8B7-31F1-4498-9655-5710B715EA56}" type="presParOf" srcId="{2366B53B-A233-413A-8A9A-FBF38ADEE6D7}" destId="{86A0DE19-E07F-48EB-86BC-ACBAB937EF0C}" srcOrd="9" destOrd="0" presId="urn:microsoft.com/office/officeart/2005/8/layout/cycle1"/>
    <dgm:cxn modelId="{17F287CF-A266-4244-A9ED-8974DC09F2D4}" type="presParOf" srcId="{2366B53B-A233-413A-8A9A-FBF38ADEE6D7}" destId="{3A080378-FD63-463A-9637-B4C40352BBA2}" srcOrd="10" destOrd="0" presId="urn:microsoft.com/office/officeart/2005/8/layout/cycle1"/>
    <dgm:cxn modelId="{0290265D-BD40-469B-BDDF-7319A5C85ED4}" type="presParOf" srcId="{2366B53B-A233-413A-8A9A-FBF38ADEE6D7}" destId="{6243AF35-E8AA-4AA1-8679-7286210CC771}" srcOrd="11" destOrd="0" presId="urn:microsoft.com/office/officeart/2005/8/layout/cycle1"/>
    <dgm:cxn modelId="{3F9FC402-2EF0-46A2-A44A-3D56F919CFB8}" type="presParOf" srcId="{2366B53B-A233-413A-8A9A-FBF38ADEE6D7}" destId="{9FD9A24F-E74E-44FB-912C-6B8597E72811}" srcOrd="12" destOrd="0" presId="urn:microsoft.com/office/officeart/2005/8/layout/cycle1"/>
    <dgm:cxn modelId="{9379AFFC-FBDA-4DF3-8BF6-ADAE96AEC74B}" type="presParOf" srcId="{2366B53B-A233-413A-8A9A-FBF38ADEE6D7}" destId="{6225DFE7-241D-481E-ABAE-D5827533871A}" srcOrd="13" destOrd="0" presId="urn:microsoft.com/office/officeart/2005/8/layout/cycle1"/>
    <dgm:cxn modelId="{B8CAAB28-1E59-4164-AF66-9F877A99D261}" type="presParOf" srcId="{2366B53B-A233-413A-8A9A-FBF38ADEE6D7}" destId="{DEA41B56-7E3F-4ABE-BF29-22728C6D4664}" srcOrd="14"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3889F5-EDEC-4042-BF92-3CD88220A7A5}" type="doc">
      <dgm:prSet loTypeId="urn:microsoft.com/office/officeart/2009/layout/CircleArrowProcess" loCatId="process" qsTypeId="urn:microsoft.com/office/officeart/2005/8/quickstyle/simple1" qsCatId="simple" csTypeId="urn:microsoft.com/office/officeart/2005/8/colors/accent2_1" csCatId="accent2" phldr="1"/>
      <dgm:spPr/>
      <dgm:t>
        <a:bodyPr/>
        <a:lstStyle/>
        <a:p>
          <a:endParaRPr lang="pt-BR"/>
        </a:p>
      </dgm:t>
    </dgm:pt>
    <dgm:pt modelId="{F8AA442F-DCD9-4ECF-88B0-305C79B60A2F}">
      <dgm:prSet phldrT="[Texto]"/>
      <dgm:spPr/>
      <dgm:t>
        <a:bodyPr/>
        <a:lstStyle/>
        <a:p>
          <a:r>
            <a:rPr lang="pt-BR" b="1" dirty="0"/>
            <a:t>Bebês</a:t>
          </a:r>
        </a:p>
        <a:p>
          <a:r>
            <a:rPr lang="pt-BR" dirty="0"/>
            <a:t>Zero – 18m</a:t>
          </a:r>
        </a:p>
      </dgm:t>
    </dgm:pt>
    <dgm:pt modelId="{59BDD79B-FCE5-4DDF-AC74-FD2505D004C9}" type="parTrans" cxnId="{3CB75FED-40EB-4260-A0B8-B34033487B8E}">
      <dgm:prSet/>
      <dgm:spPr/>
      <dgm:t>
        <a:bodyPr/>
        <a:lstStyle/>
        <a:p>
          <a:endParaRPr lang="pt-BR"/>
        </a:p>
      </dgm:t>
    </dgm:pt>
    <dgm:pt modelId="{E022266C-5B47-4376-96D3-CDD83ADF4B7B}" type="sibTrans" cxnId="{3CB75FED-40EB-4260-A0B8-B34033487B8E}">
      <dgm:prSet/>
      <dgm:spPr/>
      <dgm:t>
        <a:bodyPr/>
        <a:lstStyle/>
        <a:p>
          <a:endParaRPr lang="pt-BR"/>
        </a:p>
      </dgm:t>
    </dgm:pt>
    <dgm:pt modelId="{4F3A9D73-5C72-4751-B61E-995C9F862C11}">
      <dgm:prSet phldrT="[Texto]"/>
      <dgm:spPr/>
      <dgm:t>
        <a:bodyPr/>
        <a:lstStyle/>
        <a:p>
          <a:r>
            <a:rPr lang="pt-BR" b="1" dirty="0"/>
            <a:t>Crianças bem pequenas</a:t>
          </a:r>
        </a:p>
        <a:p>
          <a:r>
            <a:rPr lang="pt-BR" dirty="0"/>
            <a:t>19 m – 3a 11m</a:t>
          </a:r>
        </a:p>
      </dgm:t>
    </dgm:pt>
    <dgm:pt modelId="{8D885A75-850C-45B2-83DB-BBA892326533}" type="parTrans" cxnId="{98F333F6-5D2F-43B9-B9D3-AA8F6F29A86B}">
      <dgm:prSet/>
      <dgm:spPr/>
      <dgm:t>
        <a:bodyPr/>
        <a:lstStyle/>
        <a:p>
          <a:endParaRPr lang="pt-BR"/>
        </a:p>
      </dgm:t>
    </dgm:pt>
    <dgm:pt modelId="{DBD70843-3B1C-4BB7-9BDF-D67E9C0A54A4}" type="sibTrans" cxnId="{98F333F6-5D2F-43B9-B9D3-AA8F6F29A86B}">
      <dgm:prSet/>
      <dgm:spPr/>
      <dgm:t>
        <a:bodyPr/>
        <a:lstStyle/>
        <a:p>
          <a:endParaRPr lang="pt-BR"/>
        </a:p>
      </dgm:t>
    </dgm:pt>
    <dgm:pt modelId="{C22638AA-B384-4F6D-9C78-DB791D388FDB}">
      <dgm:prSet phldrT="[Texto]"/>
      <dgm:spPr/>
      <dgm:t>
        <a:bodyPr/>
        <a:lstStyle/>
        <a:p>
          <a:r>
            <a:rPr lang="pt-BR" b="1" dirty="0"/>
            <a:t>Crianças pequenas</a:t>
          </a:r>
        </a:p>
        <a:p>
          <a:r>
            <a:rPr lang="pt-BR" dirty="0"/>
            <a:t>4a – 5a 11m</a:t>
          </a:r>
        </a:p>
      </dgm:t>
    </dgm:pt>
    <dgm:pt modelId="{721E23F1-8A4E-4FF9-A603-B34A784D07E8}" type="parTrans" cxnId="{E3996580-89D4-4B52-8B25-B202F7AD1513}">
      <dgm:prSet/>
      <dgm:spPr/>
      <dgm:t>
        <a:bodyPr/>
        <a:lstStyle/>
        <a:p>
          <a:endParaRPr lang="pt-BR"/>
        </a:p>
      </dgm:t>
    </dgm:pt>
    <dgm:pt modelId="{945A3515-959F-4125-AB48-2D7BF5389832}" type="sibTrans" cxnId="{E3996580-89D4-4B52-8B25-B202F7AD1513}">
      <dgm:prSet/>
      <dgm:spPr/>
      <dgm:t>
        <a:bodyPr/>
        <a:lstStyle/>
        <a:p>
          <a:endParaRPr lang="pt-BR"/>
        </a:p>
      </dgm:t>
    </dgm:pt>
    <dgm:pt modelId="{4B75712B-581A-4385-9437-D9B4FD1CB994}" type="pres">
      <dgm:prSet presAssocID="{D73889F5-EDEC-4042-BF92-3CD88220A7A5}" presName="Name0" presStyleCnt="0">
        <dgm:presLayoutVars>
          <dgm:chMax val="7"/>
          <dgm:chPref val="7"/>
          <dgm:dir/>
          <dgm:animLvl val="lvl"/>
        </dgm:presLayoutVars>
      </dgm:prSet>
      <dgm:spPr/>
      <dgm:t>
        <a:bodyPr/>
        <a:lstStyle/>
        <a:p>
          <a:endParaRPr lang="pt-BR"/>
        </a:p>
      </dgm:t>
    </dgm:pt>
    <dgm:pt modelId="{304BD14C-3D3A-4DE7-B7FC-2108A98210D6}" type="pres">
      <dgm:prSet presAssocID="{F8AA442F-DCD9-4ECF-88B0-305C79B60A2F}" presName="Accent1" presStyleCnt="0"/>
      <dgm:spPr/>
    </dgm:pt>
    <dgm:pt modelId="{D90C568D-2E9E-4814-AEE5-DF07AC6149DB}" type="pres">
      <dgm:prSet presAssocID="{F8AA442F-DCD9-4ECF-88B0-305C79B60A2F}" presName="Accent" presStyleLbl="node1" presStyleIdx="0" presStyleCnt="3"/>
      <dgm:spPr/>
    </dgm:pt>
    <dgm:pt modelId="{97A72EFC-39E4-42CF-8DA0-E7448F1C0CF3}" type="pres">
      <dgm:prSet presAssocID="{F8AA442F-DCD9-4ECF-88B0-305C79B60A2F}" presName="Parent1" presStyleLbl="revTx" presStyleIdx="0" presStyleCnt="3">
        <dgm:presLayoutVars>
          <dgm:chMax val="1"/>
          <dgm:chPref val="1"/>
          <dgm:bulletEnabled val="1"/>
        </dgm:presLayoutVars>
      </dgm:prSet>
      <dgm:spPr/>
      <dgm:t>
        <a:bodyPr/>
        <a:lstStyle/>
        <a:p>
          <a:endParaRPr lang="pt-BR"/>
        </a:p>
      </dgm:t>
    </dgm:pt>
    <dgm:pt modelId="{E0F3FE64-9C83-4783-A8B3-DB6967CC62EB}" type="pres">
      <dgm:prSet presAssocID="{4F3A9D73-5C72-4751-B61E-995C9F862C11}" presName="Accent2" presStyleCnt="0"/>
      <dgm:spPr/>
    </dgm:pt>
    <dgm:pt modelId="{4BB030D7-142A-4F46-B98B-58BF7187BAC8}" type="pres">
      <dgm:prSet presAssocID="{4F3A9D73-5C72-4751-B61E-995C9F862C11}" presName="Accent" presStyleLbl="node1" presStyleIdx="1" presStyleCnt="3"/>
      <dgm:spPr/>
    </dgm:pt>
    <dgm:pt modelId="{7E82583D-E1A8-4BA2-8DCB-1521623FB69C}" type="pres">
      <dgm:prSet presAssocID="{4F3A9D73-5C72-4751-B61E-995C9F862C11}" presName="Parent2" presStyleLbl="revTx" presStyleIdx="1" presStyleCnt="3">
        <dgm:presLayoutVars>
          <dgm:chMax val="1"/>
          <dgm:chPref val="1"/>
          <dgm:bulletEnabled val="1"/>
        </dgm:presLayoutVars>
      </dgm:prSet>
      <dgm:spPr/>
      <dgm:t>
        <a:bodyPr/>
        <a:lstStyle/>
        <a:p>
          <a:endParaRPr lang="pt-BR"/>
        </a:p>
      </dgm:t>
    </dgm:pt>
    <dgm:pt modelId="{CCB14B19-13D0-4F59-B037-6680FBBE7820}" type="pres">
      <dgm:prSet presAssocID="{C22638AA-B384-4F6D-9C78-DB791D388FDB}" presName="Accent3" presStyleCnt="0"/>
      <dgm:spPr/>
    </dgm:pt>
    <dgm:pt modelId="{D88A19E5-2480-4C46-9FA1-3C42AE613E4A}" type="pres">
      <dgm:prSet presAssocID="{C22638AA-B384-4F6D-9C78-DB791D388FDB}" presName="Accent" presStyleLbl="node1" presStyleIdx="2" presStyleCnt="3"/>
      <dgm:spPr/>
    </dgm:pt>
    <dgm:pt modelId="{0D5B3D4E-F566-4BF5-85E4-751A19315C2B}" type="pres">
      <dgm:prSet presAssocID="{C22638AA-B384-4F6D-9C78-DB791D388FDB}" presName="Parent3" presStyleLbl="revTx" presStyleIdx="2" presStyleCnt="3">
        <dgm:presLayoutVars>
          <dgm:chMax val="1"/>
          <dgm:chPref val="1"/>
          <dgm:bulletEnabled val="1"/>
        </dgm:presLayoutVars>
      </dgm:prSet>
      <dgm:spPr/>
      <dgm:t>
        <a:bodyPr/>
        <a:lstStyle/>
        <a:p>
          <a:endParaRPr lang="pt-BR"/>
        </a:p>
      </dgm:t>
    </dgm:pt>
  </dgm:ptLst>
  <dgm:cxnLst>
    <dgm:cxn modelId="{98F333F6-5D2F-43B9-B9D3-AA8F6F29A86B}" srcId="{D73889F5-EDEC-4042-BF92-3CD88220A7A5}" destId="{4F3A9D73-5C72-4751-B61E-995C9F862C11}" srcOrd="1" destOrd="0" parTransId="{8D885A75-850C-45B2-83DB-BBA892326533}" sibTransId="{DBD70843-3B1C-4BB7-9BDF-D67E9C0A54A4}"/>
    <dgm:cxn modelId="{F72992DE-8D30-4F04-A479-36435B17138A}" type="presOf" srcId="{D73889F5-EDEC-4042-BF92-3CD88220A7A5}" destId="{4B75712B-581A-4385-9437-D9B4FD1CB994}" srcOrd="0" destOrd="0" presId="urn:microsoft.com/office/officeart/2009/layout/CircleArrowProcess"/>
    <dgm:cxn modelId="{41A3C9FD-8C67-44F3-90FE-BE4325C477D0}" type="presOf" srcId="{F8AA442F-DCD9-4ECF-88B0-305C79B60A2F}" destId="{97A72EFC-39E4-42CF-8DA0-E7448F1C0CF3}" srcOrd="0" destOrd="0" presId="urn:microsoft.com/office/officeart/2009/layout/CircleArrowProcess"/>
    <dgm:cxn modelId="{E3996580-89D4-4B52-8B25-B202F7AD1513}" srcId="{D73889F5-EDEC-4042-BF92-3CD88220A7A5}" destId="{C22638AA-B384-4F6D-9C78-DB791D388FDB}" srcOrd="2" destOrd="0" parTransId="{721E23F1-8A4E-4FF9-A603-B34A784D07E8}" sibTransId="{945A3515-959F-4125-AB48-2D7BF5389832}"/>
    <dgm:cxn modelId="{7527E4C1-04C6-4177-933C-DBA1EA84E43C}" type="presOf" srcId="{4F3A9D73-5C72-4751-B61E-995C9F862C11}" destId="{7E82583D-E1A8-4BA2-8DCB-1521623FB69C}" srcOrd="0" destOrd="0" presId="urn:microsoft.com/office/officeart/2009/layout/CircleArrowProcess"/>
    <dgm:cxn modelId="{D1ABC7DC-7A4E-4A8E-AAFB-776FE86A545F}" type="presOf" srcId="{C22638AA-B384-4F6D-9C78-DB791D388FDB}" destId="{0D5B3D4E-F566-4BF5-85E4-751A19315C2B}" srcOrd="0" destOrd="0" presId="urn:microsoft.com/office/officeart/2009/layout/CircleArrowProcess"/>
    <dgm:cxn modelId="{3CB75FED-40EB-4260-A0B8-B34033487B8E}" srcId="{D73889F5-EDEC-4042-BF92-3CD88220A7A5}" destId="{F8AA442F-DCD9-4ECF-88B0-305C79B60A2F}" srcOrd="0" destOrd="0" parTransId="{59BDD79B-FCE5-4DDF-AC74-FD2505D004C9}" sibTransId="{E022266C-5B47-4376-96D3-CDD83ADF4B7B}"/>
    <dgm:cxn modelId="{C13D55AD-7BA8-4493-99D2-E3A4CEA3A895}" type="presParOf" srcId="{4B75712B-581A-4385-9437-D9B4FD1CB994}" destId="{304BD14C-3D3A-4DE7-B7FC-2108A98210D6}" srcOrd="0" destOrd="0" presId="urn:microsoft.com/office/officeart/2009/layout/CircleArrowProcess"/>
    <dgm:cxn modelId="{093C807F-885E-4DAE-A655-716AFA3687D0}" type="presParOf" srcId="{304BD14C-3D3A-4DE7-B7FC-2108A98210D6}" destId="{D90C568D-2E9E-4814-AEE5-DF07AC6149DB}" srcOrd="0" destOrd="0" presId="urn:microsoft.com/office/officeart/2009/layout/CircleArrowProcess"/>
    <dgm:cxn modelId="{BFDCC3E1-9176-4077-AB40-63BDDBFEC295}" type="presParOf" srcId="{4B75712B-581A-4385-9437-D9B4FD1CB994}" destId="{97A72EFC-39E4-42CF-8DA0-E7448F1C0CF3}" srcOrd="1" destOrd="0" presId="urn:microsoft.com/office/officeart/2009/layout/CircleArrowProcess"/>
    <dgm:cxn modelId="{FE71DC7F-75BC-496E-8CA9-F2D064C7C452}" type="presParOf" srcId="{4B75712B-581A-4385-9437-D9B4FD1CB994}" destId="{E0F3FE64-9C83-4783-A8B3-DB6967CC62EB}" srcOrd="2" destOrd="0" presId="urn:microsoft.com/office/officeart/2009/layout/CircleArrowProcess"/>
    <dgm:cxn modelId="{1D3C7C1C-B2D8-4F1E-A365-A14F21FC5C74}" type="presParOf" srcId="{E0F3FE64-9C83-4783-A8B3-DB6967CC62EB}" destId="{4BB030D7-142A-4F46-B98B-58BF7187BAC8}" srcOrd="0" destOrd="0" presId="urn:microsoft.com/office/officeart/2009/layout/CircleArrowProcess"/>
    <dgm:cxn modelId="{96FDB717-3596-47BF-BE5F-830B03ADC492}" type="presParOf" srcId="{4B75712B-581A-4385-9437-D9B4FD1CB994}" destId="{7E82583D-E1A8-4BA2-8DCB-1521623FB69C}" srcOrd="3" destOrd="0" presId="urn:microsoft.com/office/officeart/2009/layout/CircleArrowProcess"/>
    <dgm:cxn modelId="{C3735114-2B56-43EE-8DC1-05B1980EEE10}" type="presParOf" srcId="{4B75712B-581A-4385-9437-D9B4FD1CB994}" destId="{CCB14B19-13D0-4F59-B037-6680FBBE7820}" srcOrd="4" destOrd="0" presId="urn:microsoft.com/office/officeart/2009/layout/CircleArrowProcess"/>
    <dgm:cxn modelId="{CFEB7966-9348-466D-8147-4C58CCA2282F}" type="presParOf" srcId="{CCB14B19-13D0-4F59-B037-6680FBBE7820}" destId="{D88A19E5-2480-4C46-9FA1-3C42AE613E4A}" srcOrd="0" destOrd="0" presId="urn:microsoft.com/office/officeart/2009/layout/CircleArrowProcess"/>
    <dgm:cxn modelId="{4B3E8249-B676-4900-9760-63C7DB92D4B0}" type="presParOf" srcId="{4B75712B-581A-4385-9437-D9B4FD1CB994}" destId="{0D5B3D4E-F566-4BF5-85E4-751A19315C2B}" srcOrd="5" destOrd="0" presId="urn:microsoft.com/office/officeart/2009/layout/CircleArrow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A9E10-D717-451C-B4FC-B82330B7AAAF}">
      <dsp:nvSpPr>
        <dsp:cNvPr id="0" name=""/>
        <dsp:cNvSpPr/>
      </dsp:nvSpPr>
      <dsp:spPr>
        <a:xfrm rot="5400000">
          <a:off x="281453" y="608570"/>
          <a:ext cx="4136751" cy="4137387"/>
        </a:xfrm>
        <a:prstGeom prst="blockArc">
          <a:avLst>
            <a:gd name="adj1" fmla="val 13500000"/>
            <a:gd name="adj2" fmla="val 18900000"/>
            <a:gd name="adj3" fmla="val 496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970F3A-C96C-44E3-8009-AC970A53E41C}">
      <dsp:nvSpPr>
        <dsp:cNvPr id="0" name=""/>
        <dsp:cNvSpPr/>
      </dsp:nvSpPr>
      <dsp:spPr>
        <a:xfrm rot="16200000">
          <a:off x="4055730" y="608570"/>
          <a:ext cx="4136751" cy="4137387"/>
        </a:xfrm>
        <a:prstGeom prst="blockArc">
          <a:avLst>
            <a:gd name="adj1" fmla="val 13500000"/>
            <a:gd name="adj2" fmla="val 18900000"/>
            <a:gd name="adj3" fmla="val 4960"/>
          </a:avLst>
        </a:prstGeom>
        <a:solidFill>
          <a:schemeClr val="accent5">
            <a:hueOff val="9795"/>
            <a:satOff val="-2368"/>
            <a:lumOff val="-41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C71A4C-8980-449E-B7AC-009F8DD21E98}">
      <dsp:nvSpPr>
        <dsp:cNvPr id="0" name=""/>
        <dsp:cNvSpPr/>
      </dsp:nvSpPr>
      <dsp:spPr>
        <a:xfrm>
          <a:off x="4514268" y="68910"/>
          <a:ext cx="3140909" cy="827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pt-BR" sz="2300" b="1" kern="1200" dirty="0">
              <a:solidFill>
                <a:schemeClr val="accent6">
                  <a:lumMod val="75000"/>
                </a:schemeClr>
              </a:solidFill>
            </a:rPr>
            <a:t>Campos de Experiências</a:t>
          </a:r>
        </a:p>
      </dsp:txBody>
      <dsp:txXfrm>
        <a:off x="4514268" y="68910"/>
        <a:ext cx="3140909" cy="827615"/>
      </dsp:txXfrm>
    </dsp:sp>
    <dsp:sp modelId="{468FCA98-7C0D-4536-88DC-AD8C72FFEB8E}">
      <dsp:nvSpPr>
        <dsp:cNvPr id="0" name=""/>
        <dsp:cNvSpPr/>
      </dsp:nvSpPr>
      <dsp:spPr>
        <a:xfrm rot="5400000">
          <a:off x="4537766" y="608570"/>
          <a:ext cx="4136751" cy="4137387"/>
        </a:xfrm>
        <a:prstGeom prst="blockArc">
          <a:avLst>
            <a:gd name="adj1" fmla="val 13500000"/>
            <a:gd name="adj2" fmla="val 18900000"/>
            <a:gd name="adj3" fmla="val 4960"/>
          </a:avLst>
        </a:prstGeom>
        <a:solidFill>
          <a:schemeClr val="accent5">
            <a:hueOff val="19589"/>
            <a:satOff val="-4736"/>
            <a:lumOff val="-836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CD4665-03A6-437E-9FD4-741F43D46495}">
      <dsp:nvSpPr>
        <dsp:cNvPr id="0" name=""/>
        <dsp:cNvSpPr/>
      </dsp:nvSpPr>
      <dsp:spPr>
        <a:xfrm rot="16200000">
          <a:off x="8271032" y="608570"/>
          <a:ext cx="4136751" cy="4137387"/>
        </a:xfrm>
        <a:prstGeom prst="blockArc">
          <a:avLst>
            <a:gd name="adj1" fmla="val 13500000"/>
            <a:gd name="adj2" fmla="val 18900000"/>
            <a:gd name="adj3" fmla="val 4960"/>
          </a:avLst>
        </a:prstGeom>
        <a:solidFill>
          <a:schemeClr val="accent5">
            <a:hueOff val="29384"/>
            <a:satOff val="-7104"/>
            <a:lumOff val="-125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946FEC-CF23-4BAA-8465-296C2A77A093}">
      <dsp:nvSpPr>
        <dsp:cNvPr id="0" name=""/>
        <dsp:cNvSpPr/>
      </dsp:nvSpPr>
      <dsp:spPr>
        <a:xfrm>
          <a:off x="8426081" y="68910"/>
          <a:ext cx="3595587" cy="827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pt-BR" sz="2300" b="1" kern="1200" dirty="0">
              <a:solidFill>
                <a:schemeClr val="accent2">
                  <a:lumMod val="75000"/>
                </a:schemeClr>
              </a:solidFill>
            </a:rPr>
            <a:t>Objetivos de </a:t>
          </a:r>
          <a:r>
            <a:rPr lang="pt-BR" sz="2300" b="1" kern="1200" dirty="0" smtClean="0">
              <a:solidFill>
                <a:schemeClr val="accent2">
                  <a:lumMod val="75000"/>
                </a:schemeClr>
              </a:solidFill>
            </a:rPr>
            <a:t>aprendizagem </a:t>
          </a:r>
          <a:r>
            <a:rPr lang="pt-BR" sz="2300" b="1" kern="1200" dirty="0">
              <a:solidFill>
                <a:schemeClr val="accent2">
                  <a:lumMod val="75000"/>
                </a:schemeClr>
              </a:solidFill>
            </a:rPr>
            <a:t>e desenvolvimento</a:t>
          </a:r>
        </a:p>
      </dsp:txBody>
      <dsp:txXfrm>
        <a:off x="8426081" y="68910"/>
        <a:ext cx="3595587" cy="827615"/>
      </dsp:txXfrm>
    </dsp:sp>
    <dsp:sp modelId="{5CD0E730-2AD7-4AEF-9932-286B7992F257}">
      <dsp:nvSpPr>
        <dsp:cNvPr id="0" name=""/>
        <dsp:cNvSpPr/>
      </dsp:nvSpPr>
      <dsp:spPr>
        <a:xfrm>
          <a:off x="5778868" y="1933196"/>
          <a:ext cx="995885" cy="995885"/>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pt-BR" sz="1000" kern="1200" dirty="0"/>
            <a:t>Conhecimento</a:t>
          </a:r>
        </a:p>
      </dsp:txBody>
      <dsp:txXfrm>
        <a:off x="5911653" y="2107476"/>
        <a:ext cx="730315" cy="448148"/>
      </dsp:txXfrm>
    </dsp:sp>
    <dsp:sp modelId="{EBB3C822-D1C8-4038-BB01-B51DAF7DA15F}">
      <dsp:nvSpPr>
        <dsp:cNvPr id="0" name=""/>
        <dsp:cNvSpPr/>
      </dsp:nvSpPr>
      <dsp:spPr>
        <a:xfrm>
          <a:off x="6252795" y="2524892"/>
          <a:ext cx="995885" cy="995885"/>
        </a:xfrm>
        <a:prstGeom prst="ellipse">
          <a:avLst/>
        </a:prstGeom>
        <a:solidFill>
          <a:schemeClr val="accent5">
            <a:alpha val="50000"/>
            <a:hueOff val="3673"/>
            <a:satOff val="-888"/>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pt-BR" sz="1000" kern="1200" dirty="0"/>
            <a:t>Práticas Sociais</a:t>
          </a:r>
        </a:p>
      </dsp:txBody>
      <dsp:txXfrm>
        <a:off x="6557369" y="2782162"/>
        <a:ext cx="597531" cy="547736"/>
      </dsp:txXfrm>
    </dsp:sp>
    <dsp:sp modelId="{E6834994-1F1E-460E-AEA6-DAF9FED5FE61}">
      <dsp:nvSpPr>
        <dsp:cNvPr id="0" name=""/>
        <dsp:cNvSpPr/>
      </dsp:nvSpPr>
      <dsp:spPr>
        <a:xfrm>
          <a:off x="5470620" y="2535936"/>
          <a:ext cx="995885" cy="995885"/>
        </a:xfrm>
        <a:prstGeom prst="ellipse">
          <a:avLst/>
        </a:prstGeom>
        <a:solidFill>
          <a:schemeClr val="accent5">
            <a:alpha val="50000"/>
            <a:hueOff val="7346"/>
            <a:satOff val="-1776"/>
            <a:lumOff val="-31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pt-BR" sz="1000" kern="1200" dirty="0"/>
            <a:t>Múltiplas Linguagens</a:t>
          </a:r>
        </a:p>
      </dsp:txBody>
      <dsp:txXfrm>
        <a:off x="5564399" y="2793206"/>
        <a:ext cx="597531" cy="547736"/>
      </dsp:txXfrm>
    </dsp:sp>
    <dsp:sp modelId="{6BF2C750-6F77-42B5-AD2F-D10E4F1EABA0}">
      <dsp:nvSpPr>
        <dsp:cNvPr id="0" name=""/>
        <dsp:cNvSpPr/>
      </dsp:nvSpPr>
      <dsp:spPr>
        <a:xfrm>
          <a:off x="1639832" y="1983316"/>
          <a:ext cx="936555" cy="936577"/>
        </a:xfrm>
        <a:prstGeom prst="ellipse">
          <a:avLst/>
        </a:prstGeom>
        <a:solidFill>
          <a:srgbClr val="0070C0">
            <a:alpha val="50000"/>
          </a:srgb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pt-BR" sz="1300" kern="1200" dirty="0"/>
            <a:t>Ético</a:t>
          </a:r>
        </a:p>
      </dsp:txBody>
      <dsp:txXfrm>
        <a:off x="1776987" y="2120475"/>
        <a:ext cx="662245" cy="662259"/>
      </dsp:txXfrm>
    </dsp:sp>
    <dsp:sp modelId="{E8182160-358F-4521-AD66-72B4DA8C6D19}">
      <dsp:nvSpPr>
        <dsp:cNvPr id="0" name=""/>
        <dsp:cNvSpPr/>
      </dsp:nvSpPr>
      <dsp:spPr>
        <a:xfrm>
          <a:off x="819343" y="2333390"/>
          <a:ext cx="643858" cy="643601"/>
        </a:xfrm>
        <a:prstGeom prst="ellipse">
          <a:avLst/>
        </a:prstGeom>
        <a:noFill/>
        <a:ln w="15875"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48BEBDCD-57BF-47B9-9275-6210C4447905}">
      <dsp:nvSpPr>
        <dsp:cNvPr id="0" name=""/>
        <dsp:cNvSpPr/>
      </dsp:nvSpPr>
      <dsp:spPr>
        <a:xfrm>
          <a:off x="2721107" y="1495344"/>
          <a:ext cx="374636" cy="374391"/>
        </a:xfrm>
        <a:prstGeom prst="ellipse">
          <a:avLst/>
        </a:prstGeom>
        <a:noFill/>
        <a:ln w="15875"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39CF1090-B59E-4BD5-ACF1-975DD5C55DCA}">
      <dsp:nvSpPr>
        <dsp:cNvPr id="0" name=""/>
        <dsp:cNvSpPr/>
      </dsp:nvSpPr>
      <dsp:spPr>
        <a:xfrm>
          <a:off x="2179520" y="2438323"/>
          <a:ext cx="872603" cy="872623"/>
        </a:xfrm>
        <a:prstGeom prst="ellipse">
          <a:avLst/>
        </a:prstGeom>
        <a:solidFill>
          <a:srgbClr val="00B050">
            <a:alpha val="50000"/>
          </a:srgb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pt-BR" sz="1300" kern="1200" dirty="0"/>
            <a:t>Estético</a:t>
          </a:r>
        </a:p>
      </dsp:txBody>
      <dsp:txXfrm>
        <a:off x="2307310" y="2566116"/>
        <a:ext cx="617023" cy="617037"/>
      </dsp:txXfrm>
    </dsp:sp>
    <dsp:sp modelId="{56C14B33-906C-40AD-9EA2-AC987B432742}">
      <dsp:nvSpPr>
        <dsp:cNvPr id="0" name=""/>
        <dsp:cNvSpPr/>
      </dsp:nvSpPr>
      <dsp:spPr>
        <a:xfrm>
          <a:off x="2718955" y="3411364"/>
          <a:ext cx="374636" cy="374391"/>
        </a:xfrm>
        <a:prstGeom prst="ellipse">
          <a:avLst/>
        </a:prstGeom>
        <a:noFill/>
        <a:ln w="15875"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F75A3298-369F-4BB7-9E2C-F10468B9B5B3}">
      <dsp:nvSpPr>
        <dsp:cNvPr id="0" name=""/>
        <dsp:cNvSpPr/>
      </dsp:nvSpPr>
      <dsp:spPr>
        <a:xfrm>
          <a:off x="1456501" y="2648496"/>
          <a:ext cx="934025" cy="934047"/>
        </a:xfrm>
        <a:prstGeom prst="ellipse">
          <a:avLst/>
        </a:prstGeom>
        <a:solidFill>
          <a:srgbClr val="7030A0">
            <a:alpha val="50000"/>
          </a:srgb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pt-BR" sz="1300" kern="1200" dirty="0"/>
            <a:t>Político</a:t>
          </a:r>
        </a:p>
      </dsp:txBody>
      <dsp:txXfrm>
        <a:off x="1593286" y="2785284"/>
        <a:ext cx="660455" cy="660471"/>
      </dsp:txXfrm>
    </dsp:sp>
    <dsp:sp modelId="{1DF9669D-321A-4ACC-88A0-9905B3FA6FD5}">
      <dsp:nvSpPr>
        <dsp:cNvPr id="0" name=""/>
        <dsp:cNvSpPr/>
      </dsp:nvSpPr>
      <dsp:spPr>
        <a:xfrm>
          <a:off x="8925740" y="1463914"/>
          <a:ext cx="2416084" cy="2415647"/>
        </a:xfrm>
        <a:prstGeom prst="ellipse">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pt-BR" sz="2300" kern="1200" dirty="0"/>
        </a:p>
      </dsp:txBody>
      <dsp:txXfrm>
        <a:off x="9279567" y="1817677"/>
        <a:ext cx="1708430" cy="1708121"/>
      </dsp:txXfrm>
    </dsp:sp>
    <dsp:sp modelId="{4E94F14B-5A34-430C-A3DC-22800041B669}">
      <dsp:nvSpPr>
        <dsp:cNvPr id="0" name=""/>
        <dsp:cNvSpPr/>
      </dsp:nvSpPr>
      <dsp:spPr>
        <a:xfrm>
          <a:off x="544630" y="68910"/>
          <a:ext cx="3140909" cy="827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pt-BR" sz="2300" b="1" kern="1200" dirty="0">
              <a:solidFill>
                <a:srgbClr val="0070C0"/>
              </a:solidFill>
            </a:rPr>
            <a:t>Direitos de Aprendizagem</a:t>
          </a:r>
        </a:p>
      </dsp:txBody>
      <dsp:txXfrm>
        <a:off x="544630" y="68910"/>
        <a:ext cx="3140909" cy="8276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7D061-B086-4783-8FBF-AA9012B84D45}">
      <dsp:nvSpPr>
        <dsp:cNvPr id="0" name=""/>
        <dsp:cNvSpPr/>
      </dsp:nvSpPr>
      <dsp:spPr>
        <a:xfrm>
          <a:off x="2224220" y="109005"/>
          <a:ext cx="834268" cy="83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pt-BR" altLang="pt-BR" sz="1000" b="1" kern="1200" dirty="0"/>
            <a:t>O EU, O OUTRO, O NÓS</a:t>
          </a:r>
          <a:endParaRPr lang="pt-BR" sz="1000" kern="1200" dirty="0"/>
        </a:p>
      </dsp:txBody>
      <dsp:txXfrm>
        <a:off x="2224220" y="109005"/>
        <a:ext cx="834268" cy="834268"/>
      </dsp:txXfrm>
    </dsp:sp>
    <dsp:sp modelId="{BD231FA4-2E1C-4594-9516-0FFA779C35D1}">
      <dsp:nvSpPr>
        <dsp:cNvPr id="0" name=""/>
        <dsp:cNvSpPr/>
      </dsp:nvSpPr>
      <dsp:spPr>
        <a:xfrm>
          <a:off x="258839" y="84523"/>
          <a:ext cx="3131538" cy="3131538"/>
        </a:xfrm>
        <a:prstGeom prst="circularArrow">
          <a:avLst>
            <a:gd name="adj1" fmla="val 5195"/>
            <a:gd name="adj2" fmla="val 335535"/>
            <a:gd name="adj3" fmla="val 21294783"/>
            <a:gd name="adj4" fmla="val 19764888"/>
            <a:gd name="adj5" fmla="val 6061"/>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14BBAF-D85A-457A-9B3C-C7C0B383330F}">
      <dsp:nvSpPr>
        <dsp:cNvPr id="0" name=""/>
        <dsp:cNvSpPr/>
      </dsp:nvSpPr>
      <dsp:spPr>
        <a:xfrm>
          <a:off x="2728996" y="1662547"/>
          <a:ext cx="834268" cy="83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pt-BR" altLang="pt-BR" sz="1000" b="1" kern="1200" dirty="0"/>
            <a:t>CORPO, GESTOS E MOVIMENTOS</a:t>
          </a:r>
          <a:endParaRPr lang="pt-BR" sz="1000" kern="1200" dirty="0"/>
        </a:p>
      </dsp:txBody>
      <dsp:txXfrm>
        <a:off x="2728996" y="1662547"/>
        <a:ext cx="834268" cy="834268"/>
      </dsp:txXfrm>
    </dsp:sp>
    <dsp:sp modelId="{4AA9B345-3F19-4FBB-94D2-D5E7B2BF9B4C}">
      <dsp:nvSpPr>
        <dsp:cNvPr id="0" name=""/>
        <dsp:cNvSpPr/>
      </dsp:nvSpPr>
      <dsp:spPr>
        <a:xfrm>
          <a:off x="258839" y="84523"/>
          <a:ext cx="3131538" cy="3131538"/>
        </a:xfrm>
        <a:prstGeom prst="circularArrow">
          <a:avLst>
            <a:gd name="adj1" fmla="val 5195"/>
            <a:gd name="adj2" fmla="val 335535"/>
            <a:gd name="adj3" fmla="val 3699607"/>
            <a:gd name="adj4" fmla="val 2251966"/>
            <a:gd name="adj5" fmla="val 6061"/>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5B24D7-2C4C-4936-8823-BEF1F6FA5F65}">
      <dsp:nvSpPr>
        <dsp:cNvPr id="0" name=""/>
        <dsp:cNvSpPr/>
      </dsp:nvSpPr>
      <dsp:spPr>
        <a:xfrm>
          <a:off x="1287315" y="2537848"/>
          <a:ext cx="1074587" cy="1003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pt-BR" altLang="pt-BR" sz="1000" b="1" kern="1200"/>
            <a:t>ESCUTA, FALA, PENSAMENTO E IMAGINAÇÃO</a:t>
          </a:r>
          <a:endParaRPr lang="pt-BR" sz="1000" kern="1200" dirty="0"/>
        </a:p>
      </dsp:txBody>
      <dsp:txXfrm>
        <a:off x="1287315" y="2537848"/>
        <a:ext cx="1074587" cy="1003950"/>
      </dsp:txXfrm>
    </dsp:sp>
    <dsp:sp modelId="{4CDB0207-05B5-4B3E-BB14-C24874C6D320}">
      <dsp:nvSpPr>
        <dsp:cNvPr id="0" name=""/>
        <dsp:cNvSpPr/>
      </dsp:nvSpPr>
      <dsp:spPr>
        <a:xfrm>
          <a:off x="258839" y="84523"/>
          <a:ext cx="3131538" cy="3131538"/>
        </a:xfrm>
        <a:prstGeom prst="circularArrow">
          <a:avLst>
            <a:gd name="adj1" fmla="val 5195"/>
            <a:gd name="adj2" fmla="val 335535"/>
            <a:gd name="adj3" fmla="val 8212500"/>
            <a:gd name="adj4" fmla="val 6764858"/>
            <a:gd name="adj5" fmla="val 6061"/>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080378-FD63-463A-9637-B4C40352BBA2}">
      <dsp:nvSpPr>
        <dsp:cNvPr id="0" name=""/>
        <dsp:cNvSpPr/>
      </dsp:nvSpPr>
      <dsp:spPr>
        <a:xfrm>
          <a:off x="-83465" y="1662547"/>
          <a:ext cx="1173106" cy="83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pt-BR" altLang="pt-BR" sz="1000" b="1" kern="1200"/>
            <a:t>TRAÇOS, SONS, CORES E IMAGENS</a:t>
          </a:r>
          <a:endParaRPr lang="pt-BR" sz="1000" kern="1200" dirty="0"/>
        </a:p>
      </dsp:txBody>
      <dsp:txXfrm>
        <a:off x="-83465" y="1662547"/>
        <a:ext cx="1173106" cy="834268"/>
      </dsp:txXfrm>
    </dsp:sp>
    <dsp:sp modelId="{6243AF35-E8AA-4AA1-8679-7286210CC771}">
      <dsp:nvSpPr>
        <dsp:cNvPr id="0" name=""/>
        <dsp:cNvSpPr/>
      </dsp:nvSpPr>
      <dsp:spPr>
        <a:xfrm>
          <a:off x="257417" y="160815"/>
          <a:ext cx="3131538" cy="3131538"/>
        </a:xfrm>
        <a:prstGeom prst="circularArrow">
          <a:avLst>
            <a:gd name="adj1" fmla="val 5195"/>
            <a:gd name="adj2" fmla="val 335535"/>
            <a:gd name="adj3" fmla="val 12384756"/>
            <a:gd name="adj4" fmla="val 10958486"/>
            <a:gd name="adj5" fmla="val 6061"/>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25DFE7-241D-481E-ABAE-D5827533871A}">
      <dsp:nvSpPr>
        <dsp:cNvPr id="0" name=""/>
        <dsp:cNvSpPr/>
      </dsp:nvSpPr>
      <dsp:spPr>
        <a:xfrm>
          <a:off x="417206" y="155877"/>
          <a:ext cx="1181323" cy="834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pt-BR" altLang="pt-BR" sz="1000" b="1" kern="1200"/>
            <a:t>ESPAÇOS, TEMPOS, QUANTIDADES, RELAÇÕES E TRANSFORMAÇÕES</a:t>
          </a:r>
          <a:endParaRPr lang="pt-BR" sz="1000" kern="1200" dirty="0"/>
        </a:p>
      </dsp:txBody>
      <dsp:txXfrm>
        <a:off x="417206" y="155877"/>
        <a:ext cx="1181323" cy="834268"/>
      </dsp:txXfrm>
    </dsp:sp>
    <dsp:sp modelId="{DEA41B56-7E3F-4ABE-BF29-22728C6D4664}">
      <dsp:nvSpPr>
        <dsp:cNvPr id="0" name=""/>
        <dsp:cNvSpPr/>
      </dsp:nvSpPr>
      <dsp:spPr>
        <a:xfrm>
          <a:off x="341232" y="106531"/>
          <a:ext cx="3131538" cy="3131538"/>
        </a:xfrm>
        <a:prstGeom prst="circularArrow">
          <a:avLst>
            <a:gd name="adj1" fmla="val 5195"/>
            <a:gd name="adj2" fmla="val 335535"/>
            <a:gd name="adj3" fmla="val 16656257"/>
            <a:gd name="adj4" fmla="val 15430418"/>
            <a:gd name="adj5" fmla="val 6061"/>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C568D-2E9E-4814-AEE5-DF07AC6149DB}">
      <dsp:nvSpPr>
        <dsp:cNvPr id="0" name=""/>
        <dsp:cNvSpPr/>
      </dsp:nvSpPr>
      <dsp:spPr>
        <a:xfrm>
          <a:off x="1122094" y="154488"/>
          <a:ext cx="1941875" cy="1942171"/>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A72EFC-39E4-42CF-8DA0-E7448F1C0CF3}">
      <dsp:nvSpPr>
        <dsp:cNvPr id="0" name=""/>
        <dsp:cNvSpPr/>
      </dsp:nvSpPr>
      <dsp:spPr>
        <a:xfrm>
          <a:off x="1551312" y="855671"/>
          <a:ext cx="1079062" cy="53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a:t>Bebês</a:t>
          </a:r>
        </a:p>
        <a:p>
          <a:pPr lvl="0" algn="ctr" defTabSz="533400">
            <a:lnSpc>
              <a:spcPct val="90000"/>
            </a:lnSpc>
            <a:spcBef>
              <a:spcPct val="0"/>
            </a:spcBef>
            <a:spcAft>
              <a:spcPct val="35000"/>
            </a:spcAft>
          </a:pPr>
          <a:r>
            <a:rPr lang="pt-BR" sz="1200" kern="1200" dirty="0"/>
            <a:t>Zero – 18m</a:t>
          </a:r>
        </a:p>
      </dsp:txBody>
      <dsp:txXfrm>
        <a:off x="1551312" y="855671"/>
        <a:ext cx="1079062" cy="539402"/>
      </dsp:txXfrm>
    </dsp:sp>
    <dsp:sp modelId="{4BB030D7-142A-4F46-B98B-58BF7187BAC8}">
      <dsp:nvSpPr>
        <dsp:cNvPr id="0" name=""/>
        <dsp:cNvSpPr/>
      </dsp:nvSpPr>
      <dsp:spPr>
        <a:xfrm>
          <a:off x="582745" y="1270409"/>
          <a:ext cx="1941875" cy="1942171"/>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82583D-E1A8-4BA2-8DCB-1521623FB69C}">
      <dsp:nvSpPr>
        <dsp:cNvPr id="0" name=""/>
        <dsp:cNvSpPr/>
      </dsp:nvSpPr>
      <dsp:spPr>
        <a:xfrm>
          <a:off x="1014151" y="1978047"/>
          <a:ext cx="1079062" cy="53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a:t>Crianças bem pequenas</a:t>
          </a:r>
        </a:p>
        <a:p>
          <a:pPr lvl="0" algn="ctr" defTabSz="533400">
            <a:lnSpc>
              <a:spcPct val="90000"/>
            </a:lnSpc>
            <a:spcBef>
              <a:spcPct val="0"/>
            </a:spcBef>
            <a:spcAft>
              <a:spcPct val="35000"/>
            </a:spcAft>
          </a:pPr>
          <a:r>
            <a:rPr lang="pt-BR" sz="1200" kern="1200" dirty="0"/>
            <a:t>19 m – 3a 11m</a:t>
          </a:r>
        </a:p>
      </dsp:txBody>
      <dsp:txXfrm>
        <a:off x="1014151" y="1978047"/>
        <a:ext cx="1079062" cy="539402"/>
      </dsp:txXfrm>
    </dsp:sp>
    <dsp:sp modelId="{D88A19E5-2480-4C46-9FA1-3C42AE613E4A}">
      <dsp:nvSpPr>
        <dsp:cNvPr id="0" name=""/>
        <dsp:cNvSpPr/>
      </dsp:nvSpPr>
      <dsp:spPr>
        <a:xfrm>
          <a:off x="1260304" y="2519870"/>
          <a:ext cx="1668372" cy="1669040"/>
        </a:xfrm>
        <a:prstGeom prst="blockArc">
          <a:avLst>
            <a:gd name="adj1" fmla="val 13500000"/>
            <a:gd name="adj2" fmla="val 10800000"/>
            <a:gd name="adj3" fmla="val 1274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B3D4E-F566-4BF5-85E4-751A19315C2B}">
      <dsp:nvSpPr>
        <dsp:cNvPr id="0" name=""/>
        <dsp:cNvSpPr/>
      </dsp:nvSpPr>
      <dsp:spPr>
        <a:xfrm>
          <a:off x="1553865" y="3102037"/>
          <a:ext cx="1079062" cy="53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t-BR" sz="1200" b="1" kern="1200" dirty="0"/>
            <a:t>Crianças pequenas</a:t>
          </a:r>
        </a:p>
        <a:p>
          <a:pPr lvl="0" algn="ctr" defTabSz="533400">
            <a:lnSpc>
              <a:spcPct val="90000"/>
            </a:lnSpc>
            <a:spcBef>
              <a:spcPct val="0"/>
            </a:spcBef>
            <a:spcAft>
              <a:spcPct val="35000"/>
            </a:spcAft>
          </a:pPr>
          <a:r>
            <a:rPr lang="pt-BR" sz="1200" kern="1200" dirty="0"/>
            <a:t>4a – 5a 11m</a:t>
          </a:r>
        </a:p>
      </dsp:txBody>
      <dsp:txXfrm>
        <a:off x="1553865" y="3102037"/>
        <a:ext cx="1079062" cy="539402"/>
      </dsp:txXfrm>
    </dsp:sp>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pt-BR" smtClean="0"/>
              <a:t>Clique para editar o título mestre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pt-BR" smtClean="0"/>
              <a:t>Clique para editar o título mestre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5A61015F-7CC6-4D0A-9D87-873EA4C304CC}" type="datetimeFigureOut">
              <a:rPr lang="en-US" dirty="0"/>
              <a:t>8/23/2018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1024128" y="2967788"/>
            <a:ext cx="4754880" cy="334157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pt-BR" smtClean="0"/>
              <a:t>Clique para editar o texto mestre</a:t>
            </a:r>
          </a:p>
        </p:txBody>
      </p:sp>
      <p:sp>
        <p:nvSpPr>
          <p:cNvPr id="6" name="Content Placeholder 5"/>
          <p:cNvSpPr>
            <a:spLocks noGrp="1"/>
          </p:cNvSpPr>
          <p:nvPr>
            <p:ph sz="quarter" idx="4"/>
          </p:nvPr>
        </p:nvSpPr>
        <p:spPr>
          <a:xfrm>
            <a:off x="5990888" y="2967788"/>
            <a:ext cx="4754880" cy="334157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8/23/2018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8/23/2018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8/23/2018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pt-BR" smtClean="0"/>
              <a:t>Clique para editar o título mestre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05C68B11-C5A8-448C-8CE9-B1A273C79CFC}" type="datetimeFigureOut">
              <a:rPr lang="en-US" dirty="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C7616CA0-919D-4A49-9C8A-62FDFB3A5183}" type="datetimeFigureOut">
              <a:rPr lang="en-US" dirty="0"/>
              <a:t>8/23/2018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8/23/2018</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wm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wmf"/><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wm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 y="4960137"/>
            <a:ext cx="8229600" cy="1463040"/>
          </a:xfrm>
        </p:spPr>
        <p:txBody>
          <a:bodyPr>
            <a:normAutofit fontScale="90000"/>
          </a:bodyPr>
          <a:lstStyle/>
          <a:p>
            <a:r>
              <a:rPr lang="pt-BR" sz="4400" b="1" dirty="0" smtClean="0"/>
              <a:t>XXXIV ENCONTRO NACIONAL DO MIEIB</a:t>
            </a:r>
            <a:r>
              <a:rPr lang="pt-BR" sz="1000" dirty="0" smtClean="0"/>
              <a:t/>
            </a:r>
            <a:br>
              <a:rPr lang="pt-BR" sz="1000" dirty="0" smtClean="0"/>
            </a:br>
            <a:r>
              <a:rPr lang="pt-BR" sz="1000" dirty="0" smtClean="0"/>
              <a:t/>
            </a:r>
            <a:br>
              <a:rPr lang="pt-BR" sz="1000" dirty="0" smtClean="0"/>
            </a:br>
            <a:r>
              <a:rPr lang="pt-BR" sz="2800" dirty="0" smtClean="0"/>
              <a:t>MANAUS, 22 A 24 DE AGOSTO DE 2018</a:t>
            </a:r>
            <a:endParaRPr lang="pt-BR" sz="4000" dirty="0"/>
          </a:p>
        </p:txBody>
      </p:sp>
      <p:sp>
        <p:nvSpPr>
          <p:cNvPr id="3" name="Subtítulo 2"/>
          <p:cNvSpPr>
            <a:spLocks noGrp="1"/>
          </p:cNvSpPr>
          <p:nvPr>
            <p:ph type="subTitle" idx="1"/>
          </p:nvPr>
        </p:nvSpPr>
        <p:spPr/>
        <p:txBody>
          <a:bodyPr>
            <a:normAutofit/>
          </a:bodyPr>
          <a:lstStyle/>
          <a:p>
            <a:pPr algn="r"/>
            <a:r>
              <a:rPr lang="pt-BR" sz="3200" dirty="0" smtClean="0">
                <a:solidFill>
                  <a:schemeClr val="accent1">
                    <a:lumMod val="75000"/>
                  </a:schemeClr>
                </a:solidFill>
              </a:rPr>
              <a:t>Mesa:</a:t>
            </a:r>
            <a:r>
              <a:rPr lang="pt-BR" sz="3200" b="1" dirty="0" smtClean="0">
                <a:solidFill>
                  <a:schemeClr val="accent1">
                    <a:lumMod val="75000"/>
                  </a:schemeClr>
                </a:solidFill>
              </a:rPr>
              <a:t> A BNCC da Educação Infantil</a:t>
            </a:r>
          </a:p>
        </p:txBody>
      </p:sp>
    </p:spTree>
    <p:extLst>
      <p:ext uri="{BB962C8B-B14F-4D97-AF65-F5344CB8AC3E}">
        <p14:creationId xmlns:p14="http://schemas.microsoft.com/office/powerpoint/2010/main" val="2047617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POR QUE UMA BNCC PARA A EDUCAÇÃO INFANTIL</a:t>
            </a:r>
            <a:r>
              <a:rPr lang="pt-BR" sz="3200" dirty="0" smtClean="0"/>
              <a:t>?</a:t>
            </a:r>
            <a:r>
              <a:rPr lang="pt-BR" sz="3200" dirty="0"/>
              <a:t/>
            </a:r>
            <a:br>
              <a:rPr lang="pt-BR" sz="3200" dirty="0"/>
            </a:br>
            <a:endParaRPr lang="pt-BR" sz="3200" dirty="0"/>
          </a:p>
        </p:txBody>
      </p:sp>
      <p:sp>
        <p:nvSpPr>
          <p:cNvPr id="3" name="Espaço Reservado para Conteúdo 2"/>
          <p:cNvSpPr>
            <a:spLocks noGrp="1"/>
          </p:cNvSpPr>
          <p:nvPr>
            <p:ph idx="1"/>
          </p:nvPr>
        </p:nvSpPr>
        <p:spPr/>
        <p:txBody>
          <a:bodyPr/>
          <a:lstStyle/>
          <a:p>
            <a:r>
              <a:rPr lang="pt-BR" sz="2800" dirty="0"/>
              <a:t>A BNCC pode (e deve) ser uma ótima oportunidade para:</a:t>
            </a:r>
          </a:p>
          <a:p>
            <a:pPr marL="742950" lvl="1" indent="-285750">
              <a:buFont typeface="Wingdings" panose="05000000000000000000" pitchFamily="2" charset="2"/>
              <a:buChar char="q"/>
            </a:pPr>
            <a:r>
              <a:rPr lang="pt-BR" sz="2400" dirty="0"/>
              <a:t> Discutir sobre currículo para a Educação Infantil.</a:t>
            </a:r>
          </a:p>
          <a:p>
            <a:pPr marL="457200" lvl="1" indent="0">
              <a:buNone/>
            </a:pPr>
            <a:endParaRPr lang="pt-BR" sz="800" dirty="0"/>
          </a:p>
          <a:p>
            <a:pPr marL="742950" lvl="1" indent="-285750">
              <a:buFont typeface="Wingdings" panose="05000000000000000000" pitchFamily="2" charset="2"/>
              <a:buChar char="q"/>
            </a:pPr>
            <a:r>
              <a:rPr lang="pt-BR" sz="2400" dirty="0"/>
              <a:t>Sublinhar as concepções de criança e currículo já expressas nas Diretrizes Curriculares Nacionais para a Educação Infantil – DNCEI.</a:t>
            </a:r>
          </a:p>
          <a:p>
            <a:pPr marL="457200" lvl="1" indent="0">
              <a:buNone/>
            </a:pPr>
            <a:endParaRPr lang="pt-BR" sz="800" dirty="0"/>
          </a:p>
          <a:p>
            <a:pPr marL="742950" lvl="1" indent="-285750">
              <a:buFont typeface="Wingdings" panose="05000000000000000000" pitchFamily="2" charset="2"/>
              <a:buChar char="q"/>
            </a:pPr>
            <a:r>
              <a:rPr lang="pt-BR" sz="2400" dirty="0"/>
              <a:t>Enfatizar as condições necessárias para a qualidade da Educação Infantil.</a:t>
            </a:r>
            <a:endParaRPr lang="pt-BR" altLang="x-none" sz="2400" dirty="0"/>
          </a:p>
          <a:p>
            <a:pPr marL="457200" lvl="1" indent="0">
              <a:buNone/>
            </a:pPr>
            <a:endParaRPr lang="pt-BR" sz="800" dirty="0"/>
          </a:p>
          <a:p>
            <a:pPr marL="742950" lvl="1" indent="-285750">
              <a:buFont typeface="Wingdings" panose="05000000000000000000" pitchFamily="2" charset="2"/>
              <a:buChar char="q"/>
            </a:pPr>
            <a:r>
              <a:rPr lang="pt-BR" sz="2400" dirty="0"/>
              <a:t>E</a:t>
            </a:r>
            <a:r>
              <a:rPr lang="pt-BR" altLang="x-none" sz="2400" dirty="0"/>
              <a:t>nfrentar as desigualdades educacionais em relação ao acesso a bens culturais e vivência da infância.</a:t>
            </a:r>
            <a:r>
              <a:rPr lang="pt-BR" sz="2400" dirty="0"/>
              <a:t> </a:t>
            </a:r>
          </a:p>
          <a:p>
            <a:endParaRPr lang="pt-BR" dirty="0"/>
          </a:p>
        </p:txBody>
      </p:sp>
    </p:spTree>
    <p:extLst>
      <p:ext uri="{BB962C8B-B14F-4D97-AF65-F5344CB8AC3E}">
        <p14:creationId xmlns:p14="http://schemas.microsoft.com/office/powerpoint/2010/main" val="3660444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a 13"/>
          <p:cNvGraphicFramePr/>
          <p:nvPr>
            <p:extLst/>
          </p:nvPr>
        </p:nvGraphicFramePr>
        <p:xfrm>
          <a:off x="0" y="1511300"/>
          <a:ext cx="1251857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upo 1"/>
          <p:cNvGrpSpPr/>
          <p:nvPr/>
        </p:nvGrpSpPr>
        <p:grpSpPr>
          <a:xfrm>
            <a:off x="130849" y="2698443"/>
            <a:ext cx="3809560" cy="3179847"/>
            <a:chOff x="207049" y="2126943"/>
            <a:chExt cx="3809560" cy="3179847"/>
          </a:xfrm>
        </p:grpSpPr>
        <p:sp>
          <p:nvSpPr>
            <p:cNvPr id="3" name="Forma livre 2"/>
            <p:cNvSpPr/>
            <p:nvPr/>
          </p:nvSpPr>
          <p:spPr>
            <a:xfrm>
              <a:off x="2449893" y="2133577"/>
              <a:ext cx="902524" cy="650918"/>
            </a:xfrm>
            <a:custGeom>
              <a:avLst/>
              <a:gdLst>
                <a:gd name="connsiteX0" fmla="*/ 0 w 902524"/>
                <a:gd name="connsiteY0" fmla="*/ 0 h 650918"/>
                <a:gd name="connsiteX1" fmla="*/ 902524 w 902524"/>
                <a:gd name="connsiteY1" fmla="*/ 0 h 650918"/>
                <a:gd name="connsiteX2" fmla="*/ 902524 w 902524"/>
                <a:gd name="connsiteY2" fmla="*/ 650918 h 650918"/>
                <a:gd name="connsiteX3" fmla="*/ 0 w 902524"/>
                <a:gd name="connsiteY3" fmla="*/ 650918 h 650918"/>
                <a:gd name="connsiteX4" fmla="*/ 0 w 902524"/>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24" h="650918">
                  <a:moveTo>
                    <a:pt x="0" y="0"/>
                  </a:moveTo>
                  <a:lnTo>
                    <a:pt x="902524" y="0"/>
                  </a:lnTo>
                  <a:lnTo>
                    <a:pt x="902524"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1400" b="1" kern="1200" dirty="0">
                  <a:solidFill>
                    <a:srgbClr val="0070C0"/>
                  </a:solidFill>
                </a:rPr>
                <a:t>Conviver</a:t>
              </a:r>
            </a:p>
          </p:txBody>
        </p:sp>
        <p:sp>
          <p:nvSpPr>
            <p:cNvPr id="4" name="Seta circular 3"/>
            <p:cNvSpPr/>
            <p:nvPr/>
          </p:nvSpPr>
          <p:spPr>
            <a:xfrm>
              <a:off x="585023" y="2126943"/>
              <a:ext cx="3179847" cy="3179847"/>
            </a:xfrm>
            <a:prstGeom prst="circularArrow">
              <a:avLst>
                <a:gd name="adj1" fmla="val 3992"/>
                <a:gd name="adj2" fmla="val 250414"/>
                <a:gd name="adj3" fmla="val 20572655"/>
                <a:gd name="adj4" fmla="val 19203783"/>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5" name="Forma livre 4"/>
            <p:cNvSpPr/>
            <p:nvPr/>
          </p:nvSpPr>
          <p:spPr>
            <a:xfrm>
              <a:off x="3238118" y="3391407"/>
              <a:ext cx="778491" cy="650918"/>
            </a:xfrm>
            <a:custGeom>
              <a:avLst/>
              <a:gdLst>
                <a:gd name="connsiteX0" fmla="*/ 0 w 778491"/>
                <a:gd name="connsiteY0" fmla="*/ 0 h 650918"/>
                <a:gd name="connsiteX1" fmla="*/ 778491 w 778491"/>
                <a:gd name="connsiteY1" fmla="*/ 0 h 650918"/>
                <a:gd name="connsiteX2" fmla="*/ 778491 w 778491"/>
                <a:gd name="connsiteY2" fmla="*/ 650918 h 650918"/>
                <a:gd name="connsiteX3" fmla="*/ 0 w 778491"/>
                <a:gd name="connsiteY3" fmla="*/ 650918 h 650918"/>
                <a:gd name="connsiteX4" fmla="*/ 0 w 778491"/>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491" h="650918">
                  <a:moveTo>
                    <a:pt x="0" y="0"/>
                  </a:moveTo>
                  <a:lnTo>
                    <a:pt x="778491" y="0"/>
                  </a:lnTo>
                  <a:lnTo>
                    <a:pt x="778491"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1400" b="1" kern="1200" dirty="0">
                  <a:solidFill>
                    <a:srgbClr val="00B050"/>
                  </a:solidFill>
                </a:rPr>
                <a:t>Brincar</a:t>
              </a:r>
            </a:p>
          </p:txBody>
        </p:sp>
        <p:sp>
          <p:nvSpPr>
            <p:cNvPr id="6" name="Seta circular 5"/>
            <p:cNvSpPr/>
            <p:nvPr/>
          </p:nvSpPr>
          <p:spPr>
            <a:xfrm>
              <a:off x="585023" y="2126943"/>
              <a:ext cx="3179847" cy="3179847"/>
            </a:xfrm>
            <a:prstGeom prst="circularArrow">
              <a:avLst>
                <a:gd name="adj1" fmla="val 3992"/>
                <a:gd name="adj2" fmla="val 250414"/>
                <a:gd name="adj3" fmla="val 2145804"/>
                <a:gd name="adj4" fmla="val 776931"/>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7" name="Forma livre 6"/>
            <p:cNvSpPr/>
            <p:nvPr/>
          </p:nvSpPr>
          <p:spPr>
            <a:xfrm>
              <a:off x="2430697" y="4649237"/>
              <a:ext cx="940915" cy="650918"/>
            </a:xfrm>
            <a:custGeom>
              <a:avLst/>
              <a:gdLst>
                <a:gd name="connsiteX0" fmla="*/ 0 w 940915"/>
                <a:gd name="connsiteY0" fmla="*/ 0 h 650918"/>
                <a:gd name="connsiteX1" fmla="*/ 940915 w 940915"/>
                <a:gd name="connsiteY1" fmla="*/ 0 h 650918"/>
                <a:gd name="connsiteX2" fmla="*/ 940915 w 940915"/>
                <a:gd name="connsiteY2" fmla="*/ 650918 h 650918"/>
                <a:gd name="connsiteX3" fmla="*/ 0 w 940915"/>
                <a:gd name="connsiteY3" fmla="*/ 650918 h 650918"/>
                <a:gd name="connsiteX4" fmla="*/ 0 w 940915"/>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915" h="650918">
                  <a:moveTo>
                    <a:pt x="0" y="0"/>
                  </a:moveTo>
                  <a:lnTo>
                    <a:pt x="940915" y="0"/>
                  </a:lnTo>
                  <a:lnTo>
                    <a:pt x="940915"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1400" b="1" kern="1200" dirty="0">
                  <a:solidFill>
                    <a:srgbClr val="00B050"/>
                  </a:solidFill>
                </a:rPr>
                <a:t>Explorar</a:t>
              </a:r>
            </a:p>
          </p:txBody>
        </p:sp>
        <p:sp>
          <p:nvSpPr>
            <p:cNvPr id="8" name="Seta circular 7"/>
            <p:cNvSpPr/>
            <p:nvPr/>
          </p:nvSpPr>
          <p:spPr>
            <a:xfrm>
              <a:off x="585023" y="2126943"/>
              <a:ext cx="3179847" cy="3179847"/>
            </a:xfrm>
            <a:prstGeom prst="circularArrow">
              <a:avLst>
                <a:gd name="adj1" fmla="val 3992"/>
                <a:gd name="adj2" fmla="val 250414"/>
                <a:gd name="adj3" fmla="val 5777548"/>
                <a:gd name="adj4" fmla="val 4791487"/>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9" name="Forma livre 8"/>
            <p:cNvSpPr/>
            <p:nvPr/>
          </p:nvSpPr>
          <p:spPr>
            <a:xfrm>
              <a:off x="986365" y="4649237"/>
              <a:ext cx="924746" cy="650918"/>
            </a:xfrm>
            <a:custGeom>
              <a:avLst/>
              <a:gdLst>
                <a:gd name="connsiteX0" fmla="*/ 0 w 924746"/>
                <a:gd name="connsiteY0" fmla="*/ 0 h 650918"/>
                <a:gd name="connsiteX1" fmla="*/ 924746 w 924746"/>
                <a:gd name="connsiteY1" fmla="*/ 0 h 650918"/>
                <a:gd name="connsiteX2" fmla="*/ 924746 w 924746"/>
                <a:gd name="connsiteY2" fmla="*/ 650918 h 650918"/>
                <a:gd name="connsiteX3" fmla="*/ 0 w 924746"/>
                <a:gd name="connsiteY3" fmla="*/ 650918 h 650918"/>
                <a:gd name="connsiteX4" fmla="*/ 0 w 924746"/>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46" h="650918">
                  <a:moveTo>
                    <a:pt x="0" y="0"/>
                  </a:moveTo>
                  <a:lnTo>
                    <a:pt x="924746" y="0"/>
                  </a:lnTo>
                  <a:lnTo>
                    <a:pt x="924746"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1400" b="1" kern="1200" dirty="0">
                  <a:solidFill>
                    <a:srgbClr val="7030A0"/>
                  </a:solidFill>
                </a:rPr>
                <a:t>Participar</a:t>
              </a:r>
            </a:p>
          </p:txBody>
        </p:sp>
        <p:sp>
          <p:nvSpPr>
            <p:cNvPr id="10" name="Seta circular 9"/>
            <p:cNvSpPr/>
            <p:nvPr/>
          </p:nvSpPr>
          <p:spPr>
            <a:xfrm>
              <a:off x="585023" y="2126943"/>
              <a:ext cx="3179847" cy="3179847"/>
            </a:xfrm>
            <a:prstGeom prst="circularArrow">
              <a:avLst>
                <a:gd name="adj1" fmla="val 3992"/>
                <a:gd name="adj2" fmla="val 250414"/>
                <a:gd name="adj3" fmla="val 9772655"/>
                <a:gd name="adj4" fmla="val 8403783"/>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1" name="Forma livre 10"/>
            <p:cNvSpPr/>
            <p:nvPr/>
          </p:nvSpPr>
          <p:spPr>
            <a:xfrm>
              <a:off x="207049" y="3391407"/>
              <a:ext cx="1030963" cy="650918"/>
            </a:xfrm>
            <a:custGeom>
              <a:avLst/>
              <a:gdLst>
                <a:gd name="connsiteX0" fmla="*/ 0 w 1030963"/>
                <a:gd name="connsiteY0" fmla="*/ 0 h 650918"/>
                <a:gd name="connsiteX1" fmla="*/ 1030963 w 1030963"/>
                <a:gd name="connsiteY1" fmla="*/ 0 h 650918"/>
                <a:gd name="connsiteX2" fmla="*/ 1030963 w 1030963"/>
                <a:gd name="connsiteY2" fmla="*/ 650918 h 650918"/>
                <a:gd name="connsiteX3" fmla="*/ 0 w 1030963"/>
                <a:gd name="connsiteY3" fmla="*/ 650918 h 650918"/>
                <a:gd name="connsiteX4" fmla="*/ 0 w 1030963"/>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963" h="650918">
                  <a:moveTo>
                    <a:pt x="0" y="0"/>
                  </a:moveTo>
                  <a:lnTo>
                    <a:pt x="1030963" y="0"/>
                  </a:lnTo>
                  <a:lnTo>
                    <a:pt x="1030963"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1400" b="1" kern="1200" dirty="0">
                  <a:solidFill>
                    <a:srgbClr val="7030A0"/>
                  </a:solidFill>
                </a:rPr>
                <a:t>Expressar</a:t>
              </a:r>
            </a:p>
          </p:txBody>
        </p:sp>
        <p:sp>
          <p:nvSpPr>
            <p:cNvPr id="12" name="Seta circular 11"/>
            <p:cNvSpPr/>
            <p:nvPr/>
          </p:nvSpPr>
          <p:spPr>
            <a:xfrm>
              <a:off x="585023" y="2126943"/>
              <a:ext cx="3179847" cy="3179847"/>
            </a:xfrm>
            <a:prstGeom prst="circularArrow">
              <a:avLst>
                <a:gd name="adj1" fmla="val 3992"/>
                <a:gd name="adj2" fmla="val 250414"/>
                <a:gd name="adj3" fmla="val 12945804"/>
                <a:gd name="adj4" fmla="val 11576931"/>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3" name="Forma livre 12"/>
            <p:cNvSpPr/>
            <p:nvPr/>
          </p:nvSpPr>
          <p:spPr>
            <a:xfrm>
              <a:off x="865857" y="2133577"/>
              <a:ext cx="1165762" cy="650918"/>
            </a:xfrm>
            <a:custGeom>
              <a:avLst/>
              <a:gdLst>
                <a:gd name="connsiteX0" fmla="*/ 0 w 1165762"/>
                <a:gd name="connsiteY0" fmla="*/ 0 h 650918"/>
                <a:gd name="connsiteX1" fmla="*/ 1165762 w 1165762"/>
                <a:gd name="connsiteY1" fmla="*/ 0 h 650918"/>
                <a:gd name="connsiteX2" fmla="*/ 1165762 w 1165762"/>
                <a:gd name="connsiteY2" fmla="*/ 650918 h 650918"/>
                <a:gd name="connsiteX3" fmla="*/ 0 w 1165762"/>
                <a:gd name="connsiteY3" fmla="*/ 650918 h 650918"/>
                <a:gd name="connsiteX4" fmla="*/ 0 w 1165762"/>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762" h="650918">
                  <a:moveTo>
                    <a:pt x="0" y="0"/>
                  </a:moveTo>
                  <a:lnTo>
                    <a:pt x="1165762" y="0"/>
                  </a:lnTo>
                  <a:lnTo>
                    <a:pt x="1165762"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1400" b="1" kern="1200" dirty="0">
                  <a:solidFill>
                    <a:srgbClr val="0070C0"/>
                  </a:solidFill>
                </a:rPr>
                <a:t>Conhecer-se</a:t>
              </a:r>
            </a:p>
          </p:txBody>
        </p:sp>
        <p:sp>
          <p:nvSpPr>
            <p:cNvPr id="20" name="Seta circular 19"/>
            <p:cNvSpPr/>
            <p:nvPr/>
          </p:nvSpPr>
          <p:spPr>
            <a:xfrm>
              <a:off x="585023" y="2126943"/>
              <a:ext cx="3179847" cy="3179847"/>
            </a:xfrm>
            <a:prstGeom prst="circularArrow">
              <a:avLst>
                <a:gd name="adj1" fmla="val 3992"/>
                <a:gd name="adj2" fmla="val 250414"/>
                <a:gd name="adj3" fmla="val 16604312"/>
                <a:gd name="adj4" fmla="val 15860203"/>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sp>
        <p:nvSpPr>
          <p:cNvPr id="18" name="Elipse 17" hidden="1"/>
          <p:cNvSpPr/>
          <p:nvPr/>
        </p:nvSpPr>
        <p:spPr>
          <a:xfrm>
            <a:off x="584200" y="1308100"/>
            <a:ext cx="3086100" cy="3073400"/>
          </a:xfrm>
          <a:prstGeom prst="ellipse">
            <a:avLst/>
          </a:prstGeom>
          <a:no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16" name="Diagrama 15"/>
          <p:cNvGraphicFramePr/>
          <p:nvPr>
            <p:extLst/>
          </p:nvPr>
        </p:nvGraphicFramePr>
        <p:xfrm>
          <a:off x="4459517" y="2700336"/>
          <a:ext cx="3479799" cy="36273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7" name="Diagrama 16"/>
          <p:cNvGraphicFramePr/>
          <p:nvPr>
            <p:extLst/>
          </p:nvPr>
        </p:nvGraphicFramePr>
        <p:xfrm>
          <a:off x="8261491" y="2175329"/>
          <a:ext cx="3646715" cy="4343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9" name="CaixaDeTexto 18"/>
          <p:cNvSpPr txBox="1"/>
          <p:nvPr/>
        </p:nvSpPr>
        <p:spPr>
          <a:xfrm>
            <a:off x="261257" y="194458"/>
            <a:ext cx="11646949" cy="1754326"/>
          </a:xfrm>
          <a:prstGeom prst="rect">
            <a:avLst/>
          </a:prstGeom>
          <a:noFill/>
        </p:spPr>
        <p:txBody>
          <a:bodyPr wrap="square" rtlCol="0">
            <a:spAutoFit/>
          </a:bodyPr>
          <a:lstStyle/>
          <a:p>
            <a:pPr algn="ctr"/>
            <a:r>
              <a:rPr lang="pt-BR" sz="3600" dirty="0">
                <a:latin typeface="Arial Rounded MT Bold" panose="020F0704030504030204" pitchFamily="34" charset="0"/>
              </a:rPr>
              <a:t>A </a:t>
            </a:r>
            <a:r>
              <a:rPr lang="pt-BR" sz="3600" dirty="0" smtClean="0">
                <a:latin typeface="Arial Rounded MT Bold" panose="020F0704030504030204" pitchFamily="34" charset="0"/>
              </a:rPr>
              <a:t>SEGUNDA </a:t>
            </a:r>
            <a:r>
              <a:rPr lang="pt-BR" sz="3600" dirty="0">
                <a:latin typeface="Arial Rounded MT Bold" panose="020F0704030504030204" pitchFamily="34" charset="0"/>
              </a:rPr>
              <a:t>VERSÃO DA BNCC DA EI</a:t>
            </a:r>
            <a:endParaRPr lang="pt-BR" sz="3600" dirty="0">
              <a:solidFill>
                <a:schemeClr val="accent5">
                  <a:lumMod val="75000"/>
                </a:schemeClr>
              </a:solidFill>
              <a:latin typeface="Arial Rounded MT Bold" panose="020F0704030504030204" pitchFamily="34" charset="0"/>
            </a:endParaRPr>
          </a:p>
          <a:p>
            <a:pPr algn="ctr"/>
            <a:endParaRPr lang="pt-BR" sz="800" dirty="0" smtClean="0">
              <a:solidFill>
                <a:schemeClr val="accent1">
                  <a:lumMod val="50000"/>
                </a:schemeClr>
              </a:solidFill>
              <a:latin typeface="Arial Rounded MT Bold" panose="020F0704030504030204" pitchFamily="34" charset="0"/>
            </a:endParaRPr>
          </a:p>
          <a:p>
            <a:pPr algn="ctr"/>
            <a:r>
              <a:rPr lang="pt-BR" sz="2800" dirty="0" smtClean="0">
                <a:solidFill>
                  <a:schemeClr val="accent1">
                    <a:lumMod val="50000"/>
                  </a:schemeClr>
                </a:solidFill>
                <a:latin typeface="Arial Rounded MT Bold" panose="020F0704030504030204" pitchFamily="34" charset="0"/>
              </a:rPr>
              <a:t>ORGANIZAÇÃO </a:t>
            </a:r>
            <a:r>
              <a:rPr lang="pt-BR" sz="2800" dirty="0">
                <a:solidFill>
                  <a:schemeClr val="accent1">
                    <a:lumMod val="50000"/>
                  </a:schemeClr>
                </a:solidFill>
                <a:latin typeface="Arial Rounded MT Bold" panose="020F0704030504030204" pitchFamily="34" charset="0"/>
              </a:rPr>
              <a:t>CURRICULAR</a:t>
            </a:r>
          </a:p>
          <a:p>
            <a:pPr algn="ctr"/>
            <a:endParaRPr lang="pt-BR" sz="3200" dirty="0">
              <a:solidFill>
                <a:schemeClr val="accent1">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162092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OS DIREITOS DE APRENDIZAGEM NA SEGUNDA VERSÃO DA BNCC</a:t>
            </a:r>
            <a:br>
              <a:rPr lang="pt-BR" sz="3200" dirty="0" smtClean="0"/>
            </a:br>
            <a:endParaRPr lang="pt-BR" sz="3200" dirty="0"/>
          </a:p>
        </p:txBody>
      </p:sp>
      <p:sp>
        <p:nvSpPr>
          <p:cNvPr id="3" name="Espaço Reservado para Conteúdo 2"/>
          <p:cNvSpPr>
            <a:spLocks noGrp="1"/>
          </p:cNvSpPr>
          <p:nvPr>
            <p:ph idx="1"/>
          </p:nvPr>
        </p:nvSpPr>
        <p:spPr>
          <a:xfrm>
            <a:off x="3442447" y="1990165"/>
            <a:ext cx="7301754" cy="4319195"/>
          </a:xfrm>
        </p:spPr>
        <p:txBody>
          <a:bodyPr>
            <a:normAutofit/>
          </a:bodyPr>
          <a:lstStyle/>
          <a:p>
            <a:endParaRPr lang="pt-BR" sz="800" dirty="0"/>
          </a:p>
          <a:p>
            <a:r>
              <a:rPr lang="pt-BR" sz="2600" dirty="0"/>
              <a:t>Da </a:t>
            </a:r>
            <a:r>
              <a:rPr lang="pt-BR" sz="2600" dirty="0" smtClean="0"/>
              <a:t>definição </a:t>
            </a:r>
            <a:r>
              <a:rPr lang="pt-BR" sz="2600" dirty="0"/>
              <a:t>de </a:t>
            </a:r>
            <a:r>
              <a:rPr lang="pt-BR" sz="2600" dirty="0" smtClean="0"/>
              <a:t>criança</a:t>
            </a:r>
            <a:r>
              <a:rPr lang="pt-BR" sz="2600" dirty="0"/>
              <a:t>, de </a:t>
            </a:r>
            <a:r>
              <a:rPr lang="pt-BR" sz="2600" dirty="0" smtClean="0"/>
              <a:t>currículo </a:t>
            </a:r>
            <a:r>
              <a:rPr lang="pt-BR" sz="2600" dirty="0"/>
              <a:t>e dos </a:t>
            </a:r>
            <a:r>
              <a:rPr lang="pt-BR" sz="2600" dirty="0" smtClean="0"/>
              <a:t>princípios apresentados pela </a:t>
            </a:r>
            <a:r>
              <a:rPr lang="pt-BR" sz="2600" dirty="0"/>
              <a:t>DCNEI (Parecer CNE/CEB no 20/09), derivaram, na BNCC, </a:t>
            </a:r>
            <a:r>
              <a:rPr lang="pt-BR" sz="2600" dirty="0" smtClean="0"/>
              <a:t>seis direitos </a:t>
            </a:r>
            <a:r>
              <a:rPr lang="pt-BR" sz="2600" dirty="0"/>
              <a:t>de aprendizagem que devem ser garantidos na </a:t>
            </a:r>
            <a:r>
              <a:rPr lang="pt-BR" sz="2600" dirty="0" smtClean="0"/>
              <a:t>Educação Infantil</a:t>
            </a:r>
            <a:r>
              <a:rPr lang="pt-BR" sz="2600" dirty="0"/>
              <a:t>, </a:t>
            </a:r>
            <a:r>
              <a:rPr lang="pt-BR" sz="2600" dirty="0" smtClean="0"/>
              <a:t>considerando</a:t>
            </a:r>
            <a:r>
              <a:rPr lang="pt-BR" sz="2600" dirty="0"/>
              <a:t>: as formas pelas quais </a:t>
            </a:r>
            <a:r>
              <a:rPr lang="pt-BR" sz="2600" dirty="0" smtClean="0"/>
              <a:t>bebês </a:t>
            </a:r>
            <a:r>
              <a:rPr lang="pt-BR" sz="2600" dirty="0"/>
              <a:t>e </a:t>
            </a:r>
            <a:r>
              <a:rPr lang="pt-BR" sz="2600" dirty="0" smtClean="0"/>
              <a:t>crianças aprendem e </a:t>
            </a:r>
            <a:r>
              <a:rPr lang="pt-BR" sz="2600" dirty="0"/>
              <a:t>constroem </a:t>
            </a:r>
            <a:r>
              <a:rPr lang="pt-BR" sz="2600" dirty="0" smtClean="0"/>
              <a:t>significações </a:t>
            </a:r>
            <a:r>
              <a:rPr lang="pt-BR" sz="2600" dirty="0"/>
              <a:t>sobre si, os outros e o mundo social </a:t>
            </a:r>
            <a:r>
              <a:rPr lang="pt-BR" sz="2600" dirty="0" smtClean="0"/>
              <a:t>e natural</a:t>
            </a:r>
            <a:r>
              <a:rPr lang="pt-BR" sz="2600" dirty="0"/>
              <a:t>; as </a:t>
            </a:r>
            <a:r>
              <a:rPr lang="pt-BR" sz="2600" dirty="0" smtClean="0"/>
              <a:t>exigências </a:t>
            </a:r>
            <a:r>
              <a:rPr lang="pt-BR" sz="2600" dirty="0"/>
              <a:t>fundamentais da vida </a:t>
            </a:r>
            <a:r>
              <a:rPr lang="pt-BR" sz="2600" dirty="0" smtClean="0"/>
              <a:t>contemporânea </a:t>
            </a:r>
            <a:r>
              <a:rPr lang="pt-BR" sz="2600" dirty="0"/>
              <a:t>e a </a:t>
            </a:r>
            <a:r>
              <a:rPr lang="pt-BR" sz="2600" dirty="0" smtClean="0"/>
              <a:t>inserção da Educação </a:t>
            </a:r>
            <a:r>
              <a:rPr lang="pt-BR" sz="2600" dirty="0"/>
              <a:t>Infantil no sistema educacional</a:t>
            </a:r>
            <a:r>
              <a:rPr lang="pt-BR" sz="2600" dirty="0" smtClean="0"/>
              <a:t>. (MEC, 2016, p. 61)</a:t>
            </a:r>
            <a:endParaRPr lang="pt-BR" sz="2600" dirty="0"/>
          </a:p>
        </p:txBody>
      </p:sp>
      <p:pic>
        <p:nvPicPr>
          <p:cNvPr id="5" name="Imagem 4"/>
          <p:cNvPicPr>
            <a:picLocks noChangeAspect="1"/>
          </p:cNvPicPr>
          <p:nvPr/>
        </p:nvPicPr>
        <p:blipFill rotWithShape="1">
          <a:blip r:embed="rId2"/>
          <a:srcRect l="37046" t="16176" r="36496" b="16912"/>
          <a:stretch/>
        </p:blipFill>
        <p:spPr>
          <a:xfrm>
            <a:off x="382510" y="2084832"/>
            <a:ext cx="2817890" cy="4006686"/>
          </a:xfrm>
          <a:prstGeom prst="rect">
            <a:avLst/>
          </a:prstGeom>
        </p:spPr>
      </p:pic>
    </p:spTree>
    <p:extLst>
      <p:ext uri="{BB962C8B-B14F-4D97-AF65-F5344CB8AC3E}">
        <p14:creationId xmlns:p14="http://schemas.microsoft.com/office/powerpoint/2010/main" val="3618580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OS DIREITOS DE APRENDIZAGEM NA SEGUNDA VERSÃO DA BNCC</a:t>
            </a:r>
            <a:br>
              <a:rPr lang="pt-BR" sz="3200" dirty="0" smtClean="0"/>
            </a:br>
            <a:endParaRPr lang="pt-BR" sz="3200" dirty="0"/>
          </a:p>
        </p:txBody>
      </p:sp>
      <p:sp>
        <p:nvSpPr>
          <p:cNvPr id="3" name="Espaço Reservado para Conteúdo 2"/>
          <p:cNvSpPr>
            <a:spLocks noGrp="1"/>
          </p:cNvSpPr>
          <p:nvPr>
            <p:ph idx="1"/>
          </p:nvPr>
        </p:nvSpPr>
        <p:spPr>
          <a:xfrm>
            <a:off x="3442447" y="1990165"/>
            <a:ext cx="7301754" cy="4319195"/>
          </a:xfrm>
        </p:spPr>
        <p:txBody>
          <a:bodyPr>
            <a:normAutofit/>
          </a:bodyPr>
          <a:lstStyle/>
          <a:p>
            <a:endParaRPr lang="pt-BR" sz="800" dirty="0"/>
          </a:p>
          <a:p>
            <a:endParaRPr lang="pt-BR" sz="2600" dirty="0" smtClean="0"/>
          </a:p>
          <a:p>
            <a:endParaRPr lang="pt-BR" sz="2600" dirty="0"/>
          </a:p>
          <a:p>
            <a:r>
              <a:rPr lang="pt-BR" sz="2600" dirty="0" smtClean="0"/>
              <a:t>Para </a:t>
            </a:r>
            <a:r>
              <a:rPr lang="pt-BR" sz="2600" dirty="0"/>
              <a:t>atender a esses direitos, devem ser propostos e </a:t>
            </a:r>
            <a:r>
              <a:rPr lang="pt-BR" sz="2600" dirty="0" smtClean="0"/>
              <a:t>organizados contextos </a:t>
            </a:r>
            <a:r>
              <a:rPr lang="pt-BR" sz="2600" dirty="0"/>
              <a:t>favoráveis a significação e a apropriação da cultura </a:t>
            </a:r>
            <a:r>
              <a:rPr lang="pt-BR" sz="2600" dirty="0" smtClean="0"/>
              <a:t>pelas crianças</a:t>
            </a:r>
            <a:r>
              <a:rPr lang="pt-BR" sz="2600" dirty="0"/>
              <a:t>, por meio de interações no espaço coletivo, e da </a:t>
            </a:r>
            <a:r>
              <a:rPr lang="pt-BR" sz="2600" dirty="0" smtClean="0"/>
              <a:t>produção de </a:t>
            </a:r>
            <a:r>
              <a:rPr lang="pt-BR" sz="2600" dirty="0"/>
              <a:t>narrativas, individuais e coletivas, a partir de diferentes linguagens</a:t>
            </a:r>
            <a:r>
              <a:rPr lang="pt-BR" sz="2600" dirty="0" smtClean="0"/>
              <a:t>, como </a:t>
            </a:r>
            <a:r>
              <a:rPr lang="pt-BR" sz="2600" dirty="0"/>
              <a:t>afirmam as DCNEI (Parecer CNE/CEB no 20/09). </a:t>
            </a:r>
            <a:r>
              <a:rPr lang="pt-BR" sz="2600" dirty="0" smtClean="0"/>
              <a:t>(MEC, 2016, p</a:t>
            </a:r>
            <a:r>
              <a:rPr lang="pt-BR" sz="2600" dirty="0"/>
              <a:t>. 62)</a:t>
            </a:r>
          </a:p>
        </p:txBody>
      </p:sp>
      <p:pic>
        <p:nvPicPr>
          <p:cNvPr id="5" name="Imagem 4"/>
          <p:cNvPicPr>
            <a:picLocks noChangeAspect="1"/>
          </p:cNvPicPr>
          <p:nvPr/>
        </p:nvPicPr>
        <p:blipFill rotWithShape="1">
          <a:blip r:embed="rId2"/>
          <a:srcRect l="37046" t="16176" r="36496" b="16912"/>
          <a:stretch/>
        </p:blipFill>
        <p:spPr>
          <a:xfrm>
            <a:off x="382510" y="2084832"/>
            <a:ext cx="2817890" cy="4006686"/>
          </a:xfrm>
          <a:prstGeom prst="rect">
            <a:avLst/>
          </a:prstGeom>
        </p:spPr>
      </p:pic>
    </p:spTree>
    <p:extLst>
      <p:ext uri="{BB962C8B-B14F-4D97-AF65-F5344CB8AC3E}">
        <p14:creationId xmlns:p14="http://schemas.microsoft.com/office/powerpoint/2010/main" val="3705058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OS DIREITOS DE APRENDIZAGEM NA </a:t>
            </a:r>
            <a:r>
              <a:rPr lang="pt-BR" sz="3200" dirty="0" err="1" smtClean="0"/>
              <a:t>últimA</a:t>
            </a:r>
            <a:r>
              <a:rPr lang="pt-BR" sz="3200" dirty="0" smtClean="0"/>
              <a:t> </a:t>
            </a:r>
            <a:r>
              <a:rPr lang="pt-BR" sz="3200" dirty="0"/>
              <a:t>VERSÃO DA </a:t>
            </a:r>
            <a:r>
              <a:rPr lang="pt-BR" sz="3200" dirty="0" smtClean="0"/>
              <a:t>BNCC</a:t>
            </a:r>
            <a:br>
              <a:rPr lang="pt-BR" sz="3200" dirty="0" smtClean="0"/>
            </a:br>
            <a:endParaRPr lang="pt-BR" sz="3200" dirty="0"/>
          </a:p>
        </p:txBody>
      </p:sp>
      <p:sp>
        <p:nvSpPr>
          <p:cNvPr id="3" name="Espaço Reservado para Conteúdo 2"/>
          <p:cNvSpPr>
            <a:spLocks noGrp="1"/>
          </p:cNvSpPr>
          <p:nvPr>
            <p:ph idx="1"/>
          </p:nvPr>
        </p:nvSpPr>
        <p:spPr/>
        <p:txBody>
          <a:bodyPr/>
          <a:lstStyle/>
          <a:p>
            <a:endParaRPr lang="pt-BR" dirty="0" smtClean="0"/>
          </a:p>
          <a:p>
            <a:endParaRPr lang="pt-BR" dirty="0"/>
          </a:p>
        </p:txBody>
      </p:sp>
      <p:pic>
        <p:nvPicPr>
          <p:cNvPr id="4" name="Imagem 3"/>
          <p:cNvPicPr>
            <a:picLocks noChangeAspect="1"/>
          </p:cNvPicPr>
          <p:nvPr/>
        </p:nvPicPr>
        <p:blipFill>
          <a:blip r:embed="rId2"/>
          <a:stretch>
            <a:fillRect/>
          </a:stretch>
        </p:blipFill>
        <p:spPr>
          <a:xfrm>
            <a:off x="927847" y="1775012"/>
            <a:ext cx="8792092" cy="4943138"/>
          </a:xfrm>
          <a:prstGeom prst="rect">
            <a:avLst/>
          </a:prstGeom>
        </p:spPr>
      </p:pic>
    </p:spTree>
    <p:extLst>
      <p:ext uri="{BB962C8B-B14F-4D97-AF65-F5344CB8AC3E}">
        <p14:creationId xmlns:p14="http://schemas.microsoft.com/office/powerpoint/2010/main" val="2645180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OS DIREITOS DE APRENDIZAGEM NA </a:t>
            </a:r>
            <a:r>
              <a:rPr lang="pt-BR" sz="3200" dirty="0" err="1" smtClean="0"/>
              <a:t>últimA</a:t>
            </a:r>
            <a:r>
              <a:rPr lang="pt-BR" sz="3200" dirty="0" smtClean="0"/>
              <a:t> </a:t>
            </a:r>
            <a:r>
              <a:rPr lang="pt-BR" sz="3200" dirty="0"/>
              <a:t>VERSÃO DA </a:t>
            </a:r>
            <a:r>
              <a:rPr lang="pt-BR" sz="3200" dirty="0" smtClean="0"/>
              <a:t>BNCC</a:t>
            </a:r>
            <a:br>
              <a:rPr lang="pt-BR" sz="3200" dirty="0" smtClean="0"/>
            </a:br>
            <a:endParaRPr lang="pt-BR" sz="3200" dirty="0"/>
          </a:p>
        </p:txBody>
      </p:sp>
      <p:sp>
        <p:nvSpPr>
          <p:cNvPr id="3" name="Espaço Reservado para Conteúdo 2"/>
          <p:cNvSpPr>
            <a:spLocks noGrp="1"/>
          </p:cNvSpPr>
          <p:nvPr>
            <p:ph idx="1"/>
          </p:nvPr>
        </p:nvSpPr>
        <p:spPr/>
        <p:txBody>
          <a:bodyPr/>
          <a:lstStyle/>
          <a:p>
            <a:endParaRPr lang="pt-BR" dirty="0" smtClean="0"/>
          </a:p>
          <a:p>
            <a:r>
              <a:rPr lang="pt-BR" sz="2600" dirty="0"/>
              <a:t>Tendo em vista os eixos estruturantes das práticas pedagógicas e as competências gerais da Educação Básica propostas pela BNCC, seis direitos de aprendizagem e desenvolvimento asseguram, na Educação Infantil, as condições para que as crianças aprendam em situações nas quais possam desempenhar um papel ativo em ambientes que as convidem a vivenciar desafios e a sentirem-se provocadas a resolvê-los, nas quais possam construir significados sobre si, os outros e o mundo social e natural</a:t>
            </a:r>
            <a:r>
              <a:rPr lang="pt-BR" sz="2600" dirty="0" smtClean="0"/>
              <a:t>. (MEC, 2017, p. 35)</a:t>
            </a:r>
            <a:endParaRPr lang="pt-BR" sz="2600" dirty="0"/>
          </a:p>
        </p:txBody>
      </p:sp>
    </p:spTree>
    <p:extLst>
      <p:ext uri="{BB962C8B-B14F-4D97-AF65-F5344CB8AC3E}">
        <p14:creationId xmlns:p14="http://schemas.microsoft.com/office/powerpoint/2010/main" val="28989837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OS DIREITOS DE APRENDIZAGEM NA </a:t>
            </a:r>
            <a:r>
              <a:rPr lang="pt-BR" sz="3200" dirty="0" smtClean="0"/>
              <a:t>última </a:t>
            </a:r>
            <a:r>
              <a:rPr lang="pt-BR" sz="3200" dirty="0"/>
              <a:t>VERSÃO DA </a:t>
            </a:r>
            <a:r>
              <a:rPr lang="pt-BR" sz="3200" dirty="0" smtClean="0"/>
              <a:t>BNCC</a:t>
            </a:r>
            <a:br>
              <a:rPr lang="pt-BR" sz="3200" dirty="0" smtClean="0"/>
            </a:br>
            <a:endParaRPr lang="pt-BR" sz="3200" dirty="0"/>
          </a:p>
        </p:txBody>
      </p:sp>
      <p:pic>
        <p:nvPicPr>
          <p:cNvPr id="6" name="Espaço Reservado para Conteúdo 3"/>
          <p:cNvPicPr>
            <a:picLocks noGrp="1" noChangeAspect="1"/>
          </p:cNvPicPr>
          <p:nvPr>
            <p:ph idx="1"/>
          </p:nvPr>
        </p:nvPicPr>
        <p:blipFill rotWithShape="1">
          <a:blip r:embed="rId2"/>
          <a:srcRect t="3496" b="5613"/>
          <a:stretch/>
        </p:blipFill>
        <p:spPr>
          <a:xfrm>
            <a:off x="1024128" y="1559859"/>
            <a:ext cx="9683752" cy="4948517"/>
          </a:xfrm>
          <a:prstGeom prst="rect">
            <a:avLst/>
          </a:prstGeom>
        </p:spPr>
      </p:pic>
    </p:spTree>
    <p:extLst>
      <p:ext uri="{BB962C8B-B14F-4D97-AF65-F5344CB8AC3E}">
        <p14:creationId xmlns:p14="http://schemas.microsoft.com/office/powerpoint/2010/main" val="280339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OS DIREITOS DE APRENDIZAGEM NA </a:t>
            </a:r>
            <a:r>
              <a:rPr lang="pt-BR" sz="3200" dirty="0" smtClean="0"/>
              <a:t>última </a:t>
            </a:r>
            <a:r>
              <a:rPr lang="pt-BR" sz="3200" dirty="0"/>
              <a:t>VERSÃO DA </a:t>
            </a:r>
            <a:r>
              <a:rPr lang="pt-BR" sz="3200" dirty="0" smtClean="0"/>
              <a:t>BNCC</a:t>
            </a:r>
            <a:br>
              <a:rPr lang="pt-BR" sz="3200" dirty="0" smtClean="0"/>
            </a:br>
            <a:endParaRPr lang="pt-BR" sz="3200" dirty="0"/>
          </a:p>
        </p:txBody>
      </p:sp>
      <p:pic>
        <p:nvPicPr>
          <p:cNvPr id="6" name="Espaço Reservado para Conteúdo 3"/>
          <p:cNvPicPr>
            <a:picLocks noGrp="1" noChangeAspect="1"/>
          </p:cNvPicPr>
          <p:nvPr>
            <p:ph idx="1"/>
          </p:nvPr>
        </p:nvPicPr>
        <p:blipFill rotWithShape="1">
          <a:blip r:embed="rId2"/>
          <a:srcRect t="4457" b="9471"/>
          <a:stretch/>
        </p:blipFill>
        <p:spPr>
          <a:xfrm>
            <a:off x="1024128" y="1573307"/>
            <a:ext cx="10198136" cy="4935069"/>
          </a:xfrm>
          <a:prstGeom prst="rect">
            <a:avLst/>
          </a:prstGeom>
        </p:spPr>
      </p:pic>
    </p:spTree>
    <p:extLst>
      <p:ext uri="{BB962C8B-B14F-4D97-AF65-F5344CB8AC3E}">
        <p14:creationId xmlns:p14="http://schemas.microsoft.com/office/powerpoint/2010/main" val="3452226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3200" dirty="0" smtClean="0"/>
              <a:t>ARTICULAÇÃO DOS DIREITOS DE APRENDIZAGEM E DESENVOLVIMENTO COM OS PRINCÍPIOS QUE DEVEM ORIENTAR AS PROPOSTAS PEDAGÓGICAS</a:t>
            </a:r>
            <a:endParaRPr lang="pt-BR" sz="3200" dirty="0"/>
          </a:p>
        </p:txBody>
      </p:sp>
      <p:sp>
        <p:nvSpPr>
          <p:cNvPr id="3" name="Espaço Reservado para Conteúdo 2"/>
          <p:cNvSpPr>
            <a:spLocks noGrp="1"/>
          </p:cNvSpPr>
          <p:nvPr>
            <p:ph idx="1"/>
          </p:nvPr>
        </p:nvSpPr>
        <p:spPr>
          <a:xfrm>
            <a:off x="484093" y="2084832"/>
            <a:ext cx="4262719" cy="4544568"/>
          </a:xfrm>
        </p:spPr>
        <p:txBody>
          <a:bodyPr>
            <a:normAutofit fontScale="92500" lnSpcReduction="10000"/>
          </a:bodyPr>
          <a:lstStyle/>
          <a:p>
            <a:pPr>
              <a:spcBef>
                <a:spcPct val="0"/>
              </a:spcBef>
              <a:buNone/>
            </a:pPr>
            <a:r>
              <a:rPr lang="pt-BR" altLang="pt-BR" sz="2400" dirty="0" smtClean="0"/>
              <a:t>PRINCÍPIOS</a:t>
            </a:r>
          </a:p>
          <a:p>
            <a:pPr>
              <a:spcBef>
                <a:spcPct val="0"/>
              </a:spcBef>
              <a:buNone/>
            </a:pPr>
            <a:r>
              <a:rPr lang="pt-BR" altLang="pt-BR" sz="2400" dirty="0" smtClean="0"/>
              <a:t>I </a:t>
            </a:r>
            <a:r>
              <a:rPr lang="pt-BR" altLang="pt-BR" sz="2400" dirty="0"/>
              <a:t>– Éticos: da autonomia, </a:t>
            </a:r>
            <a:r>
              <a:rPr lang="pt-BR" altLang="pt-BR" sz="2400" dirty="0" smtClean="0"/>
              <a:t>da </a:t>
            </a:r>
            <a:r>
              <a:rPr lang="pt-BR" altLang="pt-BR" sz="2400" dirty="0"/>
              <a:t>responsabilidade, </a:t>
            </a:r>
            <a:r>
              <a:rPr lang="pt-BR" altLang="pt-BR" sz="2400" dirty="0" smtClean="0"/>
              <a:t>da </a:t>
            </a:r>
            <a:r>
              <a:rPr lang="pt-BR" altLang="pt-BR" sz="2400" dirty="0"/>
              <a:t>solidariedade e do </a:t>
            </a:r>
            <a:r>
              <a:rPr lang="pt-BR" altLang="pt-BR" sz="2400" dirty="0" smtClean="0"/>
              <a:t>respeito ao </a:t>
            </a:r>
            <a:r>
              <a:rPr lang="pt-BR" altLang="pt-BR" sz="2400" dirty="0"/>
              <a:t>bem </a:t>
            </a:r>
            <a:r>
              <a:rPr lang="pt-BR" altLang="pt-BR" sz="2400" dirty="0" smtClean="0"/>
              <a:t>comum</a:t>
            </a:r>
            <a:r>
              <a:rPr lang="pt-BR" altLang="pt-BR" sz="2400" dirty="0"/>
              <a:t>, </a:t>
            </a:r>
            <a:r>
              <a:rPr lang="pt-BR" altLang="pt-BR" sz="2400" dirty="0" smtClean="0"/>
              <a:t>ao </a:t>
            </a:r>
            <a:r>
              <a:rPr lang="pt-BR" altLang="pt-BR" sz="2400" dirty="0"/>
              <a:t>meio </a:t>
            </a:r>
            <a:r>
              <a:rPr lang="pt-BR" altLang="pt-BR" sz="2400" dirty="0" smtClean="0"/>
              <a:t>ambiente </a:t>
            </a:r>
            <a:r>
              <a:rPr lang="pt-BR" altLang="pt-BR" sz="2400" dirty="0"/>
              <a:t>e </a:t>
            </a:r>
            <a:r>
              <a:rPr lang="pt-BR" altLang="pt-BR" sz="2400" dirty="0" smtClean="0"/>
              <a:t>às diferentes </a:t>
            </a:r>
            <a:r>
              <a:rPr lang="pt-BR" altLang="pt-BR" sz="2400" dirty="0"/>
              <a:t>culturas, </a:t>
            </a:r>
            <a:r>
              <a:rPr lang="pt-BR" altLang="pt-BR" sz="2400" dirty="0" smtClean="0"/>
              <a:t>identidades </a:t>
            </a:r>
            <a:r>
              <a:rPr lang="pt-BR" altLang="pt-BR" sz="2400" dirty="0"/>
              <a:t>e </a:t>
            </a:r>
            <a:r>
              <a:rPr lang="pt-BR" altLang="pt-BR" sz="2400" dirty="0" smtClean="0"/>
              <a:t>singularidades.</a:t>
            </a:r>
          </a:p>
          <a:p>
            <a:pPr>
              <a:spcBef>
                <a:spcPct val="0"/>
              </a:spcBef>
              <a:buNone/>
            </a:pPr>
            <a:r>
              <a:rPr lang="pt-BR" sz="2400" dirty="0"/>
              <a:t>II – Políticos: dos direitos de cidadania, do exercício da criticidade e do respeito à ordem democrática</a:t>
            </a:r>
            <a:r>
              <a:rPr lang="pt-BR" sz="2400" dirty="0" smtClean="0"/>
              <a:t>.</a:t>
            </a:r>
          </a:p>
          <a:p>
            <a:pPr>
              <a:spcBef>
                <a:spcPct val="0"/>
              </a:spcBef>
              <a:buNone/>
            </a:pPr>
            <a:r>
              <a:rPr lang="pt-BR" sz="2400" dirty="0"/>
              <a:t>III – Estéticos: da sensibilidade, da criatividade, da ludicidade e da liberdade de expressão nas diferentes manifestações artísticas e culturais.</a:t>
            </a:r>
          </a:p>
          <a:p>
            <a:pPr>
              <a:spcBef>
                <a:spcPct val="0"/>
              </a:spcBef>
              <a:buNone/>
            </a:pPr>
            <a:endParaRPr lang="pt-BR" altLang="pt-BR" sz="2400" dirty="0"/>
          </a:p>
          <a:p>
            <a:pPr lvl="2"/>
            <a:endParaRPr lang="pt-BR" dirty="0"/>
          </a:p>
        </p:txBody>
      </p:sp>
      <p:grpSp>
        <p:nvGrpSpPr>
          <p:cNvPr id="4" name="Grupo 1"/>
          <p:cNvGrpSpPr/>
          <p:nvPr/>
        </p:nvGrpSpPr>
        <p:grpSpPr>
          <a:xfrm>
            <a:off x="5378824" y="1960952"/>
            <a:ext cx="5435954" cy="4367605"/>
            <a:chOff x="585023" y="2126943"/>
            <a:chExt cx="3431586" cy="3179847"/>
          </a:xfrm>
        </p:grpSpPr>
        <p:sp>
          <p:nvSpPr>
            <p:cNvPr id="5" name="Forma livre 2"/>
            <p:cNvSpPr/>
            <p:nvPr/>
          </p:nvSpPr>
          <p:spPr>
            <a:xfrm>
              <a:off x="2449893" y="2133577"/>
              <a:ext cx="902524" cy="650918"/>
            </a:xfrm>
            <a:custGeom>
              <a:avLst/>
              <a:gdLst>
                <a:gd name="connsiteX0" fmla="*/ 0 w 902524"/>
                <a:gd name="connsiteY0" fmla="*/ 0 h 650918"/>
                <a:gd name="connsiteX1" fmla="*/ 902524 w 902524"/>
                <a:gd name="connsiteY1" fmla="*/ 0 h 650918"/>
                <a:gd name="connsiteX2" fmla="*/ 902524 w 902524"/>
                <a:gd name="connsiteY2" fmla="*/ 650918 h 650918"/>
                <a:gd name="connsiteX3" fmla="*/ 0 w 902524"/>
                <a:gd name="connsiteY3" fmla="*/ 650918 h 650918"/>
                <a:gd name="connsiteX4" fmla="*/ 0 w 902524"/>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24" h="650918">
                  <a:moveTo>
                    <a:pt x="0" y="0"/>
                  </a:moveTo>
                  <a:lnTo>
                    <a:pt x="902524" y="0"/>
                  </a:lnTo>
                  <a:lnTo>
                    <a:pt x="902524"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2000" b="1" kern="1200" dirty="0">
                  <a:solidFill>
                    <a:srgbClr val="0070C0"/>
                  </a:solidFill>
                </a:rPr>
                <a:t>Conviver</a:t>
              </a:r>
            </a:p>
          </p:txBody>
        </p:sp>
        <p:sp>
          <p:nvSpPr>
            <p:cNvPr id="6" name="Seta circular 3"/>
            <p:cNvSpPr/>
            <p:nvPr/>
          </p:nvSpPr>
          <p:spPr>
            <a:xfrm>
              <a:off x="585023" y="2126943"/>
              <a:ext cx="3179847" cy="3179847"/>
            </a:xfrm>
            <a:prstGeom prst="circularArrow">
              <a:avLst>
                <a:gd name="adj1" fmla="val 3992"/>
                <a:gd name="adj2" fmla="val 250414"/>
                <a:gd name="adj3" fmla="val 20572655"/>
                <a:gd name="adj4" fmla="val 19203783"/>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7" name="Forma livre 4"/>
            <p:cNvSpPr/>
            <p:nvPr/>
          </p:nvSpPr>
          <p:spPr>
            <a:xfrm>
              <a:off x="3238118" y="3391407"/>
              <a:ext cx="778491" cy="650918"/>
            </a:xfrm>
            <a:custGeom>
              <a:avLst/>
              <a:gdLst>
                <a:gd name="connsiteX0" fmla="*/ 0 w 778491"/>
                <a:gd name="connsiteY0" fmla="*/ 0 h 650918"/>
                <a:gd name="connsiteX1" fmla="*/ 778491 w 778491"/>
                <a:gd name="connsiteY1" fmla="*/ 0 h 650918"/>
                <a:gd name="connsiteX2" fmla="*/ 778491 w 778491"/>
                <a:gd name="connsiteY2" fmla="*/ 650918 h 650918"/>
                <a:gd name="connsiteX3" fmla="*/ 0 w 778491"/>
                <a:gd name="connsiteY3" fmla="*/ 650918 h 650918"/>
                <a:gd name="connsiteX4" fmla="*/ 0 w 778491"/>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491" h="650918">
                  <a:moveTo>
                    <a:pt x="0" y="0"/>
                  </a:moveTo>
                  <a:lnTo>
                    <a:pt x="778491" y="0"/>
                  </a:lnTo>
                  <a:lnTo>
                    <a:pt x="778491"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2000" b="1" kern="1200" dirty="0">
                  <a:solidFill>
                    <a:srgbClr val="00B050"/>
                  </a:solidFill>
                </a:rPr>
                <a:t>Brincar</a:t>
              </a:r>
            </a:p>
          </p:txBody>
        </p:sp>
        <p:sp>
          <p:nvSpPr>
            <p:cNvPr id="8" name="Seta circular 5"/>
            <p:cNvSpPr/>
            <p:nvPr/>
          </p:nvSpPr>
          <p:spPr>
            <a:xfrm>
              <a:off x="585023" y="2126943"/>
              <a:ext cx="3179847" cy="3179847"/>
            </a:xfrm>
            <a:prstGeom prst="circularArrow">
              <a:avLst>
                <a:gd name="adj1" fmla="val 3992"/>
                <a:gd name="adj2" fmla="val 250414"/>
                <a:gd name="adj3" fmla="val 2145804"/>
                <a:gd name="adj4" fmla="val 776931"/>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9" name="Forma livre 6"/>
            <p:cNvSpPr/>
            <p:nvPr/>
          </p:nvSpPr>
          <p:spPr>
            <a:xfrm>
              <a:off x="2430697" y="4649237"/>
              <a:ext cx="940915" cy="650918"/>
            </a:xfrm>
            <a:custGeom>
              <a:avLst/>
              <a:gdLst>
                <a:gd name="connsiteX0" fmla="*/ 0 w 940915"/>
                <a:gd name="connsiteY0" fmla="*/ 0 h 650918"/>
                <a:gd name="connsiteX1" fmla="*/ 940915 w 940915"/>
                <a:gd name="connsiteY1" fmla="*/ 0 h 650918"/>
                <a:gd name="connsiteX2" fmla="*/ 940915 w 940915"/>
                <a:gd name="connsiteY2" fmla="*/ 650918 h 650918"/>
                <a:gd name="connsiteX3" fmla="*/ 0 w 940915"/>
                <a:gd name="connsiteY3" fmla="*/ 650918 h 650918"/>
                <a:gd name="connsiteX4" fmla="*/ 0 w 940915"/>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915" h="650918">
                  <a:moveTo>
                    <a:pt x="0" y="0"/>
                  </a:moveTo>
                  <a:lnTo>
                    <a:pt x="940915" y="0"/>
                  </a:lnTo>
                  <a:lnTo>
                    <a:pt x="940915"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2000" b="1" kern="1200" dirty="0">
                  <a:solidFill>
                    <a:srgbClr val="00B050"/>
                  </a:solidFill>
                </a:rPr>
                <a:t>Explorar</a:t>
              </a:r>
            </a:p>
          </p:txBody>
        </p:sp>
        <p:sp>
          <p:nvSpPr>
            <p:cNvPr id="10" name="Seta circular 7"/>
            <p:cNvSpPr/>
            <p:nvPr/>
          </p:nvSpPr>
          <p:spPr>
            <a:xfrm>
              <a:off x="585023" y="2126943"/>
              <a:ext cx="3179847" cy="3179847"/>
            </a:xfrm>
            <a:prstGeom prst="circularArrow">
              <a:avLst>
                <a:gd name="adj1" fmla="val 3992"/>
                <a:gd name="adj2" fmla="val 250414"/>
                <a:gd name="adj3" fmla="val 5777548"/>
                <a:gd name="adj4" fmla="val 4791487"/>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1" name="Forma livre 8"/>
            <p:cNvSpPr/>
            <p:nvPr/>
          </p:nvSpPr>
          <p:spPr>
            <a:xfrm>
              <a:off x="986365" y="4649237"/>
              <a:ext cx="924746" cy="650918"/>
            </a:xfrm>
            <a:custGeom>
              <a:avLst/>
              <a:gdLst>
                <a:gd name="connsiteX0" fmla="*/ 0 w 924746"/>
                <a:gd name="connsiteY0" fmla="*/ 0 h 650918"/>
                <a:gd name="connsiteX1" fmla="*/ 924746 w 924746"/>
                <a:gd name="connsiteY1" fmla="*/ 0 h 650918"/>
                <a:gd name="connsiteX2" fmla="*/ 924746 w 924746"/>
                <a:gd name="connsiteY2" fmla="*/ 650918 h 650918"/>
                <a:gd name="connsiteX3" fmla="*/ 0 w 924746"/>
                <a:gd name="connsiteY3" fmla="*/ 650918 h 650918"/>
                <a:gd name="connsiteX4" fmla="*/ 0 w 924746"/>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46" h="650918">
                  <a:moveTo>
                    <a:pt x="0" y="0"/>
                  </a:moveTo>
                  <a:lnTo>
                    <a:pt x="924746" y="0"/>
                  </a:lnTo>
                  <a:lnTo>
                    <a:pt x="924746"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2000" b="1" kern="1200" dirty="0">
                  <a:solidFill>
                    <a:srgbClr val="7030A0"/>
                  </a:solidFill>
                </a:rPr>
                <a:t>Participar</a:t>
              </a:r>
            </a:p>
          </p:txBody>
        </p:sp>
        <p:sp>
          <p:nvSpPr>
            <p:cNvPr id="12" name="Seta circular 9"/>
            <p:cNvSpPr/>
            <p:nvPr/>
          </p:nvSpPr>
          <p:spPr>
            <a:xfrm>
              <a:off x="585023" y="2126943"/>
              <a:ext cx="3179847" cy="3179847"/>
            </a:xfrm>
            <a:prstGeom prst="circularArrow">
              <a:avLst>
                <a:gd name="adj1" fmla="val 3992"/>
                <a:gd name="adj2" fmla="val 250414"/>
                <a:gd name="adj3" fmla="val 9772655"/>
                <a:gd name="adj4" fmla="val 8403783"/>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4" name="Seta circular 11"/>
            <p:cNvSpPr/>
            <p:nvPr/>
          </p:nvSpPr>
          <p:spPr>
            <a:xfrm>
              <a:off x="585023" y="2126943"/>
              <a:ext cx="3179847" cy="3179847"/>
            </a:xfrm>
            <a:prstGeom prst="circularArrow">
              <a:avLst>
                <a:gd name="adj1" fmla="val 3992"/>
                <a:gd name="adj2" fmla="val 250414"/>
                <a:gd name="adj3" fmla="val 12945804"/>
                <a:gd name="adj4" fmla="val 11576931"/>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5" name="Forma livre 12"/>
            <p:cNvSpPr/>
            <p:nvPr/>
          </p:nvSpPr>
          <p:spPr>
            <a:xfrm>
              <a:off x="865857" y="2133577"/>
              <a:ext cx="1165762" cy="650918"/>
            </a:xfrm>
            <a:custGeom>
              <a:avLst/>
              <a:gdLst>
                <a:gd name="connsiteX0" fmla="*/ 0 w 1165762"/>
                <a:gd name="connsiteY0" fmla="*/ 0 h 650918"/>
                <a:gd name="connsiteX1" fmla="*/ 1165762 w 1165762"/>
                <a:gd name="connsiteY1" fmla="*/ 0 h 650918"/>
                <a:gd name="connsiteX2" fmla="*/ 1165762 w 1165762"/>
                <a:gd name="connsiteY2" fmla="*/ 650918 h 650918"/>
                <a:gd name="connsiteX3" fmla="*/ 0 w 1165762"/>
                <a:gd name="connsiteY3" fmla="*/ 650918 h 650918"/>
                <a:gd name="connsiteX4" fmla="*/ 0 w 1165762"/>
                <a:gd name="connsiteY4" fmla="*/ 0 h 65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762" h="650918">
                  <a:moveTo>
                    <a:pt x="0" y="0"/>
                  </a:moveTo>
                  <a:lnTo>
                    <a:pt x="1165762" y="0"/>
                  </a:lnTo>
                  <a:lnTo>
                    <a:pt x="1165762" y="650918"/>
                  </a:lnTo>
                  <a:lnTo>
                    <a:pt x="0" y="65091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pt-BR" sz="2000" b="1" kern="1200" dirty="0">
                  <a:solidFill>
                    <a:srgbClr val="0070C0"/>
                  </a:solidFill>
                </a:rPr>
                <a:t>Conhecer-se</a:t>
              </a:r>
              <a:endParaRPr lang="pt-BR" sz="1400" b="1" kern="1200" dirty="0">
                <a:solidFill>
                  <a:srgbClr val="0070C0"/>
                </a:solidFill>
              </a:endParaRPr>
            </a:p>
          </p:txBody>
        </p:sp>
        <p:sp>
          <p:nvSpPr>
            <p:cNvPr id="16" name="Seta circular 19"/>
            <p:cNvSpPr/>
            <p:nvPr/>
          </p:nvSpPr>
          <p:spPr>
            <a:xfrm>
              <a:off x="585023" y="2126943"/>
              <a:ext cx="3179847" cy="3179847"/>
            </a:xfrm>
            <a:prstGeom prst="circularArrow">
              <a:avLst>
                <a:gd name="adj1" fmla="val 3992"/>
                <a:gd name="adj2" fmla="val 250414"/>
                <a:gd name="adj3" fmla="val 16604312"/>
                <a:gd name="adj4" fmla="val 15860203"/>
                <a:gd name="adj5" fmla="val 4657"/>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grpSp>
      <p:grpSp>
        <p:nvGrpSpPr>
          <p:cNvPr id="17" name="Agrupar 5"/>
          <p:cNvGrpSpPr/>
          <p:nvPr/>
        </p:nvGrpSpPr>
        <p:grpSpPr>
          <a:xfrm>
            <a:off x="6612179" y="2730329"/>
            <a:ext cx="2565290" cy="2338710"/>
            <a:chOff x="2690783" y="2780428"/>
            <a:chExt cx="2565290" cy="2338710"/>
          </a:xfrm>
        </p:grpSpPr>
        <p:grpSp>
          <p:nvGrpSpPr>
            <p:cNvPr id="18" name="Agrupar 30"/>
            <p:cNvGrpSpPr/>
            <p:nvPr/>
          </p:nvGrpSpPr>
          <p:grpSpPr>
            <a:xfrm>
              <a:off x="3115569" y="2780428"/>
              <a:ext cx="1501320" cy="1501355"/>
              <a:chOff x="1465015" y="1987956"/>
              <a:chExt cx="936555" cy="936577"/>
            </a:xfrm>
          </p:grpSpPr>
          <p:sp>
            <p:nvSpPr>
              <p:cNvPr id="25" name="Elipse 24"/>
              <p:cNvSpPr/>
              <p:nvPr/>
            </p:nvSpPr>
            <p:spPr>
              <a:xfrm>
                <a:off x="1465015" y="1987956"/>
                <a:ext cx="936555" cy="936577"/>
              </a:xfrm>
              <a:prstGeom prst="ellipse">
                <a:avLst/>
              </a:prstGeom>
              <a:solidFill>
                <a:srgbClr val="0070C0">
                  <a:alpha val="50000"/>
                </a:srgbClr>
              </a:solidFill>
            </p:spPr>
            <p:style>
              <a:lnRef idx="2">
                <a:schemeClr val="lt1">
                  <a:hueOff val="0"/>
                  <a:satOff val="0"/>
                  <a:lumOff val="0"/>
                  <a:alphaOff val="0"/>
                </a:schemeClr>
              </a:lnRef>
              <a:fillRef idx="1">
                <a:scrgbClr r="0" g="0" b="0"/>
              </a:fillRef>
              <a:effectRef idx="0">
                <a:schemeClr val="accent5">
                  <a:alpha val="50000"/>
                  <a:hueOff val="-2757504"/>
                  <a:satOff val="-3835"/>
                  <a:lumOff val="-1471"/>
                  <a:alphaOff val="0"/>
                </a:schemeClr>
              </a:effectRef>
              <a:fontRef idx="minor">
                <a:schemeClr val="tx1"/>
              </a:fontRef>
            </p:style>
          </p:sp>
          <p:sp>
            <p:nvSpPr>
              <p:cNvPr id="26" name="Elipse 4"/>
              <p:cNvSpPr txBox="1"/>
              <p:nvPr/>
            </p:nvSpPr>
            <p:spPr>
              <a:xfrm>
                <a:off x="1602170" y="2125115"/>
                <a:ext cx="662245" cy="662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kern="1200" dirty="0"/>
                  <a:t>Ético</a:t>
                </a:r>
                <a:endParaRPr lang="pt-BR" sz="1200" kern="1200" dirty="0"/>
              </a:p>
            </p:txBody>
          </p:sp>
        </p:grpSp>
        <p:grpSp>
          <p:nvGrpSpPr>
            <p:cNvPr id="19" name="Agrupar 31"/>
            <p:cNvGrpSpPr/>
            <p:nvPr/>
          </p:nvGrpSpPr>
          <p:grpSpPr>
            <a:xfrm>
              <a:off x="3813252" y="3623316"/>
              <a:ext cx="1442821" cy="1442854"/>
              <a:chOff x="2179520" y="2438323"/>
              <a:chExt cx="872603" cy="872623"/>
            </a:xfrm>
          </p:grpSpPr>
          <p:sp>
            <p:nvSpPr>
              <p:cNvPr id="23" name="Elipse 22"/>
              <p:cNvSpPr/>
              <p:nvPr/>
            </p:nvSpPr>
            <p:spPr>
              <a:xfrm>
                <a:off x="2179520" y="2438323"/>
                <a:ext cx="872603" cy="872623"/>
              </a:xfrm>
              <a:prstGeom prst="ellipse">
                <a:avLst/>
              </a:prstGeom>
              <a:solidFill>
                <a:srgbClr val="00B050">
                  <a:alpha val="50000"/>
                </a:srgbClr>
              </a:solidFill>
            </p:spPr>
            <p:style>
              <a:lnRef idx="2">
                <a:schemeClr val="lt1">
                  <a:hueOff val="0"/>
                  <a:satOff val="0"/>
                  <a:lumOff val="0"/>
                  <a:alphaOff val="0"/>
                </a:schemeClr>
              </a:lnRef>
              <a:fillRef idx="1">
                <a:scrgbClr r="0" g="0" b="0"/>
              </a:fillRef>
              <a:effectRef idx="0">
                <a:schemeClr val="accent5">
                  <a:alpha val="50000"/>
                  <a:hueOff val="-5515009"/>
                  <a:satOff val="-7671"/>
                  <a:lumOff val="-2942"/>
                  <a:alphaOff val="0"/>
                </a:schemeClr>
              </a:effectRef>
              <a:fontRef idx="minor">
                <a:schemeClr val="tx1"/>
              </a:fontRef>
            </p:style>
          </p:sp>
          <p:sp>
            <p:nvSpPr>
              <p:cNvPr id="24" name="Elipse 6"/>
              <p:cNvSpPr txBox="1"/>
              <p:nvPr/>
            </p:nvSpPr>
            <p:spPr>
              <a:xfrm>
                <a:off x="2307310" y="2566116"/>
                <a:ext cx="617023" cy="61703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2000" kern="1200" dirty="0"/>
                  <a:t>Estético</a:t>
                </a:r>
                <a:endParaRPr lang="pt-BR" sz="1200" kern="1200" dirty="0"/>
              </a:p>
            </p:txBody>
          </p:sp>
        </p:grpSp>
        <p:grpSp>
          <p:nvGrpSpPr>
            <p:cNvPr id="20" name="Agrupar 32"/>
            <p:cNvGrpSpPr/>
            <p:nvPr/>
          </p:nvGrpSpPr>
          <p:grpSpPr>
            <a:xfrm>
              <a:off x="2690783" y="3687113"/>
              <a:ext cx="1431991" cy="1432025"/>
              <a:chOff x="1456501" y="2648496"/>
              <a:chExt cx="934025" cy="934047"/>
            </a:xfrm>
          </p:grpSpPr>
          <p:sp>
            <p:nvSpPr>
              <p:cNvPr id="21" name="Elipse 20"/>
              <p:cNvSpPr/>
              <p:nvPr/>
            </p:nvSpPr>
            <p:spPr>
              <a:xfrm>
                <a:off x="1456501" y="2648496"/>
                <a:ext cx="934025" cy="934047"/>
              </a:xfrm>
              <a:prstGeom prst="ellipse">
                <a:avLst/>
              </a:prstGeom>
              <a:solidFill>
                <a:srgbClr val="7030A0">
                  <a:alpha val="50000"/>
                </a:srgbClr>
              </a:solidFill>
            </p:spPr>
            <p:style>
              <a:lnRef idx="2">
                <a:schemeClr val="lt1">
                  <a:hueOff val="0"/>
                  <a:satOff val="0"/>
                  <a:lumOff val="0"/>
                  <a:alphaOff val="0"/>
                </a:schemeClr>
              </a:lnRef>
              <a:fillRef idx="1">
                <a:scrgbClr r="0" g="0" b="0"/>
              </a:fillRef>
              <a:effectRef idx="0">
                <a:schemeClr val="accent5">
                  <a:alpha val="50000"/>
                  <a:hueOff val="-7353344"/>
                  <a:satOff val="-10228"/>
                  <a:lumOff val="-3922"/>
                  <a:alphaOff val="0"/>
                </a:schemeClr>
              </a:effectRef>
              <a:fontRef idx="minor">
                <a:schemeClr val="tx1"/>
              </a:fontRef>
            </p:style>
          </p:sp>
          <p:sp>
            <p:nvSpPr>
              <p:cNvPr id="22" name="Elipse 8"/>
              <p:cNvSpPr txBox="1"/>
              <p:nvPr/>
            </p:nvSpPr>
            <p:spPr>
              <a:xfrm>
                <a:off x="1593286" y="2785284"/>
                <a:ext cx="660455" cy="6604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kern="1200" dirty="0"/>
                  <a:t>Político</a:t>
                </a:r>
              </a:p>
            </p:txBody>
          </p:sp>
        </p:grpSp>
      </p:grpSp>
    </p:spTree>
    <p:extLst>
      <p:ext uri="{BB962C8B-B14F-4D97-AF65-F5344CB8AC3E}">
        <p14:creationId xmlns:p14="http://schemas.microsoft.com/office/powerpoint/2010/main" val="4016337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Os direitos de aprendizagem e desenvolvimento das crianças que devem ser garantidos na educação infantil</a:t>
            </a:r>
            <a:endParaRPr lang="pt-BR" sz="3200" dirty="0"/>
          </a:p>
        </p:txBody>
      </p:sp>
      <p:sp>
        <p:nvSpPr>
          <p:cNvPr id="3" name="Espaço Reservado para Conteúdo 2"/>
          <p:cNvSpPr>
            <a:spLocks noGrp="1"/>
          </p:cNvSpPr>
          <p:nvPr>
            <p:ph idx="1"/>
          </p:nvPr>
        </p:nvSpPr>
        <p:spPr>
          <a:xfrm>
            <a:off x="1024128" y="2286000"/>
            <a:ext cx="6277625" cy="4023360"/>
          </a:xfrm>
        </p:spPr>
        <p:txBody>
          <a:bodyPr>
            <a:normAutofit/>
          </a:bodyPr>
          <a:lstStyle/>
          <a:p>
            <a:r>
              <a:rPr lang="pt-BR" sz="2800" b="1" dirty="0">
                <a:solidFill>
                  <a:srgbClr val="FF0000"/>
                </a:solidFill>
              </a:rPr>
              <a:t>CONVIVER</a:t>
            </a:r>
            <a:r>
              <a:rPr lang="pt-BR" sz="2800" dirty="0">
                <a:solidFill>
                  <a:schemeClr val="accent5">
                    <a:lumMod val="75000"/>
                  </a:schemeClr>
                </a:solidFill>
              </a:rPr>
              <a:t> democraticamente com outras crianças e adultos, com eles se relacionar e partilhar distintas situações, utilizando diferentes linguagens, ampliando o conhecimento de si e do outro, o respeito em relação à natureza, à cultura e às diferenças entre as pessoas. </a:t>
            </a:r>
          </a:p>
          <a:p>
            <a:endParaRPr lang="pt-BR" sz="2800" dirty="0"/>
          </a:p>
        </p:txBody>
      </p:sp>
      <p:sp>
        <p:nvSpPr>
          <p:cNvPr id="4" name="CaixaDeTexto 3"/>
          <p:cNvSpPr txBox="1"/>
          <p:nvPr/>
        </p:nvSpPr>
        <p:spPr>
          <a:xfrm>
            <a:off x="8444753" y="3845859"/>
            <a:ext cx="2877671" cy="2308324"/>
          </a:xfrm>
          <a:prstGeom prst="rect">
            <a:avLst/>
          </a:prstGeom>
          <a:noFill/>
        </p:spPr>
        <p:txBody>
          <a:bodyPr wrap="square" rtlCol="0">
            <a:spAutoFit/>
          </a:bodyPr>
          <a:lstStyle/>
          <a:p>
            <a:r>
              <a:rPr lang="pt-BR" b="1" dirty="0"/>
              <a:t>Conviver</a:t>
            </a:r>
            <a:r>
              <a:rPr lang="pt-BR" dirty="0"/>
              <a:t> com outras crianças e adultos, em pequenos e grandes grupos, utilizando diferentes linguagens, ampliando o conhecimento de si e do outro, o respeito em relação à cultura e às diferenças entre as pessoas.</a:t>
            </a:r>
          </a:p>
        </p:txBody>
      </p:sp>
    </p:spTree>
    <p:extLst>
      <p:ext uri="{BB962C8B-B14F-4D97-AF65-F5344CB8AC3E}">
        <p14:creationId xmlns:p14="http://schemas.microsoft.com/office/powerpoint/2010/main" val="1928588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4471" y="4960137"/>
            <a:ext cx="8095129" cy="1463040"/>
          </a:xfrm>
        </p:spPr>
        <p:txBody>
          <a:bodyPr>
            <a:normAutofit/>
          </a:bodyPr>
          <a:lstStyle/>
          <a:p>
            <a:r>
              <a:rPr lang="pt-BR" sz="3400" b="1" dirty="0" smtClean="0">
                <a:solidFill>
                  <a:schemeClr val="accent1">
                    <a:lumMod val="75000"/>
                  </a:schemeClr>
                </a:solidFill>
              </a:rPr>
              <a:t>OS DIREITOS DE APRENDIZAGEM E DESENVOLVIMENTO DAS CRIANÇAS NA BNCC</a:t>
            </a:r>
            <a:endParaRPr lang="pt-BR" sz="3400" b="1" dirty="0">
              <a:solidFill>
                <a:schemeClr val="accent1">
                  <a:lumMod val="75000"/>
                </a:schemeClr>
              </a:solidFill>
            </a:endParaRPr>
          </a:p>
        </p:txBody>
      </p:sp>
      <p:sp>
        <p:nvSpPr>
          <p:cNvPr id="3" name="Subtítulo 2"/>
          <p:cNvSpPr>
            <a:spLocks noGrp="1"/>
          </p:cNvSpPr>
          <p:nvPr>
            <p:ph type="subTitle" idx="1"/>
          </p:nvPr>
        </p:nvSpPr>
        <p:spPr/>
        <p:txBody>
          <a:bodyPr>
            <a:normAutofit/>
          </a:bodyPr>
          <a:lstStyle/>
          <a:p>
            <a:pPr algn="r"/>
            <a:r>
              <a:rPr lang="pt-BR" sz="2400" dirty="0" smtClean="0"/>
              <a:t>Silvia H. V. Cruz</a:t>
            </a:r>
          </a:p>
          <a:p>
            <a:pPr algn="r"/>
            <a:r>
              <a:rPr lang="pt-BR" sz="2400" dirty="0" smtClean="0"/>
              <a:t>UFC / FEIC</a:t>
            </a:r>
            <a:endParaRPr lang="pt-BR" sz="2400" dirty="0"/>
          </a:p>
        </p:txBody>
      </p:sp>
    </p:spTree>
    <p:extLst>
      <p:ext uri="{BB962C8B-B14F-4D97-AF65-F5344CB8AC3E}">
        <p14:creationId xmlns:p14="http://schemas.microsoft.com/office/powerpoint/2010/main" val="2642668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NÃO ESTAMOS RESPEITANDO o DIREITO da criança </a:t>
            </a:r>
            <a:r>
              <a:rPr lang="pt-BR" sz="3200" dirty="0" smtClean="0">
                <a:solidFill>
                  <a:srgbClr val="FF0000"/>
                </a:solidFill>
              </a:rPr>
              <a:t>conviver</a:t>
            </a:r>
            <a:r>
              <a:rPr lang="pt-BR" sz="3200" dirty="0" smtClean="0"/>
              <a:t> QUANDO...</a:t>
            </a:r>
            <a:br>
              <a:rPr lang="pt-BR" sz="3200" dirty="0" smtClean="0"/>
            </a:br>
            <a:endParaRPr lang="pt-BR" sz="3200" dirty="0"/>
          </a:p>
        </p:txBody>
      </p:sp>
      <p:pic>
        <p:nvPicPr>
          <p:cNvPr id="4" name="Picture 15" descr="DSC030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2694" y="1562678"/>
            <a:ext cx="3119625" cy="2079749"/>
          </a:xfrm>
          <a:noFill/>
        </p:spPr>
      </p:pic>
      <p:sp>
        <p:nvSpPr>
          <p:cNvPr id="6" name="CaixaDeTexto 5"/>
          <p:cNvSpPr txBox="1"/>
          <p:nvPr/>
        </p:nvSpPr>
        <p:spPr>
          <a:xfrm>
            <a:off x="4143753" y="1570524"/>
            <a:ext cx="7541740" cy="1785104"/>
          </a:xfrm>
          <a:prstGeom prst="rect">
            <a:avLst/>
          </a:prstGeom>
          <a:noFill/>
        </p:spPr>
        <p:txBody>
          <a:bodyPr wrap="square" rtlCol="0">
            <a:spAutoFit/>
          </a:bodyPr>
          <a:lstStyle/>
          <a:p>
            <a:r>
              <a:rPr lang="pt-BR" sz="2200" dirty="0" smtClean="0">
                <a:latin typeface="Times New Roman" panose="02020603050405020304" pitchFamily="18" charset="0"/>
                <a:cs typeface="Times New Roman" panose="02020603050405020304" pitchFamily="18" charset="0"/>
              </a:rPr>
              <a:t>(...) a </a:t>
            </a:r>
            <a:r>
              <a:rPr lang="pt-BR" sz="2200" dirty="0">
                <a:latin typeface="Times New Roman" panose="02020603050405020304" pitchFamily="18" charset="0"/>
                <a:cs typeface="Times New Roman" panose="02020603050405020304" pitchFamily="18" charset="0"/>
              </a:rPr>
              <a:t>professora com a voz um pouco alterada (mais alta e um pouco impaciente) </a:t>
            </a:r>
            <a:r>
              <a:rPr lang="pt-BR" sz="2200" dirty="0" smtClean="0">
                <a:latin typeface="Times New Roman" panose="02020603050405020304" pitchFamily="18" charset="0"/>
                <a:cs typeface="Times New Roman" panose="02020603050405020304" pitchFamily="18" charset="0"/>
              </a:rPr>
              <a:t>fala </a:t>
            </a:r>
            <a:r>
              <a:rPr lang="pt-BR" sz="2200" dirty="0">
                <a:latin typeface="Times New Roman" panose="02020603050405020304" pitchFamily="18" charset="0"/>
                <a:cs typeface="Times New Roman" panose="02020603050405020304" pitchFamily="18" charset="0"/>
              </a:rPr>
              <a:t>“Vamos fazer mais um combinado: conversar só na hora do recreio, não pode na mesinha, não pode na aula, quando eu estiver dando aula ninguém pode conversar” (Diário de campo, 2º dia). (</a:t>
            </a:r>
            <a:r>
              <a:rPr lang="pt-BR" sz="2200" dirty="0" smtClean="0">
                <a:latin typeface="Times New Roman" panose="02020603050405020304" pitchFamily="18" charset="0"/>
                <a:cs typeface="Times New Roman" panose="02020603050405020304" pitchFamily="18" charset="0"/>
              </a:rPr>
              <a:t>ALMEIDA, 2017, p. 63)</a:t>
            </a:r>
            <a:endParaRPr lang="pt-BR" sz="2200" dirty="0">
              <a:latin typeface="Times New Roman" panose="02020603050405020304" pitchFamily="18" charset="0"/>
              <a:cs typeface="Times New Roman" panose="02020603050405020304" pitchFamily="18" charset="0"/>
            </a:endParaRPr>
          </a:p>
        </p:txBody>
      </p:sp>
      <p:sp>
        <p:nvSpPr>
          <p:cNvPr id="7" name="CaixaDeTexto 6"/>
          <p:cNvSpPr txBox="1"/>
          <p:nvPr/>
        </p:nvSpPr>
        <p:spPr>
          <a:xfrm>
            <a:off x="510987" y="4020671"/>
            <a:ext cx="11335871" cy="2462213"/>
          </a:xfrm>
          <a:prstGeom prst="rect">
            <a:avLst/>
          </a:prstGeom>
          <a:noFill/>
        </p:spPr>
        <p:txBody>
          <a:bodyPr wrap="square" rtlCol="0">
            <a:spAutoFit/>
          </a:bodyPr>
          <a:lstStyle/>
          <a:p>
            <a:r>
              <a:rPr lang="pt-BR" sz="2200" dirty="0" smtClean="0">
                <a:latin typeface="Times New Roman" panose="02020603050405020304" pitchFamily="18" charset="0"/>
                <a:cs typeface="Times New Roman" panose="02020603050405020304" pitchFamily="18" charset="0"/>
              </a:rPr>
              <a:t>É </a:t>
            </a:r>
            <a:r>
              <a:rPr lang="pt-BR" sz="2200" dirty="0">
                <a:latin typeface="Times New Roman" panose="02020603050405020304" pitchFamily="18" charset="0"/>
                <a:cs typeface="Times New Roman" panose="02020603050405020304" pitchFamily="18" charset="0"/>
              </a:rPr>
              <a:t>formada uma mesa só com </a:t>
            </a:r>
            <a:r>
              <a:rPr lang="pt-BR" sz="2200" dirty="0" smtClean="0">
                <a:latin typeface="Times New Roman" panose="02020603050405020304" pitchFamily="18" charset="0"/>
                <a:cs typeface="Times New Roman" panose="02020603050405020304" pitchFamily="18" charset="0"/>
              </a:rPr>
              <a:t>meninos e </a:t>
            </a:r>
            <a:r>
              <a:rPr lang="pt-BR" sz="2200" dirty="0">
                <a:latin typeface="Times New Roman" panose="02020603050405020304" pitchFamily="18" charset="0"/>
                <a:cs typeface="Times New Roman" panose="02020603050405020304" pitchFamily="18" charset="0"/>
              </a:rPr>
              <a:t>outra só com </a:t>
            </a:r>
            <a:r>
              <a:rPr lang="pt-BR" sz="2200" dirty="0" smtClean="0">
                <a:latin typeface="Times New Roman" panose="02020603050405020304" pitchFamily="18" charset="0"/>
                <a:cs typeface="Times New Roman" panose="02020603050405020304" pitchFamily="18" charset="0"/>
              </a:rPr>
              <a:t>meninas. </a:t>
            </a:r>
            <a:r>
              <a:rPr lang="pt-BR" sz="2200" dirty="0">
                <a:latin typeface="Times New Roman" panose="02020603050405020304" pitchFamily="18" charset="0"/>
                <a:cs typeface="Times New Roman" panose="02020603050405020304" pitchFamily="18" charset="0"/>
              </a:rPr>
              <a:t>Ao perceber, a professora chama logo Igor para outra mesa e Gabriel para uma outra. Os meninos seguem sem reclamar a ordem da professora, embora Gabriel esteja </a:t>
            </a:r>
            <a:r>
              <a:rPr lang="pt-BR" sz="2200" dirty="0" smtClean="0">
                <a:latin typeface="Times New Roman" panose="02020603050405020304" pitchFamily="18" charset="0"/>
                <a:cs typeface="Times New Roman" panose="02020603050405020304" pitchFamily="18" charset="0"/>
              </a:rPr>
              <a:t>claramente </a:t>
            </a:r>
            <a:r>
              <a:rPr lang="pt-BR" sz="2200" dirty="0">
                <a:latin typeface="Times New Roman" panose="02020603050405020304" pitchFamily="18" charset="0"/>
                <a:cs typeface="Times New Roman" panose="02020603050405020304" pitchFamily="18" charset="0"/>
              </a:rPr>
              <a:t>muito chateado. Logo após, a professora manda Bárbara e Sabrina sentarem em mesas onde há meninos. Bárbara faz movimento com a cabeça, expressando </a:t>
            </a:r>
            <a:r>
              <a:rPr lang="pt-BR" sz="2200" dirty="0" smtClean="0">
                <a:latin typeface="Times New Roman" panose="02020603050405020304" pitchFamily="18" charset="0"/>
                <a:cs typeface="Times New Roman" panose="02020603050405020304" pitchFamily="18" charset="0"/>
              </a:rPr>
              <a:t>“não” </a:t>
            </a:r>
            <a:r>
              <a:rPr lang="pt-BR" sz="2200" dirty="0">
                <a:latin typeface="Times New Roman" panose="02020603050405020304" pitchFamily="18" charset="0"/>
                <a:cs typeface="Times New Roman" panose="02020603050405020304" pitchFamily="18" charset="0"/>
              </a:rPr>
              <a:t>e fica bem séria. A professora fala bem alto: </a:t>
            </a:r>
            <a:r>
              <a:rPr lang="pt-BR" sz="2200" dirty="0" smtClean="0">
                <a:latin typeface="Times New Roman" panose="02020603050405020304" pitchFamily="18" charset="0"/>
                <a:cs typeface="Times New Roman" panose="02020603050405020304" pitchFamily="18" charset="0"/>
              </a:rPr>
              <a:t>“BÁRBARAA!”. Vai </a:t>
            </a:r>
            <a:r>
              <a:rPr lang="pt-BR" sz="2200" dirty="0">
                <a:latin typeface="Times New Roman" panose="02020603050405020304" pitchFamily="18" charset="0"/>
                <a:cs typeface="Times New Roman" panose="02020603050405020304" pitchFamily="18" charset="0"/>
              </a:rPr>
              <a:t>até onde está Bárbara e transfere sua mochila para outra </a:t>
            </a:r>
            <a:r>
              <a:rPr lang="pt-BR" sz="2200" dirty="0" smtClean="0">
                <a:latin typeface="Times New Roman" panose="02020603050405020304" pitchFamily="18" charset="0"/>
                <a:cs typeface="Times New Roman" panose="02020603050405020304" pitchFamily="18" charset="0"/>
              </a:rPr>
              <a:t>mesa (...). </a:t>
            </a:r>
            <a:r>
              <a:rPr lang="pt-BR" sz="2200" dirty="0">
                <a:latin typeface="Times New Roman" panose="02020603050405020304" pitchFamily="18" charset="0"/>
                <a:cs typeface="Times New Roman" panose="02020603050405020304" pitchFamily="18" charset="0"/>
              </a:rPr>
              <a:t>Bárbara vai, mas continua balançando a cabeça negativamente, manifestando claramente sua indignação</a:t>
            </a:r>
            <a:r>
              <a:rPr lang="pt-BR" sz="2200" dirty="0" smtClean="0">
                <a:latin typeface="Times New Roman" panose="02020603050405020304" pitchFamily="18" charset="0"/>
                <a:cs typeface="Times New Roman" panose="02020603050405020304" pitchFamily="18" charset="0"/>
              </a:rPr>
              <a:t>. (SCHRAMM, 2011, p. 137-138)</a:t>
            </a:r>
            <a:endParaRPr lang="pt-BR"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774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ESTAMOS RESPEITANDO o DIREITO da criança </a:t>
            </a:r>
            <a:r>
              <a:rPr lang="pt-BR" sz="3200" dirty="0">
                <a:solidFill>
                  <a:srgbClr val="FF0000"/>
                </a:solidFill>
              </a:rPr>
              <a:t>conviver</a:t>
            </a:r>
            <a:r>
              <a:rPr lang="pt-BR" sz="3200" dirty="0"/>
              <a:t> QUANDO</a:t>
            </a:r>
            <a:r>
              <a:rPr lang="pt-BR" sz="3200" dirty="0" smtClean="0"/>
              <a:t>...</a:t>
            </a:r>
            <a:br>
              <a:rPr lang="pt-BR" sz="3200" dirty="0" smtClean="0"/>
            </a:br>
            <a:endParaRPr lang="pt-BR" sz="3200" dirty="0"/>
          </a:p>
        </p:txBody>
      </p:sp>
      <p:pic>
        <p:nvPicPr>
          <p:cNvPr id="6" name="Espaço Reservado para Conteúdo 3" descr="Slide20"/>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262564" y="3349162"/>
            <a:ext cx="3641066" cy="25717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DSC0087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5997" y="3349162"/>
            <a:ext cx="4247804" cy="2389909"/>
          </a:xfrm>
          <a:noFill/>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835" y="2783542"/>
            <a:ext cx="3578694" cy="3251365"/>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spTree>
    <p:extLst>
      <p:ext uri="{BB962C8B-B14F-4D97-AF65-F5344CB8AC3E}">
        <p14:creationId xmlns:p14="http://schemas.microsoft.com/office/powerpoint/2010/main" val="16018375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ESTAMOS RESPEITANDO o DIREITO da criança </a:t>
            </a:r>
            <a:r>
              <a:rPr lang="pt-BR" sz="3200" dirty="0">
                <a:solidFill>
                  <a:srgbClr val="FF0000"/>
                </a:solidFill>
              </a:rPr>
              <a:t>conviver</a:t>
            </a:r>
            <a:r>
              <a:rPr lang="pt-BR" sz="3200" dirty="0"/>
              <a:t> QUANDO</a:t>
            </a:r>
            <a:r>
              <a:rPr lang="pt-BR" sz="3200" dirty="0" smtClean="0"/>
              <a:t>...</a:t>
            </a:r>
            <a:br>
              <a:rPr lang="pt-BR" sz="3200" dirty="0" smtClean="0"/>
            </a:br>
            <a:endParaRPr lang="pt-BR" sz="3200" dirty="0"/>
          </a:p>
        </p:txBody>
      </p:sp>
      <p:sp>
        <p:nvSpPr>
          <p:cNvPr id="3" name="Espaço Reservado para Conteúdo 2"/>
          <p:cNvSpPr>
            <a:spLocks noGrp="1"/>
          </p:cNvSpPr>
          <p:nvPr>
            <p:ph idx="1"/>
          </p:nvPr>
        </p:nvSpPr>
        <p:spPr>
          <a:xfrm>
            <a:off x="231820" y="2084832"/>
            <a:ext cx="6259131" cy="4283012"/>
          </a:xfrm>
        </p:spPr>
        <p:txBody>
          <a:bodyPr>
            <a:noAutofit/>
          </a:bodyPr>
          <a:lstStyle/>
          <a:p>
            <a:pPr algn="just">
              <a:lnSpc>
                <a:spcPct val="100000"/>
              </a:lnSpc>
              <a:spcAft>
                <a:spcPts val="0"/>
              </a:spcAft>
            </a:pPr>
            <a:r>
              <a:rPr lang="pt-BR" kern="50" dirty="0">
                <a:solidFill>
                  <a:srgbClr val="00000A"/>
                </a:solidFill>
                <a:latin typeface="Times New Roman" panose="02020603050405020304" pitchFamily="18" charset="0"/>
                <a:ea typeface="Calibri" panose="020F0502020204030204" pitchFamily="34" charset="0"/>
                <a:cs typeface="Times New Roman" panose="02020603050405020304" pitchFamily="18" charset="0"/>
              </a:rPr>
              <a:t>As crianças interagiram com as bonecas e também entre si</a:t>
            </a:r>
            <a:r>
              <a:rPr lang="pt-BR" kern="50" dirty="0" smtClean="0">
                <a:solidFill>
                  <a:srgbClr val="00000A"/>
                </a:solidFill>
                <a:latin typeface="Times New Roman" panose="02020603050405020304" pitchFamily="18" charset="0"/>
                <a:ea typeface="Calibri" panose="020F0502020204030204" pitchFamily="34" charset="0"/>
                <a:cs typeface="Times New Roman" panose="02020603050405020304" pitchFamily="18" charset="0"/>
              </a:rPr>
              <a:t>. (...). </a:t>
            </a:r>
            <a:r>
              <a:rPr lang="pt-BR" kern="50" dirty="0">
                <a:solidFill>
                  <a:srgbClr val="00000A"/>
                </a:solidFill>
                <a:latin typeface="Times New Roman" panose="02020603050405020304" pitchFamily="18" charset="0"/>
                <a:ea typeface="Calibri" panose="020F0502020204030204" pitchFamily="34" charset="0"/>
                <a:cs typeface="Times New Roman" panose="02020603050405020304" pitchFamily="18" charset="0"/>
              </a:rPr>
              <a:t>No momento em que a boneca que segurava caiu no chão, Bruno, disse: “Chora não, neném!”. Pedro viu o que o amigo disse e também repetiu para sua boneca: “Neném, chora não, neném! Tu quer dormir, é?”. As crianças riam umas para as outras, imitavam os gestos que algumas delas faziam com a boneca e com outros objetos disponíveis. Ficaram nessa atividade vários minutos durante a manhã, o que foi respeitado pela docente da turma</a:t>
            </a:r>
            <a:r>
              <a:rPr lang="pt-BR" kern="50" dirty="0" smtClean="0">
                <a:solidFill>
                  <a:srgbClr val="00000A"/>
                </a:solidFill>
                <a:latin typeface="Times New Roman" panose="02020603050405020304" pitchFamily="18" charset="0"/>
                <a:ea typeface="Calibri" panose="020F0502020204030204" pitchFamily="34" charset="0"/>
                <a:cs typeface="Times New Roman" panose="02020603050405020304" pitchFamily="18" charset="0"/>
              </a:rPr>
              <a:t>. (Diário de Campo, 04/10/2015). (PAIVA, 2016, p. 194).</a:t>
            </a:r>
            <a:endParaRPr lang="pt-BR" kern="50" dirty="0">
              <a:solidFill>
                <a:srgbClr val="00000A"/>
              </a:solidFill>
              <a:effectLst/>
              <a:latin typeface="Times New Roman" panose="02020603050405020304" pitchFamily="18" charset="0"/>
              <a:ea typeface="Calibri" panose="020F0502020204030204" pitchFamily="34" charset="0"/>
              <a:cs typeface="font269"/>
            </a:endParaRPr>
          </a:p>
        </p:txBody>
      </p:sp>
      <p:pic>
        <p:nvPicPr>
          <p:cNvPr id="4" name="Imagem 3"/>
          <p:cNvPicPr/>
          <p:nvPr/>
        </p:nvPicPr>
        <p:blipFill>
          <a:blip r:embed="rId2" cstate="print"/>
          <a:srcRect/>
          <a:stretch>
            <a:fillRect/>
          </a:stretch>
        </p:blipFill>
        <p:spPr bwMode="auto">
          <a:xfrm>
            <a:off x="6730145" y="2084832"/>
            <a:ext cx="4963872" cy="3127607"/>
          </a:xfrm>
          <a:prstGeom prst="rect">
            <a:avLst/>
          </a:prstGeom>
          <a:solidFill>
            <a:srgbClr val="FFFFFF"/>
          </a:solidFill>
          <a:ln w="9525">
            <a:noFill/>
            <a:miter lim="800000"/>
            <a:headEnd/>
            <a:tailEnd/>
          </a:ln>
        </p:spPr>
      </p:pic>
      <p:sp>
        <p:nvSpPr>
          <p:cNvPr id="5" name="CaixaDeTexto 4"/>
          <p:cNvSpPr txBox="1"/>
          <p:nvPr/>
        </p:nvSpPr>
        <p:spPr>
          <a:xfrm>
            <a:off x="7132143" y="5460642"/>
            <a:ext cx="4159876" cy="369332"/>
          </a:xfrm>
          <a:prstGeom prst="rect">
            <a:avLst/>
          </a:prstGeom>
          <a:noFill/>
        </p:spPr>
        <p:txBody>
          <a:bodyPr wrap="square" rtlCol="0">
            <a:spAutoFit/>
          </a:bodyPr>
          <a:lstStyle/>
          <a:p>
            <a:pPr algn="ctr"/>
            <a:r>
              <a:rPr lang="pt-BR" dirty="0" smtClean="0">
                <a:latin typeface="Times New Roman" panose="02020603050405020304" pitchFamily="18" charset="0"/>
                <a:cs typeface="Times New Roman" panose="02020603050405020304" pitchFamily="18" charset="0"/>
              </a:rPr>
              <a:t>Foto 27: Crianças alimentando as bonecas</a:t>
            </a:r>
            <a:r>
              <a:rPr lang="pt-BR" dirty="0" smtClean="0"/>
              <a:t> </a:t>
            </a:r>
            <a:endParaRPr lang="pt-BR" dirty="0"/>
          </a:p>
        </p:txBody>
      </p:sp>
    </p:spTree>
    <p:extLst>
      <p:ext uri="{BB962C8B-B14F-4D97-AF65-F5344CB8AC3E}">
        <p14:creationId xmlns:p14="http://schemas.microsoft.com/office/powerpoint/2010/main" val="1414475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ESTAMOS RESPEITANDO o DIREITO da criança </a:t>
            </a:r>
            <a:r>
              <a:rPr lang="pt-BR" sz="3200" dirty="0">
                <a:solidFill>
                  <a:srgbClr val="FF0000"/>
                </a:solidFill>
              </a:rPr>
              <a:t>conviver</a:t>
            </a:r>
            <a:r>
              <a:rPr lang="pt-BR" sz="3200" dirty="0"/>
              <a:t> QUANDO</a:t>
            </a:r>
            <a:r>
              <a:rPr lang="pt-BR" sz="3200" dirty="0" smtClean="0"/>
              <a:t>...</a:t>
            </a:r>
            <a:br>
              <a:rPr lang="pt-BR" sz="3200" dirty="0" smtClean="0"/>
            </a:br>
            <a:endParaRPr lang="pt-BR" sz="3200" dirty="0"/>
          </a:p>
        </p:txBody>
      </p:sp>
      <p:sp>
        <p:nvSpPr>
          <p:cNvPr id="3" name="Espaço Reservado para Conteúdo 2"/>
          <p:cNvSpPr>
            <a:spLocks noGrp="1"/>
          </p:cNvSpPr>
          <p:nvPr>
            <p:ph idx="1"/>
          </p:nvPr>
        </p:nvSpPr>
        <p:spPr>
          <a:xfrm>
            <a:off x="806823" y="1828799"/>
            <a:ext cx="10986247" cy="4706471"/>
          </a:xfrm>
        </p:spPr>
        <p:txBody>
          <a:bodyPr>
            <a:noAutofit/>
          </a:bodyPr>
          <a:lstStyle/>
          <a:p>
            <a:pPr>
              <a:lnSpc>
                <a:spcPct val="120000"/>
              </a:lnSpc>
              <a:spcBef>
                <a:spcPts val="0"/>
              </a:spcBef>
              <a:spcAft>
                <a:spcPts val="0"/>
              </a:spcAft>
            </a:pPr>
            <a:r>
              <a:rPr lang="pt-BR" sz="2000" dirty="0">
                <a:latin typeface="Times New Roman" panose="02020603050405020304" pitchFamily="18" charset="0"/>
                <a:cs typeface="Times New Roman" panose="02020603050405020304" pitchFamily="18" charset="0"/>
              </a:rPr>
              <a:t>Miguel, através de gestos, chama a atenção da professora Neide, que está sentada no chão ao seu lado, para uma torre que ele construiu com cones (carretéis grandes de linha). Ela elogia, mas ele bate palmas. Ela, então, compreende que o que ele estava lhe mostrando era uma grande vela de aniversário. </a:t>
            </a:r>
          </a:p>
          <a:p>
            <a:pPr>
              <a:lnSpc>
                <a:spcPct val="120000"/>
              </a:lnSpc>
              <a:spcBef>
                <a:spcPts val="0"/>
              </a:spcBef>
              <a:spcAft>
                <a:spcPts val="0"/>
              </a:spcAft>
            </a:pPr>
            <a:r>
              <a:rPr lang="pt-BR" sz="2000" b="1" dirty="0" smtClean="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Nossa </a:t>
            </a:r>
            <a:r>
              <a:rPr lang="pt-BR" sz="2000" dirty="0">
                <a:latin typeface="Times New Roman" panose="02020603050405020304" pitchFamily="18" charset="0"/>
                <a:cs typeface="Times New Roman" panose="02020603050405020304" pitchFamily="18" charset="0"/>
              </a:rPr>
              <a:t>Miguel! É pra cantar parabéns, né?</a:t>
            </a:r>
          </a:p>
          <a:p>
            <a:pPr>
              <a:lnSpc>
                <a:spcPct val="120000"/>
              </a:lnSpc>
              <a:spcBef>
                <a:spcPts val="0"/>
              </a:spcBef>
              <a:spcAft>
                <a:spcPts val="0"/>
              </a:spcAft>
            </a:pPr>
            <a:r>
              <a:rPr lang="pt-BR" sz="2000" dirty="0">
                <a:latin typeface="Times New Roman" panose="02020603050405020304" pitchFamily="18" charset="0"/>
                <a:cs typeface="Times New Roman" panose="02020603050405020304" pitchFamily="18" charset="0"/>
              </a:rPr>
              <a:t>E, juntos, batem palmas e cantam o “Parabéns pra você”. À medida que cantam, outras crianças se aproximam para cantar também. Joshua, que estava brincado com um castelo de plástico, pega colheres e o transforma em uma bateria para acompanhar a cantoria. Com o fim da canção, Nicole pede: </a:t>
            </a:r>
          </a:p>
          <a:p>
            <a:pPr>
              <a:lnSpc>
                <a:spcPct val="120000"/>
              </a:lnSpc>
              <a:spcBef>
                <a:spcPts val="0"/>
              </a:spcBef>
              <a:spcAft>
                <a:spcPts val="0"/>
              </a:spcAft>
            </a:pPr>
            <a:r>
              <a:rPr lang="pt-BR" sz="2000" dirty="0" smtClean="0">
                <a:latin typeface="Times New Roman" panose="02020603050405020304" pitchFamily="18" charset="0"/>
                <a:cs typeface="Times New Roman" panose="02020603050405020304" pitchFamily="18" charset="0"/>
              </a:rPr>
              <a:t>— Eu </a:t>
            </a:r>
            <a:r>
              <a:rPr lang="pt-BR" sz="2000" dirty="0">
                <a:latin typeface="Times New Roman" panose="02020603050405020304" pitchFamily="18" charset="0"/>
                <a:cs typeface="Times New Roman" panose="02020603050405020304" pitchFamily="18" charset="0"/>
              </a:rPr>
              <a:t>também quero parabéns para mim...</a:t>
            </a:r>
          </a:p>
          <a:p>
            <a:pPr>
              <a:lnSpc>
                <a:spcPct val="120000"/>
              </a:lnSpc>
              <a:spcBef>
                <a:spcPts val="0"/>
              </a:spcBef>
              <a:spcAft>
                <a:spcPts val="0"/>
              </a:spcAft>
            </a:pPr>
            <a:r>
              <a:rPr lang="pt-BR" sz="2000" dirty="0">
                <a:latin typeface="Times New Roman" panose="02020603050405020304" pitchFamily="18" charset="0"/>
                <a:cs typeface="Times New Roman" panose="02020603050405020304" pitchFamily="18" charset="0"/>
              </a:rPr>
              <a:t>A professora Neide e o grupo de crianças que estavam próximos começam a cantar parabéns para a Nicole e, na sequência, cantam para outras crianças que aniversariaram naquele mês. Miguel, ao fim da cantoria, desfaz sua “torre–vela” e os cones, um a um, tornam-se pedaços de bolo que a professora Neide vai ofertando para as crianças. </a:t>
            </a:r>
            <a:r>
              <a:rPr lang="pt-BR" sz="2000" b="1" dirty="0">
                <a:latin typeface="Times New Roman" panose="02020603050405020304" pitchFamily="18" charset="0"/>
                <a:cs typeface="Times New Roman" panose="02020603050405020304" pitchFamily="18" charset="0"/>
              </a:rPr>
              <a:t>(Caderno de Campo, 17º sessão</a:t>
            </a:r>
            <a:r>
              <a:rPr lang="pt-BR" sz="2000" b="1" dirty="0" smtClean="0">
                <a:latin typeface="Times New Roman" panose="02020603050405020304" pitchFamily="18" charset="0"/>
                <a:cs typeface="Times New Roman" panose="02020603050405020304" pitchFamily="18" charset="0"/>
              </a:rPr>
              <a:t>) </a:t>
            </a:r>
            <a:r>
              <a:rPr lang="pt-BR" sz="2000" dirty="0" smtClean="0">
                <a:latin typeface="Times New Roman" panose="02020603050405020304" pitchFamily="18" charset="0"/>
                <a:cs typeface="Times New Roman" panose="02020603050405020304" pitchFamily="18" charset="0"/>
              </a:rPr>
              <a:t>(OLIVEIRA, 2011, p. 103)</a:t>
            </a:r>
            <a:endParaRPr lang="pt-B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1892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Os direitos de aprendizagem e desenvolvimento das crianças que devem ser garantidos na educação infantil</a:t>
            </a:r>
            <a:endParaRPr lang="pt-BR" sz="3200" dirty="0"/>
          </a:p>
        </p:txBody>
      </p:sp>
      <p:sp>
        <p:nvSpPr>
          <p:cNvPr id="3" name="Espaço Reservado para Conteúdo 2"/>
          <p:cNvSpPr>
            <a:spLocks noGrp="1"/>
          </p:cNvSpPr>
          <p:nvPr>
            <p:ph idx="1"/>
          </p:nvPr>
        </p:nvSpPr>
        <p:spPr>
          <a:xfrm>
            <a:off x="1024128" y="2286000"/>
            <a:ext cx="6277625" cy="4023360"/>
          </a:xfrm>
        </p:spPr>
        <p:txBody>
          <a:bodyPr>
            <a:normAutofit/>
          </a:bodyPr>
          <a:lstStyle/>
          <a:p>
            <a:r>
              <a:rPr lang="pt-BR" sz="2800" b="1" dirty="0">
                <a:solidFill>
                  <a:srgbClr val="FF0000"/>
                </a:solidFill>
              </a:rPr>
              <a:t>BRINCAR</a:t>
            </a:r>
            <a:r>
              <a:rPr lang="pt-BR" sz="2800" dirty="0">
                <a:solidFill>
                  <a:schemeClr val="accent5">
                    <a:lumMod val="75000"/>
                  </a:schemeClr>
                </a:solidFill>
              </a:rPr>
              <a:t> cotidianamente de diversas formas, em diferentes espaços e tempos, com diferentes parceiros adultos e crianças, ampliando e diversificando as culturas infantis, seus conhecimentos, sua imaginação, sua criatividade, suas experiências emocionais, corporais, sensoriais, expressivas, cognitivas, sociais e relacionais.</a:t>
            </a:r>
          </a:p>
          <a:p>
            <a:endParaRPr lang="pt-BR" sz="2800" dirty="0"/>
          </a:p>
        </p:txBody>
      </p:sp>
      <p:sp>
        <p:nvSpPr>
          <p:cNvPr id="4" name="CaixaDeTexto 3"/>
          <p:cNvSpPr txBox="1"/>
          <p:nvPr/>
        </p:nvSpPr>
        <p:spPr>
          <a:xfrm>
            <a:off x="8444753" y="3012141"/>
            <a:ext cx="3106271" cy="3693319"/>
          </a:xfrm>
          <a:prstGeom prst="rect">
            <a:avLst/>
          </a:prstGeom>
          <a:noFill/>
        </p:spPr>
        <p:txBody>
          <a:bodyPr wrap="square" rtlCol="0">
            <a:spAutoFit/>
          </a:bodyPr>
          <a:lstStyle/>
          <a:p>
            <a:r>
              <a:rPr lang="pt-BR" b="1" dirty="0"/>
              <a:t>Brincar</a:t>
            </a:r>
            <a:r>
              <a:rPr lang="pt-BR" dirty="0"/>
              <a:t> cotidianamente de diversas formas, em diferentes espaços e tempos, com diferentes parceiros (crianças e adultos), ampliando e diversificando seu acesso a produções culturais, seus conhecimentos, sua imaginação, sua criatividade, suas experiências emocionais, corporais, sensoriais, expressivas, cognitivas, sociais e relacionais</a:t>
            </a:r>
            <a:r>
              <a:rPr lang="pt-BR" dirty="0" smtClean="0"/>
              <a:t>.</a:t>
            </a:r>
            <a:endParaRPr lang="pt-BR" dirty="0"/>
          </a:p>
        </p:txBody>
      </p:sp>
    </p:spTree>
    <p:extLst>
      <p:ext uri="{BB962C8B-B14F-4D97-AF65-F5344CB8AC3E}">
        <p14:creationId xmlns:p14="http://schemas.microsoft.com/office/powerpoint/2010/main" val="7413445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NÃO ESTAMOS RESPEITANDO o DIREITO da criança </a:t>
            </a:r>
            <a:r>
              <a:rPr lang="pt-BR" sz="3200" dirty="0" smtClean="0">
                <a:solidFill>
                  <a:srgbClr val="FF0000"/>
                </a:solidFill>
              </a:rPr>
              <a:t>brincar </a:t>
            </a:r>
            <a:r>
              <a:rPr lang="pt-BR" sz="3200" dirty="0" smtClean="0"/>
              <a:t>QUANDO...</a:t>
            </a:r>
            <a:br>
              <a:rPr lang="pt-BR" sz="3200" dirty="0" smtClean="0"/>
            </a:br>
            <a:endParaRPr lang="pt-BR" sz="3200" dirty="0"/>
          </a:p>
        </p:txBody>
      </p:sp>
      <p:sp>
        <p:nvSpPr>
          <p:cNvPr id="3" name="Espaço Reservado para Conteúdo 2"/>
          <p:cNvSpPr>
            <a:spLocks noGrp="1"/>
          </p:cNvSpPr>
          <p:nvPr>
            <p:ph idx="1"/>
          </p:nvPr>
        </p:nvSpPr>
        <p:spPr>
          <a:xfrm>
            <a:off x="685801" y="4424082"/>
            <a:ext cx="10058400" cy="2191871"/>
          </a:xfrm>
        </p:spPr>
        <p:txBody>
          <a:bodyPr>
            <a:normAutofit lnSpcReduction="10000"/>
          </a:bodyPr>
          <a:lstStyle/>
          <a:p>
            <a:r>
              <a:rPr lang="pt-BR" dirty="0" smtClean="0">
                <a:latin typeface="Times New Roman" panose="02020603050405020304" pitchFamily="18" charset="0"/>
                <a:cs typeface="Times New Roman" panose="02020603050405020304" pitchFamily="18" charset="0"/>
              </a:rPr>
              <a:t>Marcos </a:t>
            </a:r>
            <a:r>
              <a:rPr lang="pt-BR" dirty="0">
                <a:latin typeface="Times New Roman" panose="02020603050405020304" pitchFamily="18" charset="0"/>
                <a:cs typeface="Times New Roman" panose="02020603050405020304" pitchFamily="18" charset="0"/>
              </a:rPr>
              <a:t>se aproxima de Gabriel e o convida para brincar, o menino que estava sentado por mando do adulto A, responde: Vai lá pedir para o (nome do profissional) deixar eu brincar, já estou um tempão aqui, mano. Marcos se aproxima do adulto A e pede para brincar com Gabriel, ao que este responde: Agora ele vai ficar sentado, quem manda bagunçar e não obedecer. Ele não vai sair de lá não. E se reclamar e bagunçar você também vai ficar sentado. (Excerto do Diário de campo do dia, 22/06/2004). </a:t>
            </a:r>
            <a:r>
              <a:rPr lang="pt-BR" dirty="0" smtClean="0">
                <a:latin typeface="Times New Roman" panose="02020603050405020304" pitchFamily="18" charset="0"/>
                <a:cs typeface="Times New Roman" panose="02020603050405020304" pitchFamily="18" charset="0"/>
              </a:rPr>
              <a:t>(MARTINS FILHO, 2005, p</a:t>
            </a:r>
            <a:r>
              <a:rPr lang="pt-BR" dirty="0">
                <a:latin typeface="Times New Roman" panose="02020603050405020304" pitchFamily="18" charset="0"/>
                <a:cs typeface="Times New Roman" panose="02020603050405020304" pitchFamily="18" charset="0"/>
              </a:rPr>
              <a:t>. 121</a:t>
            </a:r>
            <a:r>
              <a:rPr lang="pt-BR" dirty="0" smtClean="0">
                <a:latin typeface="Times New Roman" panose="02020603050405020304" pitchFamily="18" charset="0"/>
                <a:cs typeface="Times New Roman" panose="02020603050405020304" pitchFamily="18" charset="0"/>
              </a:rPr>
              <a:t>)</a:t>
            </a:r>
            <a:endParaRPr lang="pt-BR" dirty="0">
              <a:latin typeface="Times New Roman" panose="02020603050405020304" pitchFamily="18" charset="0"/>
              <a:cs typeface="Times New Roman" panose="02020603050405020304" pitchFamily="18" charset="0"/>
            </a:endParaRPr>
          </a:p>
        </p:txBody>
      </p:sp>
      <p:sp>
        <p:nvSpPr>
          <p:cNvPr id="4" name="CaixaDeTexto 3"/>
          <p:cNvSpPr txBox="1"/>
          <p:nvPr/>
        </p:nvSpPr>
        <p:spPr>
          <a:xfrm>
            <a:off x="3603812" y="1788459"/>
            <a:ext cx="7272401" cy="2062103"/>
          </a:xfrm>
          <a:prstGeom prst="rect">
            <a:avLst/>
          </a:prstGeom>
          <a:noFill/>
        </p:spPr>
        <p:txBody>
          <a:bodyPr wrap="square" rtlCol="0">
            <a:spAutoFit/>
          </a:bodyPr>
          <a:lstStyle/>
          <a:p>
            <a:pPr>
              <a:lnSpc>
                <a:spcPct val="100000"/>
              </a:lnSpc>
              <a:spcBef>
                <a:spcPts val="0"/>
              </a:spcBef>
              <a:spcAft>
                <a:spcPts val="0"/>
              </a:spcAft>
            </a:pPr>
            <a:r>
              <a:rPr lang="pt-BR" sz="2200" dirty="0">
                <a:latin typeface="Times New Roman" panose="02020603050405020304" pitchFamily="18" charset="0"/>
                <a:cs typeface="Times New Roman" panose="02020603050405020304" pitchFamily="18" charset="0"/>
              </a:rPr>
              <a:t>Pesquisadora: O que deixa a criança bem contente na escola? </a:t>
            </a:r>
          </a:p>
          <a:p>
            <a:pPr>
              <a:lnSpc>
                <a:spcPct val="100000"/>
              </a:lnSpc>
              <a:spcBef>
                <a:spcPts val="0"/>
              </a:spcBef>
              <a:spcAft>
                <a:spcPts val="0"/>
              </a:spcAft>
            </a:pPr>
            <a:r>
              <a:rPr lang="pt-BR" sz="2200" dirty="0">
                <a:latin typeface="Times New Roman" panose="02020603050405020304" pitchFamily="18" charset="0"/>
                <a:cs typeface="Times New Roman" panose="02020603050405020304" pitchFamily="18" charset="0"/>
              </a:rPr>
              <a:t>Gabriela: A tia deixando ela brincar todos os dias. </a:t>
            </a:r>
          </a:p>
          <a:p>
            <a:pPr>
              <a:lnSpc>
                <a:spcPct val="100000"/>
              </a:lnSpc>
              <a:spcBef>
                <a:spcPts val="0"/>
              </a:spcBef>
              <a:spcAft>
                <a:spcPts val="0"/>
              </a:spcAft>
            </a:pPr>
            <a:r>
              <a:rPr lang="pt-BR" sz="2200" dirty="0">
                <a:latin typeface="Times New Roman" panose="02020603050405020304" pitchFamily="18" charset="0"/>
                <a:cs typeface="Times New Roman" panose="02020603050405020304" pitchFamily="18" charset="0"/>
              </a:rPr>
              <a:t>Pesquisadora: E a professora deixa ela brincar todos os dias? </a:t>
            </a:r>
          </a:p>
          <a:p>
            <a:pPr>
              <a:lnSpc>
                <a:spcPct val="100000"/>
              </a:lnSpc>
              <a:spcBef>
                <a:spcPts val="0"/>
              </a:spcBef>
              <a:spcAft>
                <a:spcPts val="0"/>
              </a:spcAft>
            </a:pPr>
            <a:r>
              <a:rPr lang="pt-BR" sz="2200" dirty="0">
                <a:latin typeface="Times New Roman" panose="02020603050405020304" pitchFamily="18" charset="0"/>
                <a:cs typeface="Times New Roman" panose="02020603050405020304" pitchFamily="18" charset="0"/>
              </a:rPr>
              <a:t>Gabriela: Não, porque ainda vai fazer a tarefa.  (SCHRAMM, 2009, p. 162)</a:t>
            </a:r>
          </a:p>
          <a:p>
            <a:pPr>
              <a:lnSpc>
                <a:spcPct val="100000"/>
              </a:lnSpc>
              <a:spcBef>
                <a:spcPts val="0"/>
              </a:spcBef>
              <a:spcAft>
                <a:spcPts val="0"/>
              </a:spcAft>
            </a:pPr>
            <a:endParaRPr lang="pt-BR" dirty="0">
              <a:latin typeface="Times New Roman" panose="02020603050405020304" pitchFamily="18" charset="0"/>
              <a:cs typeface="Times New Roman" panose="02020603050405020304" pitchFamily="18" charset="0"/>
            </a:endParaRPr>
          </a:p>
        </p:txBody>
      </p:sp>
      <p:pic>
        <p:nvPicPr>
          <p:cNvPr id="5" name="Espaço Reservado para Conteúdo 3"/>
          <p:cNvPicPr>
            <a:picLocks noChangeAspect="1"/>
          </p:cNvPicPr>
          <p:nvPr/>
        </p:nvPicPr>
        <p:blipFill>
          <a:blip r:embed="rId2"/>
          <a:stretch>
            <a:fillRect/>
          </a:stretch>
        </p:blipFill>
        <p:spPr>
          <a:xfrm>
            <a:off x="1156142" y="1600199"/>
            <a:ext cx="1920373" cy="2496583"/>
          </a:xfrm>
          <a:prstGeom prst="rect">
            <a:avLst/>
          </a:prstGeom>
        </p:spPr>
      </p:pic>
    </p:spTree>
    <p:extLst>
      <p:ext uri="{BB962C8B-B14F-4D97-AF65-F5344CB8AC3E}">
        <p14:creationId xmlns:p14="http://schemas.microsoft.com/office/powerpoint/2010/main" val="1923115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NÃO ESTAMOS RESPEITANDO o DIREITO da criança </a:t>
            </a:r>
            <a:r>
              <a:rPr lang="pt-BR" sz="3200" dirty="0">
                <a:solidFill>
                  <a:srgbClr val="FF0000"/>
                </a:solidFill>
              </a:rPr>
              <a:t>brincar</a:t>
            </a:r>
            <a:r>
              <a:rPr lang="pt-BR" sz="3200" dirty="0"/>
              <a:t> QUANDO</a:t>
            </a:r>
            <a:r>
              <a:rPr lang="pt-BR" sz="3200" dirty="0" smtClean="0"/>
              <a:t>...</a:t>
            </a:r>
            <a:br>
              <a:rPr lang="pt-BR" sz="3200" dirty="0" smtClean="0"/>
            </a:br>
            <a:endParaRPr lang="pt-BR" sz="3200" dirty="0"/>
          </a:p>
        </p:txBody>
      </p:sp>
      <p:sp>
        <p:nvSpPr>
          <p:cNvPr id="3" name="Espaço Reservado para Conteúdo 2"/>
          <p:cNvSpPr>
            <a:spLocks noGrp="1"/>
          </p:cNvSpPr>
          <p:nvPr>
            <p:ph idx="1"/>
          </p:nvPr>
        </p:nvSpPr>
        <p:spPr>
          <a:xfrm>
            <a:off x="3872753" y="2286000"/>
            <a:ext cx="6871448" cy="4023360"/>
          </a:xfrm>
        </p:spPr>
        <p:txBody>
          <a:bodyPr/>
          <a:lstStyle/>
          <a:p>
            <a:r>
              <a:rPr lang="pt-BR" dirty="0" smtClean="0"/>
              <a:t> </a:t>
            </a:r>
            <a:endParaRPr lang="pt-BR" dirty="0"/>
          </a:p>
        </p:txBody>
      </p:sp>
      <p:pic>
        <p:nvPicPr>
          <p:cNvPr id="4" name="Picture 1" descr="balanço quebr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0213"/>
            <a:ext cx="2495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angorra sem cor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68" y="4040504"/>
            <a:ext cx="2449513" cy="226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3895772" y="1582341"/>
            <a:ext cx="7641804" cy="4893647"/>
          </a:xfrm>
          <a:prstGeom prst="rect">
            <a:avLst/>
          </a:prstGeom>
        </p:spPr>
        <p:txBody>
          <a:bodyPr wrap="square">
            <a:spAutoFit/>
          </a:bodyPr>
          <a:lstStyle/>
          <a:p>
            <a:r>
              <a:rPr lang="pt-BR" sz="2400" dirty="0">
                <a:latin typeface="Times New Roman" panose="02020603050405020304" pitchFamily="18" charset="0"/>
                <a:cs typeface="Times New Roman" panose="02020603050405020304" pitchFamily="18" charset="0"/>
              </a:rPr>
              <a:t>Beatriz: [...] Eu queria que tivesse um recreio mais bom, mais do que esse colégio. </a:t>
            </a:r>
          </a:p>
          <a:p>
            <a:r>
              <a:rPr lang="pt-BR" sz="2400" dirty="0">
                <a:latin typeface="Times New Roman" panose="02020603050405020304" pitchFamily="18" charset="0"/>
                <a:cs typeface="Times New Roman" panose="02020603050405020304" pitchFamily="18" charset="0"/>
              </a:rPr>
              <a:t>Pesquisadora: E como seria um recreio bom para as crianças? </a:t>
            </a:r>
          </a:p>
          <a:p>
            <a:r>
              <a:rPr lang="pt-BR" sz="2400" dirty="0">
                <a:latin typeface="Times New Roman" panose="02020603050405020304" pitchFamily="18" charset="0"/>
                <a:cs typeface="Times New Roman" panose="02020603050405020304" pitchFamily="18" charset="0"/>
              </a:rPr>
              <a:t>Beatriz: Eu queria escorregador, patinete, piscina, brinquedo, brinquedo de areia, balde de areia... Que tão quebrado... [outra criança riu timidamente] </a:t>
            </a:r>
          </a:p>
          <a:p>
            <a:r>
              <a:rPr lang="pt-BR" sz="2400" dirty="0">
                <a:latin typeface="Times New Roman" panose="02020603050405020304" pitchFamily="18" charset="0"/>
                <a:cs typeface="Times New Roman" panose="02020603050405020304" pitchFamily="18" charset="0"/>
              </a:rPr>
              <a:t>Beatriz: Pedir a Deus </a:t>
            </a:r>
            <a:r>
              <a:rPr lang="pt-BR" sz="2400" dirty="0" smtClean="0">
                <a:latin typeface="Times New Roman" panose="02020603050405020304" pitchFamily="18" charset="0"/>
                <a:cs typeface="Times New Roman" panose="02020603050405020304" pitchFamily="18" charset="0"/>
              </a:rPr>
              <a:t>e </a:t>
            </a:r>
            <a:r>
              <a:rPr lang="pt-BR" sz="2400" dirty="0">
                <a:latin typeface="Times New Roman" panose="02020603050405020304" pitchFamily="18" charset="0"/>
                <a:cs typeface="Times New Roman" panose="02020603050405020304" pitchFamily="18" charset="0"/>
              </a:rPr>
              <a:t>orar, e pedir mais brinquedo pra cá, mais novo, ou que ninguém quebre... </a:t>
            </a:r>
          </a:p>
          <a:p>
            <a:r>
              <a:rPr lang="pt-BR" sz="2400" dirty="0">
                <a:latin typeface="Times New Roman" panose="02020603050405020304" pitchFamily="18" charset="0"/>
                <a:cs typeface="Times New Roman" panose="02020603050405020304" pitchFamily="18" charset="0"/>
              </a:rPr>
              <a:t>Pesquisadora: E você Maria? </a:t>
            </a:r>
          </a:p>
          <a:p>
            <a:r>
              <a:rPr lang="pt-BR" sz="2400" dirty="0">
                <a:latin typeface="Times New Roman" panose="02020603050405020304" pitchFamily="18" charset="0"/>
                <a:cs typeface="Times New Roman" panose="02020603050405020304" pitchFamily="18" charset="0"/>
              </a:rPr>
              <a:t>Maria: Pedir a Deus pra ter brinquedo mais novo, e um hospital de brinquedos.... </a:t>
            </a:r>
          </a:p>
          <a:p>
            <a:r>
              <a:rPr lang="pt-BR" sz="2400" dirty="0">
                <a:latin typeface="Times New Roman" panose="02020603050405020304" pitchFamily="18" charset="0"/>
                <a:cs typeface="Times New Roman" panose="02020603050405020304" pitchFamily="18" charset="0"/>
              </a:rPr>
              <a:t>(Entrevista coletiva) </a:t>
            </a:r>
            <a:r>
              <a:rPr lang="pt-BR" sz="2400" dirty="0" smtClean="0">
                <a:latin typeface="Times New Roman" panose="02020603050405020304" pitchFamily="18" charset="0"/>
                <a:cs typeface="Times New Roman" panose="02020603050405020304" pitchFamily="18" charset="0"/>
              </a:rPr>
              <a:t>(SANTOS, 2015) </a:t>
            </a:r>
            <a:endParaRPr lang="pt-B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0058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ESTAMOS RESPEITANDO o DIREITO da criança </a:t>
            </a:r>
            <a:r>
              <a:rPr lang="pt-BR" sz="3200" dirty="0">
                <a:solidFill>
                  <a:srgbClr val="FF0000"/>
                </a:solidFill>
              </a:rPr>
              <a:t>brincar</a:t>
            </a:r>
            <a:r>
              <a:rPr lang="pt-BR" sz="3200" dirty="0"/>
              <a:t> QUANDO</a:t>
            </a:r>
            <a:r>
              <a:rPr lang="pt-BR" sz="3200" dirty="0" smtClean="0"/>
              <a:t>...</a:t>
            </a:r>
            <a:br>
              <a:rPr lang="pt-BR" sz="3200" dirty="0" smtClean="0"/>
            </a:br>
            <a:endParaRPr lang="pt-BR" sz="3200" dirty="0"/>
          </a:p>
        </p:txBody>
      </p:sp>
      <p:sp>
        <p:nvSpPr>
          <p:cNvPr id="3" name="Espaço Reservado para Conteúdo 2"/>
          <p:cNvSpPr>
            <a:spLocks noGrp="1"/>
          </p:cNvSpPr>
          <p:nvPr>
            <p:ph idx="1"/>
          </p:nvPr>
        </p:nvSpPr>
        <p:spPr/>
        <p:txBody>
          <a:bodyPr>
            <a:normAutofit/>
          </a:bodyPr>
          <a:lstStyle/>
          <a:p>
            <a:r>
              <a:rPr lang="pt-BR" dirty="0" smtClean="0"/>
              <a:t> </a:t>
            </a:r>
            <a:endParaRPr lang="pt-BR" dirty="0"/>
          </a:p>
        </p:txBody>
      </p:sp>
      <p:pic>
        <p:nvPicPr>
          <p:cNvPr id="4" name="Imagem 4"/>
          <p:cNvPicPr>
            <a:picLocks noChangeAspect="1" noChangeArrowheads="1"/>
          </p:cNvPicPr>
          <p:nvPr/>
        </p:nvPicPr>
        <p:blipFill>
          <a:blip r:embed="rId2">
            <a:extLst>
              <a:ext uri="{28A0092B-C50C-407E-A947-70E740481C1C}">
                <a14:useLocalDpi xmlns:a14="http://schemas.microsoft.com/office/drawing/2010/main" val="0"/>
              </a:ext>
            </a:extLst>
          </a:blip>
          <a:srcRect l="28223" t="25726" r="27151" b="25957"/>
          <a:stretch>
            <a:fillRect/>
          </a:stretch>
        </p:blipFill>
        <p:spPr bwMode="auto">
          <a:xfrm>
            <a:off x="832687" y="3294528"/>
            <a:ext cx="4436243" cy="301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ute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10" y="1882589"/>
            <a:ext cx="3630511" cy="418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5" descr="Slide1ok"/>
          <p:cNvPicPr>
            <a:picLocks noChangeAspect="1" noChangeArrowheads="1"/>
          </p:cNvPicPr>
          <p:nvPr/>
        </p:nvPicPr>
        <p:blipFill rotWithShape="1">
          <a:blip r:embed="rId4">
            <a:extLst>
              <a:ext uri="{28A0092B-C50C-407E-A947-70E740481C1C}">
                <a14:useLocalDpi xmlns:a14="http://schemas.microsoft.com/office/drawing/2010/main" val="0"/>
              </a:ext>
            </a:extLst>
          </a:blip>
          <a:srcRect r="21968"/>
          <a:stretch/>
        </p:blipFill>
        <p:spPr bwMode="auto">
          <a:xfrm>
            <a:off x="5460371" y="2286000"/>
            <a:ext cx="2826199" cy="2633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7364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ESTAMOS </a:t>
            </a:r>
            <a:r>
              <a:rPr lang="pt-BR" sz="3200" dirty="0"/>
              <a:t>RESPEITANDO o DIREITO da criança </a:t>
            </a:r>
            <a:r>
              <a:rPr lang="pt-BR" sz="3200" dirty="0">
                <a:solidFill>
                  <a:srgbClr val="FF0000"/>
                </a:solidFill>
              </a:rPr>
              <a:t>brincar</a:t>
            </a:r>
            <a:r>
              <a:rPr lang="pt-BR" sz="3200" dirty="0"/>
              <a:t> QUANDO...</a:t>
            </a:r>
          </a:p>
        </p:txBody>
      </p:sp>
      <p:sp>
        <p:nvSpPr>
          <p:cNvPr id="3" name="Espaço Reservado para Conteúdo 2"/>
          <p:cNvSpPr>
            <a:spLocks noGrp="1"/>
          </p:cNvSpPr>
          <p:nvPr>
            <p:ph idx="1"/>
          </p:nvPr>
        </p:nvSpPr>
        <p:spPr>
          <a:xfrm>
            <a:off x="833718" y="1882589"/>
            <a:ext cx="11174506" cy="4625788"/>
          </a:xfrm>
        </p:spPr>
        <p:txBody>
          <a:bodyPr>
            <a:noAutofit/>
          </a:bodyPr>
          <a:lstStyle/>
          <a:p>
            <a:pPr marL="0" indent="14288">
              <a:spcBef>
                <a:spcPts val="600"/>
              </a:spcBef>
              <a:spcAft>
                <a:spcPts val="0"/>
              </a:spcAft>
              <a:buNone/>
            </a:pPr>
            <a:r>
              <a:rPr lang="pt-BR" sz="2000" dirty="0" smtClean="0"/>
              <a:t> </a:t>
            </a:r>
            <a:r>
              <a:rPr lang="pt-BR" altLang="pt-BR" dirty="0">
                <a:latin typeface="Times New Roman" panose="02020603050405020304" pitchFamily="18" charset="0"/>
                <a:cs typeface="Times New Roman" panose="02020603050405020304" pitchFamily="18" charset="0"/>
              </a:rPr>
              <a:t>O Adriano chegou com sua mãe e ficou na sala para brincar, brincar e brincar... Tomou mamadeira em casa e não quis tomar café. Todos os espaços da nossa sala são explorados pelo Adriano, não há um cantinho sequer que ele não tenha passado por lá, é incrivelmente rápido em suas movimentações. </a:t>
            </a:r>
          </a:p>
          <a:p>
            <a:pPr marL="0" indent="14288">
              <a:spcBef>
                <a:spcPts val="600"/>
              </a:spcBef>
              <a:spcAft>
                <a:spcPts val="0"/>
              </a:spcAft>
              <a:buNone/>
            </a:pPr>
            <a:r>
              <a:rPr lang="pt-BR" altLang="pt-BR" dirty="0">
                <a:latin typeface="Times New Roman" panose="02020603050405020304" pitchFamily="18" charset="0"/>
                <a:cs typeface="Times New Roman" panose="02020603050405020304" pitchFamily="18" charset="0"/>
              </a:rPr>
              <a:t>A rampa que temos em sala desperta muito o interesse de Adriano, pois se transforma em um veículo de transporte quando colocam algumas caixas de apoio sobre ela. Gilmar e João iniciam a construção e logo Adriano se junta ao pequeno grupo, para participar. </a:t>
            </a:r>
          </a:p>
          <a:p>
            <a:pPr marL="0" indent="14288">
              <a:spcBef>
                <a:spcPts val="600"/>
              </a:spcBef>
              <a:spcAft>
                <a:spcPts val="0"/>
              </a:spcAft>
              <a:buNone/>
            </a:pPr>
            <a:r>
              <a:rPr lang="pt-BR" altLang="pt-BR" dirty="0">
                <a:latin typeface="Times New Roman" panose="02020603050405020304" pitchFamily="18" charset="0"/>
                <a:cs typeface="Times New Roman" panose="02020603050405020304" pitchFamily="18" charset="0"/>
              </a:rPr>
              <a:t>Novamente uma manhã chuvosa. Como fazer para que todos brinquem com o carro da rampa? Que tal virar as mesas de pernas para cima e pegar outra emprestada da </a:t>
            </a:r>
            <a:r>
              <a:rPr lang="pt-BR" altLang="pt-BR" dirty="0" smtClean="0">
                <a:latin typeface="Times New Roman" panose="02020603050405020304" pitchFamily="18" charset="0"/>
                <a:cs typeface="Times New Roman" panose="02020603050405020304" pitchFamily="18" charset="0"/>
              </a:rPr>
              <a:t>Profa. </a:t>
            </a:r>
            <a:r>
              <a:rPr lang="pt-BR" altLang="pt-BR" dirty="0">
                <a:latin typeface="Times New Roman" panose="02020603050405020304" pitchFamily="18" charset="0"/>
                <a:cs typeface="Times New Roman" panose="02020603050405020304" pitchFamily="18" charset="0"/>
              </a:rPr>
              <a:t>Silvia? Legal! Mas como prendê-las? Com cordinhas de sisal. Vamos amarrar os pés de umas nas outras e ir cruzando. Tá duro para sentar! Vamos colocar colchões para ficar macio? Agora está gostoso. Será que é um ônibus, ou será que é um trem? Não interessa, cada um faz e vê o que quiser. </a:t>
            </a:r>
          </a:p>
          <a:p>
            <a:pPr marL="0" indent="14288">
              <a:spcBef>
                <a:spcPts val="600"/>
              </a:spcBef>
              <a:spcAft>
                <a:spcPts val="0"/>
              </a:spcAft>
              <a:buNone/>
            </a:pPr>
            <a:r>
              <a:rPr lang="pt-BR" altLang="pt-BR" dirty="0">
                <a:latin typeface="Times New Roman" panose="02020603050405020304" pitchFamily="18" charset="0"/>
                <a:cs typeface="Times New Roman" panose="02020603050405020304" pitchFamily="18" charset="0"/>
              </a:rPr>
              <a:t>Adriano se esbalda, corre de um lado o outro na maior felicidade. Faz desta brincadeira um grande momento de aprendizagens, interações e ações. (Diário de Bordo) (OLIVEIRA, 2011, p. 117)</a:t>
            </a:r>
          </a:p>
          <a:p>
            <a:pPr>
              <a:spcBef>
                <a:spcPts val="600"/>
              </a:spcBef>
              <a:spcAft>
                <a:spcPts val="0"/>
              </a:spcAft>
            </a:pPr>
            <a:endParaRPr lang="pt-BR" sz="2000" dirty="0"/>
          </a:p>
        </p:txBody>
      </p:sp>
    </p:spTree>
    <p:extLst>
      <p:ext uri="{BB962C8B-B14F-4D97-AF65-F5344CB8AC3E}">
        <p14:creationId xmlns:p14="http://schemas.microsoft.com/office/powerpoint/2010/main" val="18961909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Os direitos de aprendizagem e desenvolvimento das crianças que devem ser garantidos na educação infantil</a:t>
            </a:r>
            <a:endParaRPr lang="pt-BR" sz="3200" dirty="0"/>
          </a:p>
        </p:txBody>
      </p:sp>
      <p:sp>
        <p:nvSpPr>
          <p:cNvPr id="3" name="Espaço Reservado para Conteúdo 2"/>
          <p:cNvSpPr>
            <a:spLocks noGrp="1"/>
          </p:cNvSpPr>
          <p:nvPr>
            <p:ph idx="1"/>
          </p:nvPr>
        </p:nvSpPr>
        <p:spPr>
          <a:xfrm>
            <a:off x="1024128" y="2286000"/>
            <a:ext cx="6277625" cy="4023360"/>
          </a:xfrm>
        </p:spPr>
        <p:txBody>
          <a:bodyPr>
            <a:normAutofit/>
          </a:bodyPr>
          <a:lstStyle/>
          <a:p>
            <a:r>
              <a:rPr lang="pt-BR" sz="2800" b="1" dirty="0">
                <a:solidFill>
                  <a:srgbClr val="FF0000"/>
                </a:solidFill>
              </a:rPr>
              <a:t>PARTICIPAR</a:t>
            </a:r>
            <a:r>
              <a:rPr lang="pt-BR" sz="2800" dirty="0">
                <a:solidFill>
                  <a:schemeClr val="accent5">
                    <a:lumMod val="75000"/>
                  </a:schemeClr>
                </a:solidFill>
              </a:rPr>
              <a:t> ativamente, junto aos adultos e outras crianças, tanto do planejamento da gestão da escola, como da realização das atividades da vida cotidiana: da escolha das brincadeiras, dos materiais e dos ambientes, desenvolvendo linguagens e elaborando conhecimentos, decidindo e se posicionando.</a:t>
            </a:r>
          </a:p>
          <a:p>
            <a:endParaRPr lang="pt-BR" sz="2800" dirty="0"/>
          </a:p>
        </p:txBody>
      </p:sp>
      <p:sp>
        <p:nvSpPr>
          <p:cNvPr id="4" name="CaixaDeTexto 3"/>
          <p:cNvSpPr txBox="1"/>
          <p:nvPr/>
        </p:nvSpPr>
        <p:spPr>
          <a:xfrm>
            <a:off x="8767482" y="2729753"/>
            <a:ext cx="2877671" cy="3970318"/>
          </a:xfrm>
          <a:prstGeom prst="rect">
            <a:avLst/>
          </a:prstGeom>
          <a:noFill/>
        </p:spPr>
        <p:txBody>
          <a:bodyPr wrap="square" rtlCol="0">
            <a:spAutoFit/>
          </a:bodyPr>
          <a:lstStyle/>
          <a:p>
            <a:r>
              <a:rPr lang="pt-BR" b="1" dirty="0"/>
              <a:t>Participar</a:t>
            </a:r>
            <a:r>
              <a:rPr lang="pt-BR" dirty="0"/>
              <a:t> ativamente, com adultos e outras crianças, tanto do planejamento da gestão da escola e das atividades propostas pelo educador quanto da realização das atividades da vida cotidiana, tais como a escolha das brincadeiras, dos materiais e dos ambientes, desenvolvendo diferentes linguagens e elaborando conhecimentos, decidindo e se posicionando</a:t>
            </a:r>
            <a:r>
              <a:rPr lang="pt-BR" dirty="0" smtClean="0"/>
              <a:t>.</a:t>
            </a:r>
            <a:endParaRPr lang="pt-BR" dirty="0"/>
          </a:p>
        </p:txBody>
      </p:sp>
    </p:spTree>
    <p:extLst>
      <p:ext uri="{BB962C8B-B14F-4D97-AF65-F5344CB8AC3E}">
        <p14:creationId xmlns:p14="http://schemas.microsoft.com/office/powerpoint/2010/main" val="260390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POR QUE UMA BNCC PARA A EDUCAÇÃO INFANTIL?</a:t>
            </a:r>
            <a:br>
              <a:rPr lang="pt-BR" sz="3200" dirty="0" smtClean="0"/>
            </a:br>
            <a:endParaRPr lang="pt-BR" sz="3200" dirty="0"/>
          </a:p>
        </p:txBody>
      </p:sp>
      <p:sp>
        <p:nvSpPr>
          <p:cNvPr id="3" name="Espaço Reservado para Conteúdo 2"/>
          <p:cNvSpPr>
            <a:spLocks noGrp="1"/>
          </p:cNvSpPr>
          <p:nvPr>
            <p:ph idx="1"/>
          </p:nvPr>
        </p:nvSpPr>
        <p:spPr>
          <a:xfrm>
            <a:off x="766482" y="2285999"/>
            <a:ext cx="10676965" cy="4383741"/>
          </a:xfrm>
        </p:spPr>
        <p:txBody>
          <a:bodyPr>
            <a:normAutofit/>
          </a:bodyPr>
          <a:lstStyle/>
          <a:p>
            <a:r>
              <a:rPr lang="pt-BR" sz="2800" dirty="0" smtClean="0"/>
              <a:t>“Nós já temos currículo!”  Mas, que currículo é esse?</a:t>
            </a:r>
          </a:p>
          <a:p>
            <a:endParaRPr lang="pt-BR" dirty="0"/>
          </a:p>
          <a:p>
            <a:r>
              <a:rPr lang="pt-BR" sz="2800" dirty="0" smtClean="0"/>
              <a:t>A BNCC pode (e deve) ser uma ótima oportunidade para:</a:t>
            </a:r>
          </a:p>
          <a:p>
            <a:pPr marL="742950" lvl="1" indent="-285750">
              <a:buFont typeface="Wingdings" panose="05000000000000000000" pitchFamily="2" charset="2"/>
              <a:buChar char="q"/>
            </a:pPr>
            <a:r>
              <a:rPr lang="pt-BR" sz="2400" dirty="0"/>
              <a:t> Discutir sobre currículo para a Educação Infantil.</a:t>
            </a:r>
          </a:p>
          <a:p>
            <a:pPr marL="457200" lvl="1" indent="0">
              <a:buNone/>
            </a:pPr>
            <a:endParaRPr lang="pt-BR" sz="800" dirty="0"/>
          </a:p>
          <a:p>
            <a:pPr marL="742950" lvl="1" indent="-285750">
              <a:buFont typeface="Wingdings" panose="05000000000000000000" pitchFamily="2" charset="2"/>
              <a:buChar char="q"/>
            </a:pPr>
            <a:r>
              <a:rPr lang="pt-BR" sz="2400" dirty="0" smtClean="0"/>
              <a:t>Sublinhar </a:t>
            </a:r>
            <a:r>
              <a:rPr lang="pt-BR" sz="2400" dirty="0"/>
              <a:t>as concepções de criança e currículo já expressas nas Diretrizes Curriculares Nacionais para a Educação Infantil – </a:t>
            </a:r>
            <a:r>
              <a:rPr lang="pt-BR" sz="2400" dirty="0" smtClean="0"/>
              <a:t>DNCEI.</a:t>
            </a:r>
            <a:endParaRPr lang="pt-BR" sz="2400" dirty="0"/>
          </a:p>
          <a:p>
            <a:pPr marL="457200" lvl="1" indent="0">
              <a:buNone/>
            </a:pPr>
            <a:endParaRPr lang="pt-BR" sz="800" dirty="0"/>
          </a:p>
          <a:p>
            <a:pPr marL="742950" lvl="1" indent="-285750">
              <a:buFont typeface="Wingdings" panose="05000000000000000000" pitchFamily="2" charset="2"/>
              <a:buChar char="q"/>
            </a:pPr>
            <a:r>
              <a:rPr lang="pt-BR" sz="2400" dirty="0" smtClean="0"/>
              <a:t>Enfatizar </a:t>
            </a:r>
            <a:r>
              <a:rPr lang="pt-BR" sz="2400" dirty="0"/>
              <a:t>as condições necessárias para </a:t>
            </a:r>
            <a:r>
              <a:rPr lang="pt-BR" sz="2400" dirty="0" smtClean="0"/>
              <a:t>a </a:t>
            </a:r>
            <a:r>
              <a:rPr lang="pt-BR" sz="2400" dirty="0"/>
              <a:t>qualidade da Educação Infantil.</a:t>
            </a:r>
            <a:endParaRPr lang="pt-BR" altLang="x-none" sz="2400" dirty="0"/>
          </a:p>
          <a:p>
            <a:pPr marL="457200" lvl="1" indent="0">
              <a:buNone/>
            </a:pPr>
            <a:endParaRPr lang="pt-BR" sz="800" dirty="0"/>
          </a:p>
          <a:p>
            <a:pPr marL="742950" lvl="1" indent="-285750">
              <a:buFont typeface="Wingdings" panose="05000000000000000000" pitchFamily="2" charset="2"/>
              <a:buChar char="q"/>
            </a:pPr>
            <a:r>
              <a:rPr lang="pt-BR" sz="2400" dirty="0" smtClean="0"/>
              <a:t>E</a:t>
            </a:r>
            <a:r>
              <a:rPr lang="pt-BR" altLang="x-none" sz="2400" dirty="0" smtClean="0"/>
              <a:t>nfrentar </a:t>
            </a:r>
            <a:r>
              <a:rPr lang="pt-BR" altLang="x-none" sz="2400" dirty="0"/>
              <a:t>as desigualdades educacionais </a:t>
            </a:r>
            <a:r>
              <a:rPr lang="pt-BR" altLang="x-none" sz="2400" dirty="0" smtClean="0"/>
              <a:t>em relação </a:t>
            </a:r>
            <a:r>
              <a:rPr lang="pt-BR" altLang="x-none" sz="2400" dirty="0"/>
              <a:t>ao acesso a bens culturais e vivência da </a:t>
            </a:r>
            <a:r>
              <a:rPr lang="pt-BR" altLang="x-none" sz="2400" dirty="0" smtClean="0"/>
              <a:t>infância.</a:t>
            </a:r>
            <a:r>
              <a:rPr lang="pt-BR" sz="2400" dirty="0" smtClean="0"/>
              <a:t> </a:t>
            </a:r>
            <a:endParaRPr lang="pt-BR" sz="2400" dirty="0"/>
          </a:p>
        </p:txBody>
      </p:sp>
    </p:spTree>
    <p:extLst>
      <p:ext uri="{BB962C8B-B14F-4D97-AF65-F5344CB8AC3E}">
        <p14:creationId xmlns:p14="http://schemas.microsoft.com/office/powerpoint/2010/main" val="3534320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10298296" cy="1499616"/>
          </a:xfrm>
        </p:spPr>
        <p:txBody>
          <a:bodyPr>
            <a:normAutofit/>
          </a:bodyPr>
          <a:lstStyle/>
          <a:p>
            <a:r>
              <a:rPr lang="pt-BR" sz="3200" dirty="0" smtClean="0"/>
              <a:t>NÃO ESTAMOS RESPEITANDO o DIREITO da criança </a:t>
            </a:r>
            <a:r>
              <a:rPr lang="pt-BR" sz="3200" dirty="0" smtClean="0">
                <a:solidFill>
                  <a:srgbClr val="FF0000"/>
                </a:solidFill>
              </a:rPr>
              <a:t>participar </a:t>
            </a:r>
            <a:r>
              <a:rPr lang="pt-BR" sz="3200" dirty="0" smtClean="0"/>
              <a:t>QUANDO...</a:t>
            </a:r>
            <a:endParaRPr lang="pt-BR" sz="3200" dirty="0"/>
          </a:p>
        </p:txBody>
      </p:sp>
      <p:sp>
        <p:nvSpPr>
          <p:cNvPr id="5" name="Retângulo 4"/>
          <p:cNvSpPr/>
          <p:nvPr/>
        </p:nvSpPr>
        <p:spPr>
          <a:xfrm>
            <a:off x="363070" y="2084832"/>
            <a:ext cx="8700247" cy="4339650"/>
          </a:xfrm>
          <a:prstGeom prst="rect">
            <a:avLst/>
          </a:prstGeom>
        </p:spPr>
        <p:txBody>
          <a:bodyPr wrap="square">
            <a:spAutoFit/>
          </a:bodyPr>
          <a:lstStyle/>
          <a:p>
            <a:r>
              <a:rPr lang="pt-BR" sz="2000" dirty="0" smtClean="0">
                <a:latin typeface="Times New Roman" panose="02020603050405020304" pitchFamily="18" charset="0"/>
                <a:cs typeface="Times New Roman" panose="02020603050405020304" pitchFamily="18" charset="0"/>
              </a:rPr>
              <a:t>(...) enquanto [as crianças] iam </a:t>
            </a:r>
            <a:r>
              <a:rPr lang="pt-BR" sz="2000" dirty="0">
                <a:latin typeface="Times New Roman" panose="02020603050405020304" pitchFamily="18" charset="0"/>
                <a:cs typeface="Times New Roman" panose="02020603050405020304" pitchFamily="18" charset="0"/>
              </a:rPr>
              <a:t>tomando banho de dois em dois com a assistente, a professora vestia as fraldas das crianças, em um colchonete no chão, não houve diálogo entre ela e as crianças. Maria vira-as de um lado para o outro, levanta as pernas delas, penteia o cabelo, mas nada é dito. (Diário de campo, data: 25/08/2015). (PAIVA, 2016, p.125).</a:t>
            </a:r>
          </a:p>
          <a:p>
            <a:endParaRPr lang="pt-BR" sz="2000" dirty="0" smtClean="0">
              <a:latin typeface="Times New Roman" panose="02020603050405020304" pitchFamily="18" charset="0"/>
              <a:cs typeface="Times New Roman" panose="02020603050405020304" pitchFamily="18" charset="0"/>
            </a:endParaRPr>
          </a:p>
          <a:p>
            <a:r>
              <a:rPr lang="pt-BR" sz="2000" dirty="0">
                <a:latin typeface="Times New Roman" panose="02020603050405020304" pitchFamily="18" charset="0"/>
                <a:cs typeface="Times New Roman" panose="02020603050405020304" pitchFamily="18" charset="0"/>
              </a:rPr>
              <a:t>Ao voltarem do </a:t>
            </a:r>
            <a:r>
              <a:rPr lang="pt-BR" sz="2000" dirty="0" smtClean="0">
                <a:latin typeface="Times New Roman" panose="02020603050405020304" pitchFamily="18" charset="0"/>
                <a:cs typeface="Times New Roman" panose="02020603050405020304" pitchFamily="18" charset="0"/>
              </a:rPr>
              <a:t>refeitório, </a:t>
            </a:r>
            <a:r>
              <a:rPr lang="pt-BR" sz="2000" dirty="0">
                <a:latin typeface="Times New Roman" panose="02020603050405020304" pitchFamily="18" charset="0"/>
                <a:cs typeface="Times New Roman" panose="02020603050405020304" pitchFamily="18" charset="0"/>
              </a:rPr>
              <a:t>Renata pergunta o que as </a:t>
            </a:r>
            <a:r>
              <a:rPr lang="pt-BR" sz="2000" dirty="0" smtClean="0">
                <a:latin typeface="Times New Roman" panose="02020603050405020304" pitchFamily="18" charset="0"/>
                <a:cs typeface="Times New Roman" panose="02020603050405020304" pitchFamily="18" charset="0"/>
              </a:rPr>
              <a:t>crianças preferem</a:t>
            </a:r>
            <a:r>
              <a:rPr lang="pt-BR" sz="2000" dirty="0">
                <a:latin typeface="Times New Roman" panose="02020603050405020304" pitchFamily="18" charset="0"/>
                <a:cs typeface="Times New Roman" panose="02020603050405020304" pitchFamily="18" charset="0"/>
              </a:rPr>
              <a:t>:</a:t>
            </a:r>
          </a:p>
          <a:p>
            <a:r>
              <a:rPr lang="pt-BR" sz="2000" dirty="0">
                <a:latin typeface="Times New Roman" panose="02020603050405020304" pitchFamily="18" charset="0"/>
                <a:cs typeface="Times New Roman" panose="02020603050405020304" pitchFamily="18" charset="0"/>
              </a:rPr>
              <a:t>Renata: Vocês preferem livros ou brinquedos?</a:t>
            </a:r>
          </a:p>
          <a:p>
            <a:r>
              <a:rPr lang="pt-BR" sz="2000" dirty="0">
                <a:latin typeface="Times New Roman" panose="02020603050405020304" pitchFamily="18" charset="0"/>
                <a:cs typeface="Times New Roman" panose="02020603050405020304" pitchFamily="18" charset="0"/>
              </a:rPr>
              <a:t>Crianças (em coro): Livros!</a:t>
            </a:r>
          </a:p>
          <a:p>
            <a:r>
              <a:rPr lang="pt-BR" sz="2000" dirty="0">
                <a:latin typeface="Times New Roman" panose="02020603050405020304" pitchFamily="18" charset="0"/>
                <a:cs typeface="Times New Roman" panose="02020603050405020304" pitchFamily="18" charset="0"/>
              </a:rPr>
              <a:t>Renata: Mas não esqueçam que livro é só livro! Não pode pegar brinquedo.</a:t>
            </a:r>
          </a:p>
          <a:p>
            <a:r>
              <a:rPr lang="pt-BR" sz="2000" dirty="0">
                <a:latin typeface="Times New Roman" panose="02020603050405020304" pitchFamily="18" charset="0"/>
                <a:cs typeface="Times New Roman" panose="02020603050405020304" pitchFamily="18" charset="0"/>
              </a:rPr>
              <a:t>Pensem bem. Preferem livros ou brinquedos?</a:t>
            </a:r>
          </a:p>
          <a:p>
            <a:r>
              <a:rPr lang="pt-BR" sz="2000" dirty="0">
                <a:latin typeface="Times New Roman" panose="02020603050405020304" pitchFamily="18" charset="0"/>
                <a:cs typeface="Times New Roman" panose="02020603050405020304" pitchFamily="18" charset="0"/>
              </a:rPr>
              <a:t>Crianças (em coro): Brinquedos!</a:t>
            </a:r>
          </a:p>
          <a:p>
            <a:r>
              <a:rPr lang="pt-BR" sz="2000" dirty="0" smtClean="0">
                <a:latin typeface="Times New Roman" panose="02020603050405020304" pitchFamily="18" charset="0"/>
                <a:cs typeface="Times New Roman" panose="02020603050405020304" pitchFamily="18" charset="0"/>
              </a:rPr>
              <a:t>(COSTA, 2011, p. 148-149</a:t>
            </a:r>
            <a:r>
              <a:rPr lang="pt-BR" sz="1600" dirty="0" smtClean="0">
                <a:latin typeface="Times New Roman" panose="02020603050405020304" pitchFamily="18" charset="0"/>
                <a:cs typeface="Times New Roman" panose="02020603050405020304" pitchFamily="18" charset="0"/>
              </a:rPr>
              <a:t>).</a:t>
            </a:r>
            <a:endParaRPr lang="pt-BR" altLang="pt-BR" sz="1600" dirty="0" smtClean="0">
              <a:latin typeface="Times New Roman" panose="02020603050405020304" pitchFamily="18" charset="0"/>
              <a:cs typeface="Times New Roman" panose="02020603050405020304" pitchFamily="18" charset="0"/>
            </a:endParaRPr>
          </a:p>
          <a:p>
            <a:pPr>
              <a:spcBef>
                <a:spcPct val="0"/>
              </a:spcBef>
              <a:buClr>
                <a:schemeClr val="accent2"/>
              </a:buClr>
            </a:pPr>
            <a:endParaRPr lang="pt-BR" altLang="pt-BR" sz="1600" dirty="0">
              <a:latin typeface="Times New Roman" panose="02020603050405020304" pitchFamily="18" charset="0"/>
              <a:cs typeface="Times New Roman" panose="02020603050405020304" pitchFamily="18" charset="0"/>
            </a:endParaRPr>
          </a:p>
        </p:txBody>
      </p:sp>
      <p:pic>
        <p:nvPicPr>
          <p:cNvPr id="7" name="Picture 2" descr="C:\Documents and Settings\Silvia\Meus documentos\ARQUIVOS SILVIA COMPUT ANA\BACKUP DELL\Meus documentos Silvia\Fotos Consulta EI\Creche A B L - Sara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33526" y="2218764"/>
            <a:ext cx="2690295" cy="3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986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ESTAMOS </a:t>
            </a:r>
            <a:r>
              <a:rPr lang="pt-BR" sz="3200" dirty="0"/>
              <a:t>RESPEITANDO o DIREITO da criança </a:t>
            </a:r>
            <a:r>
              <a:rPr lang="pt-BR" sz="3200" dirty="0">
                <a:solidFill>
                  <a:srgbClr val="FF0000"/>
                </a:solidFill>
              </a:rPr>
              <a:t>participar</a:t>
            </a:r>
            <a:r>
              <a:rPr lang="pt-BR" sz="3200" dirty="0"/>
              <a:t> QUANDO</a:t>
            </a:r>
            <a:r>
              <a:rPr lang="pt-BR" sz="3200" dirty="0" smtClean="0"/>
              <a:t>...</a:t>
            </a:r>
            <a:br>
              <a:rPr lang="pt-BR" sz="3200" dirty="0" smtClean="0"/>
            </a:br>
            <a:endParaRPr lang="pt-BR" sz="3200" dirty="0"/>
          </a:p>
        </p:txBody>
      </p:sp>
      <p:pic>
        <p:nvPicPr>
          <p:cNvPr id="4" name="Imagem 4" descr="escuta das crianças 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6212" y="2232211"/>
            <a:ext cx="300809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3" descr="inclusão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4707" y="3262499"/>
            <a:ext cx="3998913"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spaço Reservado para Conteúdo 3" descr="registro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4025" y="2084832"/>
            <a:ext cx="3835940" cy="287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5517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ESTAMOS </a:t>
            </a:r>
            <a:r>
              <a:rPr lang="pt-BR" sz="3200" dirty="0"/>
              <a:t>RESPEITANDO o DIREITO da criança </a:t>
            </a:r>
            <a:r>
              <a:rPr lang="pt-BR" sz="3200" dirty="0">
                <a:solidFill>
                  <a:srgbClr val="FF0000"/>
                </a:solidFill>
              </a:rPr>
              <a:t>participar</a:t>
            </a:r>
            <a:r>
              <a:rPr lang="pt-BR" sz="3200" dirty="0"/>
              <a:t> QUANDO</a:t>
            </a:r>
            <a:r>
              <a:rPr lang="pt-BR" sz="3200" dirty="0" smtClean="0"/>
              <a:t>...</a:t>
            </a:r>
            <a:br>
              <a:rPr lang="pt-BR" sz="3200" dirty="0" smtClean="0"/>
            </a:br>
            <a:endParaRPr lang="pt-BR" sz="3200" dirty="0"/>
          </a:p>
        </p:txBody>
      </p:sp>
      <p:sp>
        <p:nvSpPr>
          <p:cNvPr id="3" name="Espaço Reservado para Conteúdo 2"/>
          <p:cNvSpPr>
            <a:spLocks noGrp="1"/>
          </p:cNvSpPr>
          <p:nvPr>
            <p:ph idx="1"/>
          </p:nvPr>
        </p:nvSpPr>
        <p:spPr/>
        <p:txBody>
          <a:bodyPr/>
          <a:lstStyle/>
          <a:p>
            <a:r>
              <a:rPr lang="pt-BR" dirty="0">
                <a:latin typeface="Times New Roman" panose="02020603050405020304" pitchFamily="18" charset="0"/>
                <a:cs typeface="Times New Roman" panose="02020603050405020304" pitchFamily="18" charset="0"/>
              </a:rPr>
              <a:t>Hoje o dia está muito frio. O adulto C conversa no tapete com algumas crianças combinando sobre o que poderiam organizar naquela manhã, já que não poderão ir ao parque. Felipe que estava na mesa levanta e fala: Já sei, eu trouxe alguns carrinhos de casa, podemos brincar de estradinha. Esta pede para Felipe buscar seus carrinhos e mostrar para o grupo. O menino pega-os e em seguida eles circulam pela roda no tapete. O adulto C convida as crianças interessadas para montarem uma avenida em um papel pardo grande no centro da sala. Após a avenida estar pronta ela vai organizando a brincadeira, alternando as crianças no comando dos carrinhos, explicando que é preciso oportunizar para que todos brinquem. (Excerto do Diário de Campo do dia, 17/05/2004). </a:t>
            </a:r>
            <a:r>
              <a:rPr lang="pt-BR" dirty="0" smtClean="0">
                <a:latin typeface="Times New Roman" panose="02020603050405020304" pitchFamily="18" charset="0"/>
                <a:cs typeface="Times New Roman" panose="02020603050405020304" pitchFamily="18" charset="0"/>
              </a:rPr>
              <a:t>(MARTINS FILHO, 2005, p. 132)</a:t>
            </a:r>
            <a:endParaRPr lang="pt-B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53222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Os direitos de aprendizagem e desenvolvimento das crianças que devem ser garantidos na educação infantil</a:t>
            </a:r>
            <a:endParaRPr lang="pt-BR" sz="3200" dirty="0"/>
          </a:p>
        </p:txBody>
      </p:sp>
      <p:sp>
        <p:nvSpPr>
          <p:cNvPr id="3" name="Espaço Reservado para Conteúdo 2"/>
          <p:cNvSpPr>
            <a:spLocks noGrp="1"/>
          </p:cNvSpPr>
          <p:nvPr>
            <p:ph idx="1"/>
          </p:nvPr>
        </p:nvSpPr>
        <p:spPr>
          <a:xfrm>
            <a:off x="1024128" y="2286000"/>
            <a:ext cx="6277625" cy="4023360"/>
          </a:xfrm>
        </p:spPr>
        <p:txBody>
          <a:bodyPr>
            <a:normAutofit/>
          </a:bodyPr>
          <a:lstStyle/>
          <a:p>
            <a:r>
              <a:rPr lang="pt-BR" sz="2800" b="1" dirty="0">
                <a:solidFill>
                  <a:srgbClr val="FF0000"/>
                </a:solidFill>
              </a:rPr>
              <a:t>EXPLORAR</a:t>
            </a:r>
            <a:r>
              <a:rPr lang="pt-BR" sz="2800" dirty="0">
                <a:solidFill>
                  <a:schemeClr val="accent5">
                    <a:lumMod val="75000"/>
                  </a:schemeClr>
                </a:solidFill>
              </a:rPr>
              <a:t> movimentos, gestos, sons, palavras, emoções, transformações, relacionamentos, histórias, objetos, elementos da natureza, no contexto urbano e do campo, espaços e tempos da instituição, interagindo com diferentes grupos e ampliando seus saberes, linguagens e conhecimentos.</a:t>
            </a:r>
          </a:p>
          <a:p>
            <a:endParaRPr lang="pt-BR" sz="2800" dirty="0"/>
          </a:p>
        </p:txBody>
      </p:sp>
      <p:sp>
        <p:nvSpPr>
          <p:cNvPr id="4" name="CaixaDeTexto 3"/>
          <p:cNvSpPr txBox="1"/>
          <p:nvPr/>
        </p:nvSpPr>
        <p:spPr>
          <a:xfrm>
            <a:off x="8794377" y="3052482"/>
            <a:ext cx="2877671" cy="3693319"/>
          </a:xfrm>
          <a:prstGeom prst="rect">
            <a:avLst/>
          </a:prstGeom>
          <a:noFill/>
        </p:spPr>
        <p:txBody>
          <a:bodyPr wrap="square" rtlCol="0">
            <a:spAutoFit/>
          </a:bodyPr>
          <a:lstStyle/>
          <a:p>
            <a:pPr lvl="0"/>
            <a:r>
              <a:rPr lang="pt-BR" b="1" dirty="0"/>
              <a:t>Explorar</a:t>
            </a:r>
            <a:r>
              <a:rPr lang="pt-BR" dirty="0"/>
              <a:t> movimentos, gestos, sons, formas, texturas, cores, palavras, emoções, transformações, relacionamentos, histórias, objetos, elementos da natureza, na escola e fora dela, ampliando seus saberes sobre a cultura, em suas diversas modalidades: as artes, a escrita, a ciência e a tecnologia.</a:t>
            </a:r>
          </a:p>
          <a:p>
            <a:r>
              <a:rPr lang="pt-BR" dirty="0" smtClean="0"/>
              <a:t>.</a:t>
            </a:r>
            <a:endParaRPr lang="pt-BR" dirty="0"/>
          </a:p>
        </p:txBody>
      </p:sp>
    </p:spTree>
    <p:extLst>
      <p:ext uri="{BB962C8B-B14F-4D97-AF65-F5344CB8AC3E}">
        <p14:creationId xmlns:p14="http://schemas.microsoft.com/office/powerpoint/2010/main" val="40159842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975566" cy="1499616"/>
          </a:xfrm>
        </p:spPr>
        <p:txBody>
          <a:bodyPr>
            <a:normAutofit/>
          </a:bodyPr>
          <a:lstStyle/>
          <a:p>
            <a:r>
              <a:rPr lang="pt-BR" sz="3200" dirty="0"/>
              <a:t>NÃO ESTAMOS RESPEITANDO o DIREITO da criança </a:t>
            </a:r>
            <a:r>
              <a:rPr lang="pt-BR" sz="3200" dirty="0">
                <a:solidFill>
                  <a:srgbClr val="FF0000"/>
                </a:solidFill>
              </a:rPr>
              <a:t>explorar</a:t>
            </a:r>
            <a:r>
              <a:rPr lang="pt-BR" sz="3200" dirty="0"/>
              <a:t> QUANDO</a:t>
            </a:r>
            <a:r>
              <a:rPr lang="pt-BR" sz="3200" dirty="0" smtClean="0"/>
              <a:t>...</a:t>
            </a:r>
            <a:br>
              <a:rPr lang="pt-BR" sz="3200" dirty="0" smtClean="0"/>
            </a:br>
            <a:endParaRPr lang="pt-BR" sz="3200" dirty="0"/>
          </a:p>
        </p:txBody>
      </p:sp>
      <p:pic>
        <p:nvPicPr>
          <p:cNvPr id="5" name="Picture 12" descr="C:\Meus documentos\Fotos Consulta EI\RGS 1 - berçári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8860" y="2447988"/>
            <a:ext cx="4359657" cy="330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p:cNvSpPr/>
          <p:nvPr/>
        </p:nvSpPr>
        <p:spPr>
          <a:xfrm>
            <a:off x="5750859" y="2339788"/>
            <a:ext cx="6096000" cy="3416320"/>
          </a:xfrm>
          <a:prstGeom prst="rect">
            <a:avLst/>
          </a:prstGeom>
        </p:spPr>
        <p:txBody>
          <a:bodyPr>
            <a:spAutoFit/>
          </a:bodyPr>
          <a:lstStyle/>
          <a:p>
            <a:pPr algn="just"/>
            <a:r>
              <a:rPr lang="pt-BR" sz="2400" dirty="0">
                <a:latin typeface="Times New Roman" panose="02020603050405020304" pitchFamily="18" charset="0"/>
                <a:cs typeface="Times New Roman" panose="02020603050405020304" pitchFamily="18" charset="0"/>
              </a:rPr>
              <a:t>O grupo também ressaltou, no relato, o fato de somente utilizarem os materiais disponíveis com autorização da professora, como se pode observar nas falas: </a:t>
            </a:r>
            <a:r>
              <a:rPr lang="pt-BR" sz="2400" i="1" dirty="0">
                <a:latin typeface="Times New Roman" panose="02020603050405020304" pitchFamily="18" charset="0"/>
                <a:cs typeface="Times New Roman" panose="02020603050405020304" pitchFamily="18" charset="0"/>
              </a:rPr>
              <a:t>“no bumerangue só pode mexer na hora que ela deixa, quando vai lá para fora” </a:t>
            </a:r>
            <a:r>
              <a:rPr lang="pt-BR" sz="2400" dirty="0">
                <a:latin typeface="Times New Roman" panose="02020603050405020304" pitchFamily="18" charset="0"/>
                <a:cs typeface="Times New Roman" panose="02020603050405020304" pitchFamily="18" charset="0"/>
              </a:rPr>
              <a:t>(Ney, 5 anos), </a:t>
            </a:r>
            <a:r>
              <a:rPr lang="pt-BR" sz="2400" i="1" dirty="0">
                <a:latin typeface="Times New Roman" panose="02020603050405020304" pitchFamily="18" charset="0"/>
                <a:cs typeface="Times New Roman" panose="02020603050405020304" pitchFamily="18" charset="0"/>
              </a:rPr>
              <a:t>“esmalte, ela é quem pinta” </a:t>
            </a:r>
            <a:r>
              <a:rPr lang="pt-BR" sz="2400" dirty="0">
                <a:latin typeface="Times New Roman" panose="02020603050405020304" pitchFamily="18" charset="0"/>
                <a:cs typeface="Times New Roman" panose="02020603050405020304" pitchFamily="18" charset="0"/>
              </a:rPr>
              <a:t>(Ana, 5 anos), </a:t>
            </a:r>
            <a:r>
              <a:rPr lang="pt-BR" sz="2400" i="1" dirty="0">
                <a:latin typeface="Times New Roman" panose="02020603050405020304" pitchFamily="18" charset="0"/>
                <a:cs typeface="Times New Roman" panose="02020603050405020304" pitchFamily="18" charset="0"/>
              </a:rPr>
              <a:t>“não posso mexer em nada, só se a tia deixar” </a:t>
            </a:r>
            <a:r>
              <a:rPr lang="pt-BR" sz="2400" dirty="0">
                <a:latin typeface="Times New Roman" panose="02020603050405020304" pitchFamily="18" charset="0"/>
                <a:cs typeface="Times New Roman" panose="02020603050405020304" pitchFamily="18" charset="0"/>
              </a:rPr>
              <a:t>(Paula, 5 anos). (SOUSA, 2006, p. 67).</a:t>
            </a:r>
          </a:p>
        </p:txBody>
      </p:sp>
    </p:spTree>
    <p:extLst>
      <p:ext uri="{BB962C8B-B14F-4D97-AF65-F5344CB8AC3E}">
        <p14:creationId xmlns:p14="http://schemas.microsoft.com/office/powerpoint/2010/main" val="40911501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ESTAMOS RESPEITANDO o DIREITO da </a:t>
            </a:r>
            <a:r>
              <a:rPr lang="pt-BR" sz="3200" dirty="0" smtClean="0"/>
              <a:t>criança</a:t>
            </a:r>
            <a:br>
              <a:rPr lang="pt-BR" sz="3200" dirty="0" smtClean="0"/>
            </a:br>
            <a:r>
              <a:rPr lang="pt-BR" sz="3200" dirty="0" smtClean="0">
                <a:solidFill>
                  <a:srgbClr val="FF0000"/>
                </a:solidFill>
              </a:rPr>
              <a:t>explorar</a:t>
            </a:r>
            <a:r>
              <a:rPr lang="pt-BR" sz="3200" dirty="0" smtClean="0"/>
              <a:t> </a:t>
            </a:r>
            <a:r>
              <a:rPr lang="pt-BR" sz="3200" dirty="0"/>
              <a:t>QUANDO...</a:t>
            </a:r>
          </a:p>
        </p:txBody>
      </p:sp>
      <p:pic>
        <p:nvPicPr>
          <p:cNvPr id="10" name="Imagem 9" descr="C:\Users\Silvia\Documents\RECUPERADO\PROJETO CRINÇAS E CRECHE\Fotos creche SME\fotos\crianças fotografando 1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4553" y="1923468"/>
            <a:ext cx="3089021" cy="2017060"/>
          </a:xfrm>
          <a:prstGeom prst="rect">
            <a:avLst/>
          </a:prstGeom>
          <a:noFill/>
          <a:ln>
            <a:noFill/>
          </a:ln>
        </p:spPr>
      </p:pic>
      <p:pic>
        <p:nvPicPr>
          <p:cNvPr id="12" name="Imagem 11"/>
          <p:cNvPicPr/>
          <p:nvPr/>
        </p:nvPicPr>
        <p:blipFill rotWithShape="1">
          <a:blip r:embed="rId3"/>
          <a:srcRect l="17991" t="52709" r="55904" b="12780"/>
          <a:stretch/>
        </p:blipFill>
        <p:spPr bwMode="auto">
          <a:xfrm>
            <a:off x="7691935" y="4457355"/>
            <a:ext cx="3052265" cy="2012774"/>
          </a:xfrm>
          <a:prstGeom prst="rect">
            <a:avLst/>
          </a:prstGeom>
          <a:ln>
            <a:noFill/>
          </a:ln>
          <a:extLst>
            <a:ext uri="{53640926-AAD7-44D8-BBD7-CCE9431645EC}">
              <a14:shadowObscured xmlns:a14="http://schemas.microsoft.com/office/drawing/2010/main"/>
            </a:ext>
          </a:extLst>
        </p:spPr>
      </p:pic>
      <p:pic>
        <p:nvPicPr>
          <p:cNvPr id="14" name="Espaço Reservado para Conteúdo 10"/>
          <p:cNvPicPr>
            <a:picLocks noGrp="1"/>
          </p:cNvPicPr>
          <p:nvPr>
            <p:ph idx="1"/>
          </p:nvPr>
        </p:nvPicPr>
        <p:blipFill rotWithShape="1">
          <a:blip r:embed="rId4"/>
          <a:srcRect l="34043" t="14746" r="47613" b="68349"/>
          <a:stretch/>
        </p:blipFill>
        <p:spPr bwMode="auto">
          <a:xfrm>
            <a:off x="645459" y="2501154"/>
            <a:ext cx="5889812" cy="39689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5730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ESTAMOS RESPEITANDO o DIREITO da criança </a:t>
            </a:r>
            <a:r>
              <a:rPr lang="pt-BR" sz="3200" dirty="0">
                <a:solidFill>
                  <a:srgbClr val="FF0000"/>
                </a:solidFill>
              </a:rPr>
              <a:t>explorar</a:t>
            </a:r>
            <a:r>
              <a:rPr lang="pt-BR" sz="3200" dirty="0"/>
              <a:t> QUANDO</a:t>
            </a:r>
            <a:r>
              <a:rPr lang="pt-BR" sz="3200" dirty="0" smtClean="0"/>
              <a:t>...</a:t>
            </a:r>
            <a:br>
              <a:rPr lang="pt-BR" sz="3200" dirty="0" smtClean="0"/>
            </a:br>
            <a:endParaRPr lang="pt-BR" sz="3200" dirty="0"/>
          </a:p>
        </p:txBody>
      </p:sp>
      <p:sp>
        <p:nvSpPr>
          <p:cNvPr id="5" name="Rectangle 2"/>
          <p:cNvSpPr>
            <a:spLocks noGrp="1" noChangeArrowheads="1"/>
          </p:cNvSpPr>
          <p:nvPr>
            <p:ph idx="1"/>
          </p:nvPr>
        </p:nvSpPr>
        <p:spPr bwMode="auto">
          <a:xfrm>
            <a:off x="726141" y="2050910"/>
            <a:ext cx="11349317"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pt-BR"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Durante toda leitura realizada pela professora Maria (...), Gabriela estava sentada no colo da professora Neide, atenta aos acontecimentos. À medida que a história se aproximava do fim, Gabriela saiu do colo da professora Neide e foi ao encontro da professora Maria, que estava com o livro, e ficou ao seu lado, apreciando os momentos finais. Quando tudo terminou, Gabriela sentou-se na caixa de apoio, onde estava professora Maria e apropriou-se do livro, em silêncio. A professora , percebendo seu desejo, anuncia:</a:t>
            </a:r>
            <a:endParaRPr kumimoji="0" lang="pt-BR"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pt-BR" b="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pt-BR"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Agora é a Gabi que vai contar</a:t>
            </a:r>
            <a:r>
              <a:rPr kumimoji="0" lang="pt-BR" b="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pt-BR"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pt-BR"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—É eu, agora eu</a:t>
            </a:r>
            <a:r>
              <a:rPr kumimoji="0" lang="pt-BR" b="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afirma Gabi.</a:t>
            </a:r>
            <a:endParaRPr kumimoji="0" lang="pt-BR"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pt-BR"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—Então senta aqui Gabi, diz a professora</a:t>
            </a:r>
            <a:r>
              <a:rPr kumimoji="0" lang="pt-BR" b="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Maria</a:t>
            </a:r>
            <a:r>
              <a:rPr kumimoji="0" lang="pt-BR" b="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acomodando Gabriela na caixa de apoio.</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pt-BR"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 assim, Gabriela, que tem certa dificuldade na fala, começa a contar a história para os amigos, que a ajudam. De forma muita expressiva, Gabriela pronunciava algumas palavras e balbucios, enquanto mostrava o livro para todos, caminhando na roda entre as crianças que, atentamente, participaram do reconto. </a:t>
            </a:r>
            <a:r>
              <a:rPr kumimoji="0" lang="pt-BR" b="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(Caderno de Campo, 20ª sessão)</a:t>
            </a:r>
            <a:r>
              <a:rPr kumimoji="0" lang="pt-BR"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(OLIVEIRA, 2011, p.</a:t>
            </a:r>
            <a:r>
              <a:rPr kumimoji="0" lang="pt-BR" b="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104)</a:t>
            </a:r>
            <a:endParaRPr kumimoji="0" lang="pt-BR" b="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476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Os direitos de aprendizagem e desenvolvimento das crianças que devem ser garantidos na educação infantil</a:t>
            </a:r>
            <a:endParaRPr lang="pt-BR" sz="3200" dirty="0"/>
          </a:p>
        </p:txBody>
      </p:sp>
      <p:sp>
        <p:nvSpPr>
          <p:cNvPr id="3" name="Espaço Reservado para Conteúdo 2"/>
          <p:cNvSpPr>
            <a:spLocks noGrp="1"/>
          </p:cNvSpPr>
          <p:nvPr>
            <p:ph idx="1"/>
          </p:nvPr>
        </p:nvSpPr>
        <p:spPr>
          <a:xfrm>
            <a:off x="1024128" y="2286000"/>
            <a:ext cx="6277625" cy="4023360"/>
          </a:xfrm>
        </p:spPr>
        <p:txBody>
          <a:bodyPr>
            <a:normAutofit/>
          </a:bodyPr>
          <a:lstStyle/>
          <a:p>
            <a:r>
              <a:rPr lang="pt-BR" sz="2800" b="1" dirty="0">
                <a:solidFill>
                  <a:srgbClr val="FF0000"/>
                </a:solidFill>
              </a:rPr>
              <a:t>EXPRESSAR</a:t>
            </a:r>
            <a:r>
              <a:rPr lang="pt-BR" sz="2800" dirty="0">
                <a:solidFill>
                  <a:schemeClr val="accent5">
                    <a:lumMod val="75000"/>
                  </a:schemeClr>
                </a:solidFill>
              </a:rPr>
              <a:t>, como sujeito criativo e sensível, com diferentes linguagens, sensações corporais, necessidades, opiniões, sentimentos e desejos, pedidos de ajuda, narrativas, registros de conhecimentos elaborados a partir de diferentes experiências, envolvendo tanto a produção de linguagens quanto a fruição das artes em todas as suas manifestações.</a:t>
            </a:r>
          </a:p>
          <a:p>
            <a:endParaRPr lang="pt-BR" sz="2800" dirty="0"/>
          </a:p>
        </p:txBody>
      </p:sp>
      <p:sp>
        <p:nvSpPr>
          <p:cNvPr id="4" name="CaixaDeTexto 3"/>
          <p:cNvSpPr txBox="1"/>
          <p:nvPr/>
        </p:nvSpPr>
        <p:spPr>
          <a:xfrm>
            <a:off x="8444753" y="3845859"/>
            <a:ext cx="2877671" cy="2308324"/>
          </a:xfrm>
          <a:prstGeom prst="rect">
            <a:avLst/>
          </a:prstGeom>
          <a:noFill/>
        </p:spPr>
        <p:txBody>
          <a:bodyPr wrap="square" rtlCol="0">
            <a:spAutoFit/>
          </a:bodyPr>
          <a:lstStyle/>
          <a:p>
            <a:r>
              <a:rPr lang="pt-BR" b="1" dirty="0"/>
              <a:t>Expressar</a:t>
            </a:r>
            <a:r>
              <a:rPr lang="pt-BR" dirty="0"/>
              <a:t>, como sujeito dialógico, criativo e sensível, suas necessidades, emoções, sentimentos, dúvidas, hipóteses, descobertas, opiniões, questionamentos, por meio de diferentes </a:t>
            </a:r>
            <a:r>
              <a:rPr lang="pt-BR" dirty="0" smtClean="0"/>
              <a:t>linguagens.</a:t>
            </a:r>
            <a:endParaRPr lang="pt-BR" dirty="0"/>
          </a:p>
        </p:txBody>
      </p:sp>
    </p:spTree>
    <p:extLst>
      <p:ext uri="{BB962C8B-B14F-4D97-AF65-F5344CB8AC3E}">
        <p14:creationId xmlns:p14="http://schemas.microsoft.com/office/powerpoint/2010/main" val="36466782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7" y="585216"/>
            <a:ext cx="10392425" cy="1499616"/>
          </a:xfrm>
        </p:spPr>
        <p:txBody>
          <a:bodyPr>
            <a:normAutofit/>
          </a:bodyPr>
          <a:lstStyle/>
          <a:p>
            <a:r>
              <a:rPr lang="pt-BR" sz="3200" dirty="0" smtClean="0"/>
              <a:t>NÃO ESTAMOS RESPEITANDO o DIREITO da criança se </a:t>
            </a:r>
            <a:r>
              <a:rPr lang="pt-BR" sz="3200" dirty="0" smtClean="0">
                <a:solidFill>
                  <a:srgbClr val="FF0000"/>
                </a:solidFill>
              </a:rPr>
              <a:t>expressar </a:t>
            </a:r>
            <a:r>
              <a:rPr lang="pt-BR" sz="3200" dirty="0" smtClean="0"/>
              <a:t>QUANDO...</a:t>
            </a:r>
            <a:br>
              <a:rPr lang="pt-BR" sz="3200" dirty="0" smtClean="0"/>
            </a:br>
            <a:endParaRPr lang="pt-BR" sz="3200" dirty="0"/>
          </a:p>
        </p:txBody>
      </p:sp>
      <p:sp>
        <p:nvSpPr>
          <p:cNvPr id="3" name="Espaço Reservado para Conteúdo 2"/>
          <p:cNvSpPr>
            <a:spLocks noGrp="1"/>
          </p:cNvSpPr>
          <p:nvPr>
            <p:ph idx="1"/>
          </p:nvPr>
        </p:nvSpPr>
        <p:spPr>
          <a:xfrm>
            <a:off x="5624214" y="4264898"/>
            <a:ext cx="5611906" cy="524435"/>
          </a:xfrm>
        </p:spPr>
        <p:txBody>
          <a:bodyPr>
            <a:normAutofit/>
          </a:bodyPr>
          <a:lstStyle/>
          <a:p>
            <a:pPr marL="93663" lvl="8" indent="0">
              <a:buNone/>
            </a:pPr>
            <a:r>
              <a:rPr lang="pt-BR" dirty="0"/>
              <a:t>Fotografia </a:t>
            </a:r>
            <a:r>
              <a:rPr lang="pt-BR" dirty="0" smtClean="0"/>
              <a:t>24: </a:t>
            </a:r>
            <a:r>
              <a:rPr lang="pt-BR" dirty="0"/>
              <a:t>Criança de castigo no canto da sala por ter desobedecido à </a:t>
            </a:r>
            <a:r>
              <a:rPr lang="pt-BR" dirty="0" smtClean="0"/>
              <a:t>professora. </a:t>
            </a:r>
            <a:endParaRPr lang="pt-BR" dirty="0"/>
          </a:p>
        </p:txBody>
      </p:sp>
      <p:pic>
        <p:nvPicPr>
          <p:cNvPr id="4" name="Imagem 3"/>
          <p:cNvPicPr>
            <a:picLocks noChangeAspect="1"/>
          </p:cNvPicPr>
          <p:nvPr/>
        </p:nvPicPr>
        <p:blipFill>
          <a:blip r:embed="rId2"/>
          <a:stretch>
            <a:fillRect/>
          </a:stretch>
        </p:blipFill>
        <p:spPr>
          <a:xfrm>
            <a:off x="1440986" y="1585673"/>
            <a:ext cx="3023437" cy="2615959"/>
          </a:xfrm>
          <a:prstGeom prst="rect">
            <a:avLst/>
          </a:prstGeom>
        </p:spPr>
      </p:pic>
      <p:pic>
        <p:nvPicPr>
          <p:cNvPr id="5" name="Imagem 4"/>
          <p:cNvPicPr>
            <a:picLocks noChangeAspect="1"/>
          </p:cNvPicPr>
          <p:nvPr/>
        </p:nvPicPr>
        <p:blipFill>
          <a:blip r:embed="rId3"/>
          <a:stretch>
            <a:fillRect/>
          </a:stretch>
        </p:blipFill>
        <p:spPr>
          <a:xfrm>
            <a:off x="5657832" y="1610580"/>
            <a:ext cx="5035957" cy="2619735"/>
          </a:xfrm>
          <a:prstGeom prst="rect">
            <a:avLst/>
          </a:prstGeom>
        </p:spPr>
      </p:pic>
      <p:sp>
        <p:nvSpPr>
          <p:cNvPr id="6" name="CaixaDeTexto 5"/>
          <p:cNvSpPr txBox="1"/>
          <p:nvPr/>
        </p:nvSpPr>
        <p:spPr>
          <a:xfrm>
            <a:off x="1205662" y="4230315"/>
            <a:ext cx="3494084" cy="523220"/>
          </a:xfrm>
          <a:prstGeom prst="rect">
            <a:avLst/>
          </a:prstGeom>
          <a:noFill/>
        </p:spPr>
        <p:txBody>
          <a:bodyPr wrap="square" rtlCol="0">
            <a:spAutoFit/>
          </a:bodyPr>
          <a:lstStyle/>
          <a:p>
            <a:r>
              <a:rPr lang="pt-BR" sz="1400" dirty="0"/>
              <a:t>Fotografia 23: Crianças pintando de verde o desenho de um </a:t>
            </a:r>
            <a:r>
              <a:rPr lang="pt-BR" sz="1400" dirty="0" smtClean="0"/>
              <a:t>sapo, feito </a:t>
            </a:r>
            <a:r>
              <a:rPr lang="pt-BR" sz="1400" dirty="0"/>
              <a:t>pela professora</a:t>
            </a:r>
          </a:p>
        </p:txBody>
      </p:sp>
      <p:sp>
        <p:nvSpPr>
          <p:cNvPr id="7" name="CaixaDeTexto 6"/>
          <p:cNvSpPr txBox="1"/>
          <p:nvPr/>
        </p:nvSpPr>
        <p:spPr>
          <a:xfrm>
            <a:off x="174812" y="5014538"/>
            <a:ext cx="11766176" cy="1569660"/>
          </a:xfrm>
          <a:prstGeom prst="rect">
            <a:avLst/>
          </a:prstGeom>
          <a:noFill/>
        </p:spPr>
        <p:txBody>
          <a:bodyPr wrap="square" rtlCol="0">
            <a:spAutoFit/>
          </a:bodyPr>
          <a:lstStyle/>
          <a:p>
            <a:r>
              <a:rPr lang="pt-BR" sz="2400" dirty="0" smtClean="0"/>
              <a:t>Na maioria </a:t>
            </a:r>
            <a:r>
              <a:rPr lang="pt-BR" sz="2400" dirty="0"/>
              <a:t>das vezes, a orientação da professora é que fiquem quietas e </a:t>
            </a:r>
            <a:r>
              <a:rPr lang="pt-BR" sz="2400" dirty="0" smtClean="0"/>
              <a:t>caladas esperando que </a:t>
            </a:r>
            <a:r>
              <a:rPr lang="pt-BR" sz="2400" dirty="0"/>
              <a:t>os colegas acabem suas produções. A não obediência a essas normas </a:t>
            </a:r>
            <a:r>
              <a:rPr lang="pt-BR" sz="2400" dirty="0" smtClean="0"/>
              <a:t>implica sanções </a:t>
            </a:r>
            <a:r>
              <a:rPr lang="pt-BR" sz="2400" dirty="0"/>
              <a:t>diversas, sendo a mais comum colocar a criança sentada num lugar afastado </a:t>
            </a:r>
            <a:r>
              <a:rPr lang="pt-BR" sz="2400" dirty="0" smtClean="0"/>
              <a:t>das demais </a:t>
            </a:r>
            <a:r>
              <a:rPr lang="pt-BR" sz="2400" dirty="0"/>
              <a:t>(geralmente no canto da parede), denominado “canto do pensar”</a:t>
            </a:r>
            <a:r>
              <a:rPr lang="pt-BR" sz="2400" dirty="0" smtClean="0"/>
              <a:t>(</a:t>
            </a:r>
            <a:r>
              <a:rPr lang="pt-BR" sz="2400" dirty="0"/>
              <a:t>COSTA, 2011, p. </a:t>
            </a:r>
            <a:r>
              <a:rPr lang="pt-BR" sz="2400" dirty="0" smtClean="0"/>
              <a:t>111- 112)</a:t>
            </a:r>
            <a:endParaRPr lang="pt-BR" sz="2400" dirty="0"/>
          </a:p>
        </p:txBody>
      </p:sp>
    </p:spTree>
    <p:extLst>
      <p:ext uri="{BB962C8B-B14F-4D97-AF65-F5344CB8AC3E}">
        <p14:creationId xmlns:p14="http://schemas.microsoft.com/office/powerpoint/2010/main" val="1816184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ESTAMOS </a:t>
            </a:r>
            <a:r>
              <a:rPr lang="pt-BR" sz="3200" dirty="0"/>
              <a:t>RESPEITANDO o DIREITO da criança se </a:t>
            </a:r>
            <a:r>
              <a:rPr lang="pt-BR" sz="3200" dirty="0">
                <a:solidFill>
                  <a:srgbClr val="FF0000"/>
                </a:solidFill>
              </a:rPr>
              <a:t>expressar</a:t>
            </a:r>
            <a:r>
              <a:rPr lang="pt-BR" sz="3200" dirty="0"/>
              <a:t> QUANDO</a:t>
            </a:r>
            <a:r>
              <a:rPr lang="pt-BR" sz="3200" dirty="0" smtClean="0"/>
              <a:t>...</a:t>
            </a:r>
            <a:br>
              <a:rPr lang="pt-BR" sz="3200" dirty="0" smtClean="0"/>
            </a:br>
            <a:endParaRPr lang="pt-BR" sz="3200" dirty="0"/>
          </a:p>
        </p:txBody>
      </p:sp>
      <p:pic>
        <p:nvPicPr>
          <p:cNvPr id="5" name="Imagem 3" descr="interações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1632" y="3974098"/>
            <a:ext cx="3112745" cy="232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SC008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43" y="2862534"/>
            <a:ext cx="4078836" cy="287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rcRect l="25587" t="6601" r="26376"/>
          <a:stretch>
            <a:fillRect/>
          </a:stretch>
        </p:blipFill>
        <p:spPr bwMode="auto">
          <a:xfrm>
            <a:off x="8243289" y="2152605"/>
            <a:ext cx="34290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idx="1"/>
          </p:nvPr>
        </p:nvSpPr>
        <p:spPr/>
        <p:txBody>
          <a:bodyPr/>
          <a:lstStyle/>
          <a:p>
            <a:endParaRPr lang="pt-BR" dirty="0"/>
          </a:p>
        </p:txBody>
      </p:sp>
    </p:spTree>
    <p:extLst>
      <p:ext uri="{BB962C8B-B14F-4D97-AF65-F5344CB8AC3E}">
        <p14:creationId xmlns:p14="http://schemas.microsoft.com/office/powerpoint/2010/main" val="3517635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POR QUE UMA BNCC PARA A EDUCAÇÃO INFANTIL?</a:t>
            </a:r>
            <a:br>
              <a:rPr lang="pt-BR" sz="3200" dirty="0" smtClean="0"/>
            </a:br>
            <a:endParaRPr lang="pt-BR" sz="3200" dirty="0"/>
          </a:p>
        </p:txBody>
      </p:sp>
      <p:sp>
        <p:nvSpPr>
          <p:cNvPr id="3" name="Espaço Reservado para Conteúdo 2"/>
          <p:cNvSpPr>
            <a:spLocks noGrp="1"/>
          </p:cNvSpPr>
          <p:nvPr>
            <p:ph idx="1"/>
          </p:nvPr>
        </p:nvSpPr>
        <p:spPr>
          <a:xfrm>
            <a:off x="1024128" y="2286000"/>
            <a:ext cx="10513448" cy="4023360"/>
          </a:xfrm>
        </p:spPr>
        <p:txBody>
          <a:bodyPr>
            <a:normAutofit/>
          </a:bodyPr>
          <a:lstStyle/>
          <a:p>
            <a:endParaRPr lang="pt-BR" dirty="0" smtClean="0"/>
          </a:p>
          <a:p>
            <a:endParaRPr lang="pt-BR" dirty="0"/>
          </a:p>
          <a:p>
            <a:endParaRPr lang="pt-BR" dirty="0" smtClean="0"/>
          </a:p>
          <a:p>
            <a:pPr>
              <a:buNone/>
            </a:pPr>
            <a:endParaRPr lang="pt-BR" sz="2400" b="1" dirty="0" smtClean="0">
              <a:latin typeface="Calibri" panose="020F0502020204030204" pitchFamily="34" charset="0"/>
            </a:endParaRPr>
          </a:p>
          <a:p>
            <a:pPr>
              <a:buNone/>
            </a:pPr>
            <a:r>
              <a:rPr lang="pt-BR" sz="2400" b="1" dirty="0" smtClean="0">
                <a:latin typeface="Calibri" panose="020F0502020204030204" pitchFamily="34" charset="0"/>
              </a:rPr>
              <a:t>Pesquisa</a:t>
            </a:r>
            <a:r>
              <a:rPr lang="pt-BR" sz="2400" dirty="0" smtClean="0">
                <a:latin typeface="Calibri" panose="020F0502020204030204" pitchFamily="34" charset="0"/>
              </a:rPr>
              <a:t>: </a:t>
            </a:r>
            <a:r>
              <a:rPr lang="pt-BR" sz="2400" dirty="0">
                <a:latin typeface="Calibri" pitchFamily="34" charset="0"/>
              </a:rPr>
              <a:t>Educação Infantil no Brasil: </a:t>
            </a:r>
            <a:r>
              <a:rPr lang="pt-BR" sz="2400" dirty="0" smtClean="0">
                <a:latin typeface="Calibri" pitchFamily="34" charset="0"/>
              </a:rPr>
              <a:t>avaliação qualitativa e quantitativa</a:t>
            </a:r>
            <a:endParaRPr lang="pt-BR" sz="2400" dirty="0">
              <a:latin typeface="Calibri" pitchFamily="34" charset="0"/>
            </a:endParaRPr>
          </a:p>
          <a:p>
            <a:pPr>
              <a:buNone/>
            </a:pPr>
            <a:r>
              <a:rPr lang="pt-BR" sz="2400" b="1" dirty="0" smtClean="0">
                <a:latin typeface="Calibri" panose="020F0502020204030204" pitchFamily="34" charset="0"/>
              </a:rPr>
              <a:t>Cidades</a:t>
            </a:r>
            <a:r>
              <a:rPr lang="pt-BR" sz="2400" dirty="0" smtClean="0">
                <a:latin typeface="Calibri" panose="020F0502020204030204" pitchFamily="34" charset="0"/>
              </a:rPr>
              <a:t>: Belém, Campo Grande, Florianópolis, Fortaleza, Rio </a:t>
            </a:r>
            <a:r>
              <a:rPr lang="pt-BR" sz="2400" dirty="0">
                <a:latin typeface="Calibri" panose="020F0502020204030204" pitchFamily="34" charset="0"/>
              </a:rPr>
              <a:t>de </a:t>
            </a:r>
            <a:r>
              <a:rPr lang="pt-BR" sz="2400" dirty="0" smtClean="0">
                <a:latin typeface="Calibri" panose="020F0502020204030204" pitchFamily="34" charset="0"/>
              </a:rPr>
              <a:t>Janeiro e Teresina.</a:t>
            </a:r>
          </a:p>
          <a:p>
            <a:pPr>
              <a:buNone/>
            </a:pPr>
            <a:r>
              <a:rPr lang="pt-BR" sz="2400" b="1" dirty="0" smtClean="0">
                <a:latin typeface="Calibri" panose="020F0502020204030204" pitchFamily="34" charset="0"/>
              </a:rPr>
              <a:t>Amostra: </a:t>
            </a:r>
            <a:r>
              <a:rPr lang="pt-BR" sz="2400" dirty="0" smtClean="0">
                <a:latin typeface="Calibri" panose="020F0502020204030204" pitchFamily="34" charset="0"/>
              </a:rPr>
              <a:t>instituições públicas e privadas</a:t>
            </a:r>
          </a:p>
          <a:p>
            <a:pPr>
              <a:buNone/>
            </a:pPr>
            <a:r>
              <a:rPr lang="pt-BR" sz="2400" b="1" dirty="0" smtClean="0">
                <a:latin typeface="Calibri" panose="020F0502020204030204" pitchFamily="34" charset="0"/>
              </a:rPr>
              <a:t>Ano</a:t>
            </a:r>
            <a:r>
              <a:rPr lang="pt-BR" sz="2400" dirty="0" smtClean="0">
                <a:latin typeface="Calibri" panose="020F0502020204030204" pitchFamily="34" charset="0"/>
              </a:rPr>
              <a:t>: 2010</a:t>
            </a:r>
            <a:endParaRPr lang="pt-BR" sz="2400" dirty="0">
              <a:latin typeface="Calibri" panose="020F0502020204030204" pitchFamily="34" charset="0"/>
            </a:endParaRPr>
          </a:p>
          <a:p>
            <a:pPr algn="ctr">
              <a:buNone/>
            </a:pPr>
            <a:endParaRPr lang="pt-BR" dirty="0"/>
          </a:p>
        </p:txBody>
      </p:sp>
      <p:pic>
        <p:nvPicPr>
          <p:cNvPr id="5" name="Picture 6" descr="LOGO escolhi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567" y="2084832"/>
            <a:ext cx="2741194" cy="16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3256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ESTAMOS </a:t>
            </a:r>
            <a:r>
              <a:rPr lang="pt-BR" sz="3200" dirty="0"/>
              <a:t>RESPEITANDO o DIREITO da criança se </a:t>
            </a:r>
            <a:r>
              <a:rPr lang="pt-BR" sz="3200" dirty="0">
                <a:solidFill>
                  <a:srgbClr val="FF0000"/>
                </a:solidFill>
              </a:rPr>
              <a:t>expressar</a:t>
            </a:r>
            <a:r>
              <a:rPr lang="pt-BR" sz="3200" dirty="0"/>
              <a:t> QUANDO...</a:t>
            </a:r>
          </a:p>
        </p:txBody>
      </p:sp>
      <p:sp>
        <p:nvSpPr>
          <p:cNvPr id="3" name="Espaço Reservado para Conteúdo 2"/>
          <p:cNvSpPr>
            <a:spLocks noGrp="1"/>
          </p:cNvSpPr>
          <p:nvPr>
            <p:ph idx="1"/>
          </p:nvPr>
        </p:nvSpPr>
        <p:spPr/>
        <p:txBody>
          <a:bodyPr>
            <a:normAutofit lnSpcReduction="10000"/>
          </a:bodyPr>
          <a:lstStyle/>
          <a:p>
            <a:r>
              <a:rPr lang="pt-BR" sz="2400" dirty="0">
                <a:latin typeface="Times New Roman" panose="02020603050405020304" pitchFamily="18" charset="0"/>
                <a:cs typeface="Times New Roman" panose="02020603050405020304" pitchFamily="18" charset="0"/>
              </a:rPr>
              <a:t>O adulto C está com um grupo de crianças brincando de show de calouros. </a:t>
            </a:r>
            <a:r>
              <a:rPr lang="pt-BR" sz="2400" dirty="0" err="1">
                <a:latin typeface="Times New Roman" panose="02020603050405020304" pitchFamily="18" charset="0"/>
                <a:cs typeface="Times New Roman" panose="02020603050405020304" pitchFamily="18" charset="0"/>
              </a:rPr>
              <a:t>Analú</a:t>
            </a:r>
            <a:r>
              <a:rPr lang="pt-BR" sz="2400" dirty="0">
                <a:latin typeface="Times New Roman" panose="02020603050405020304" pitchFamily="18" charset="0"/>
                <a:cs typeface="Times New Roman" panose="02020603050405020304" pitchFamily="18" charset="0"/>
              </a:rPr>
              <a:t> canta com </a:t>
            </a:r>
            <a:r>
              <a:rPr lang="pt-BR" sz="2400" dirty="0" err="1">
                <a:latin typeface="Times New Roman" panose="02020603050405020304" pitchFamily="18" charset="0"/>
                <a:cs typeface="Times New Roman" panose="02020603050405020304" pitchFamily="18" charset="0"/>
              </a:rPr>
              <a:t>Maquelly</a:t>
            </a:r>
            <a:r>
              <a:rPr lang="pt-BR" sz="2400" dirty="0">
                <a:latin typeface="Times New Roman" panose="02020603050405020304" pitchFamily="18" charset="0"/>
                <a:cs typeface="Times New Roman" panose="02020603050405020304" pitchFamily="18" charset="0"/>
              </a:rPr>
              <a:t> a música da Sandy e Júnior. Nicole pede para cantar, a (nome da profissional) passa o microfone para ela, a menina fica imobilizada e não canta, olhando para o chão. O grupo reclama e diz para a (nome da profissional) tirar o microfone da mão de Nicole, já que ela nunca fala. A adulto C imediatamente abraça a menina comentando algo em seu ouvido e em seguida diz: Crianças, a Nicole quer cantar, só que tem um pouquinho de vergonha, então eu combinei com ela da gente cantar juntas, nos vamos formar uma dupla e vocês também podem nos ajudar pois a música que vamos cantar é </a:t>
            </a:r>
            <a:r>
              <a:rPr lang="pt-BR" sz="2400" dirty="0" err="1">
                <a:latin typeface="Times New Roman" panose="02020603050405020304" pitchFamily="18" charset="0"/>
                <a:cs typeface="Times New Roman" panose="02020603050405020304" pitchFamily="18" charset="0"/>
              </a:rPr>
              <a:t>super</a:t>
            </a:r>
            <a:r>
              <a:rPr lang="pt-BR" sz="2400" dirty="0">
                <a:latin typeface="Times New Roman" panose="02020603050405020304" pitchFamily="18" charset="0"/>
                <a:cs typeface="Times New Roman" panose="02020603050405020304" pitchFamily="18" charset="0"/>
              </a:rPr>
              <a:t> fácil, tá. A menina segura forte a mão da (nome da profissional) e canta junto com ela, as outras crianças ajudam. Após, a menina senta em seu colo e juntas ficam abraçadas. (Excerto do Diário de Campo do dia, 22/04/2004). </a:t>
            </a:r>
            <a:r>
              <a:rPr lang="pt-BR" sz="2400" dirty="0" smtClean="0">
                <a:latin typeface="Times New Roman" panose="02020603050405020304" pitchFamily="18" charset="0"/>
                <a:cs typeface="Times New Roman" panose="02020603050405020304" pitchFamily="18" charset="0"/>
              </a:rPr>
              <a:t>(MARTINS FILHO, 2005, p. 132)</a:t>
            </a:r>
            <a:endParaRPr lang="pt-BR" sz="2400" dirty="0">
              <a:latin typeface="Times New Roman" panose="02020603050405020304" pitchFamily="18" charset="0"/>
              <a:cs typeface="Times New Roman" panose="02020603050405020304" pitchFamily="18" charset="0"/>
            </a:endParaRPr>
          </a:p>
          <a:p>
            <a:endParaRPr lang="pt-BR" dirty="0"/>
          </a:p>
        </p:txBody>
      </p:sp>
    </p:spTree>
    <p:extLst>
      <p:ext uri="{BB962C8B-B14F-4D97-AF65-F5344CB8AC3E}">
        <p14:creationId xmlns:p14="http://schemas.microsoft.com/office/powerpoint/2010/main" val="33199433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Os direitos de aprendizagem e desenvolvimento das crianças que devem ser garantidos na educação infantil</a:t>
            </a:r>
            <a:endParaRPr lang="pt-BR" sz="3200" dirty="0"/>
          </a:p>
        </p:txBody>
      </p:sp>
      <p:sp>
        <p:nvSpPr>
          <p:cNvPr id="3" name="Espaço Reservado para Conteúdo 2"/>
          <p:cNvSpPr>
            <a:spLocks noGrp="1"/>
          </p:cNvSpPr>
          <p:nvPr>
            <p:ph idx="1"/>
          </p:nvPr>
        </p:nvSpPr>
        <p:spPr>
          <a:xfrm>
            <a:off x="1024128" y="2286000"/>
            <a:ext cx="6277625" cy="4023360"/>
          </a:xfrm>
        </p:spPr>
        <p:txBody>
          <a:bodyPr>
            <a:normAutofit/>
          </a:bodyPr>
          <a:lstStyle/>
          <a:p>
            <a:r>
              <a:rPr lang="pt-BR" sz="2800" b="1" dirty="0">
                <a:solidFill>
                  <a:srgbClr val="FF0000"/>
                </a:solidFill>
              </a:rPr>
              <a:t>CONHECER-SE</a:t>
            </a:r>
            <a:r>
              <a:rPr lang="pt-BR" sz="2800" dirty="0">
                <a:solidFill>
                  <a:schemeClr val="accent5">
                    <a:lumMod val="75000"/>
                  </a:schemeClr>
                </a:solidFill>
              </a:rPr>
              <a:t> e construir sua identidade pessoal, social e cultural, constituindo uma imagem positiva de si e de seus grupos de pertencimento, nas diversas experiências de cuidados, interações e brincadeiras vivenciadas na instituição de Educação Infantil.</a:t>
            </a:r>
          </a:p>
          <a:p>
            <a:endParaRPr lang="pt-BR" sz="2800" dirty="0"/>
          </a:p>
        </p:txBody>
      </p:sp>
      <p:sp>
        <p:nvSpPr>
          <p:cNvPr id="4" name="CaixaDeTexto 3"/>
          <p:cNvSpPr txBox="1"/>
          <p:nvPr/>
        </p:nvSpPr>
        <p:spPr>
          <a:xfrm>
            <a:off x="8633011" y="3267635"/>
            <a:ext cx="2877671" cy="3416320"/>
          </a:xfrm>
          <a:prstGeom prst="rect">
            <a:avLst/>
          </a:prstGeom>
          <a:noFill/>
        </p:spPr>
        <p:txBody>
          <a:bodyPr wrap="square" rtlCol="0">
            <a:spAutoFit/>
          </a:bodyPr>
          <a:lstStyle/>
          <a:p>
            <a:r>
              <a:rPr lang="pt-BR" b="1" dirty="0"/>
              <a:t>Conhecer-se</a:t>
            </a:r>
            <a:r>
              <a:rPr lang="pt-BR" dirty="0"/>
              <a:t> e construir sua identidade pessoal, social e cultural, constituindo uma imagem positiva de si e de seus grupos de pertencimento, nas diversas experiências de cuidados, interações, brincadeiras e linguagens vivenciadas na instituição escolar </a:t>
            </a:r>
            <a:r>
              <a:rPr lang="pt-BR" b="1" dirty="0"/>
              <a:t>e em seu contexto familiar e comunitário</a:t>
            </a:r>
            <a:r>
              <a:rPr lang="pt-BR" dirty="0" smtClean="0"/>
              <a:t>.</a:t>
            </a:r>
            <a:endParaRPr lang="pt-BR" dirty="0"/>
          </a:p>
        </p:txBody>
      </p:sp>
    </p:spTree>
    <p:extLst>
      <p:ext uri="{BB962C8B-B14F-4D97-AF65-F5344CB8AC3E}">
        <p14:creationId xmlns:p14="http://schemas.microsoft.com/office/powerpoint/2010/main" val="7131919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7" y="585216"/>
            <a:ext cx="10190719" cy="1499616"/>
          </a:xfrm>
        </p:spPr>
        <p:txBody>
          <a:bodyPr>
            <a:normAutofit/>
          </a:bodyPr>
          <a:lstStyle/>
          <a:p>
            <a:r>
              <a:rPr lang="pt-BR" sz="3200" dirty="0" smtClean="0"/>
              <a:t>NÃO ESTAMOS RESPEITANDO o DIREITO da criança </a:t>
            </a:r>
            <a:r>
              <a:rPr lang="pt-BR" sz="3200" dirty="0" smtClean="0">
                <a:solidFill>
                  <a:srgbClr val="FF0000"/>
                </a:solidFill>
              </a:rPr>
              <a:t>conhecer-se</a:t>
            </a:r>
            <a:r>
              <a:rPr lang="pt-BR" sz="3200" dirty="0" smtClean="0"/>
              <a:t> QUANDO...</a:t>
            </a:r>
            <a:endParaRPr lang="pt-BR" sz="3200" dirty="0"/>
          </a:p>
        </p:txBody>
      </p:sp>
      <p:sp>
        <p:nvSpPr>
          <p:cNvPr id="3" name="Espaço Reservado para Conteúdo 2"/>
          <p:cNvSpPr>
            <a:spLocks noGrp="1"/>
          </p:cNvSpPr>
          <p:nvPr>
            <p:ph idx="1"/>
          </p:nvPr>
        </p:nvSpPr>
        <p:spPr/>
        <p:txBody>
          <a:bodyPr>
            <a:normAutofit/>
          </a:bodyPr>
          <a:lstStyle/>
          <a:p>
            <a:pPr algn="just">
              <a:lnSpc>
                <a:spcPct val="110000"/>
              </a:lnSpc>
              <a:spcBef>
                <a:spcPts val="0"/>
              </a:spcBef>
              <a:spcAft>
                <a:spcPts val="0"/>
              </a:spcAft>
            </a:pPr>
            <a:r>
              <a:rPr lang="pt-BR" sz="2400" dirty="0" smtClean="0">
                <a:latin typeface="Times New Roman" panose="02020603050405020304" pitchFamily="18" charset="0"/>
                <a:cs typeface="Times New Roman" panose="02020603050405020304" pitchFamily="18" charset="0"/>
              </a:rPr>
              <a:t>A “atividade </a:t>
            </a:r>
            <a:r>
              <a:rPr lang="pt-BR" sz="2400" dirty="0">
                <a:latin typeface="Times New Roman" panose="02020603050405020304" pitchFamily="18" charset="0"/>
                <a:cs typeface="Times New Roman" panose="02020603050405020304" pitchFamily="18" charset="0"/>
              </a:rPr>
              <a:t>pedagógica” de hoje consta da colagem de algodão em </a:t>
            </a:r>
            <a:r>
              <a:rPr lang="pt-BR" sz="2400" dirty="0" smtClean="0">
                <a:latin typeface="Times New Roman" panose="02020603050405020304" pitchFamily="18" charset="0"/>
                <a:cs typeface="Times New Roman" panose="02020603050405020304" pitchFamily="18" charset="0"/>
              </a:rPr>
              <a:t>um coelho </a:t>
            </a:r>
            <a:r>
              <a:rPr lang="pt-BR" sz="2400" dirty="0">
                <a:latin typeface="Times New Roman" panose="02020603050405020304" pitchFamily="18" charset="0"/>
                <a:cs typeface="Times New Roman" panose="02020603050405020304" pitchFamily="18" charset="0"/>
              </a:rPr>
              <a:t>previamente desenhado por Renata em um papel madeira. Após </a:t>
            </a:r>
            <a:r>
              <a:rPr lang="pt-BR" sz="2400" dirty="0" smtClean="0">
                <a:latin typeface="Times New Roman" panose="02020603050405020304" pitchFamily="18" charset="0"/>
                <a:cs typeface="Times New Roman" panose="02020603050405020304" pitchFamily="18" charset="0"/>
              </a:rPr>
              <a:t>todos sentarem </a:t>
            </a:r>
            <a:r>
              <a:rPr lang="pt-BR" sz="2400" dirty="0">
                <a:latin typeface="Times New Roman" panose="02020603050405020304" pitchFamily="18" charset="0"/>
                <a:cs typeface="Times New Roman" panose="02020603050405020304" pitchFamily="18" charset="0"/>
              </a:rPr>
              <a:t>em círculo, a professora distribui um chumaço de algodão para </a:t>
            </a:r>
            <a:r>
              <a:rPr lang="pt-BR" sz="2400" dirty="0" smtClean="0">
                <a:latin typeface="Times New Roman" panose="02020603050405020304" pitchFamily="18" charset="0"/>
                <a:cs typeface="Times New Roman" panose="02020603050405020304" pitchFamily="18" charset="0"/>
              </a:rPr>
              <a:t>cada criança </a:t>
            </a:r>
            <a:r>
              <a:rPr lang="pt-BR" sz="2400" dirty="0">
                <a:latin typeface="Times New Roman" panose="02020603050405020304" pitchFamily="18" charset="0"/>
                <a:cs typeface="Times New Roman" panose="02020603050405020304" pitchFamily="18" charset="0"/>
              </a:rPr>
              <a:t>e solicita que sigam colando o material no interior do coelho. </a:t>
            </a:r>
            <a:r>
              <a:rPr lang="pt-BR" sz="2400" dirty="0" smtClean="0">
                <a:latin typeface="Times New Roman" panose="02020603050405020304" pitchFamily="18" charset="0"/>
                <a:cs typeface="Times New Roman" panose="02020603050405020304" pitchFamily="18" charset="0"/>
              </a:rPr>
              <a:t>Aqueles que </a:t>
            </a:r>
            <a:r>
              <a:rPr lang="pt-BR" sz="2400" dirty="0">
                <a:latin typeface="Times New Roman" panose="02020603050405020304" pitchFamily="18" charset="0"/>
                <a:cs typeface="Times New Roman" panose="02020603050405020304" pitchFamily="18" charset="0"/>
              </a:rPr>
              <a:t>já participaram ficam impacientes e começam a se cutucar e brincar </a:t>
            </a:r>
            <a:r>
              <a:rPr lang="pt-BR" sz="2400" dirty="0" smtClean="0">
                <a:latin typeface="Times New Roman" panose="02020603050405020304" pitchFamily="18" charset="0"/>
                <a:cs typeface="Times New Roman" panose="02020603050405020304" pitchFamily="18" charset="0"/>
              </a:rPr>
              <a:t>uns com </a:t>
            </a:r>
            <a:r>
              <a:rPr lang="pt-BR" sz="2400" dirty="0">
                <a:latin typeface="Times New Roman" panose="02020603050405020304" pitchFamily="18" charset="0"/>
                <a:cs typeface="Times New Roman" panose="02020603050405020304" pitchFamily="18" charset="0"/>
              </a:rPr>
              <a:t>os outros. Essa postura provoca a ira da professora, que pede </a:t>
            </a:r>
            <a:r>
              <a:rPr lang="pt-BR" sz="2400" dirty="0" smtClean="0">
                <a:latin typeface="Times New Roman" panose="02020603050405020304" pitchFamily="18" charset="0"/>
                <a:cs typeface="Times New Roman" panose="02020603050405020304" pitchFamily="18" charset="0"/>
              </a:rPr>
              <a:t>silêncio várias </a:t>
            </a:r>
            <a:r>
              <a:rPr lang="pt-BR" sz="2400" dirty="0">
                <a:latin typeface="Times New Roman" panose="02020603050405020304" pitchFamily="18" charset="0"/>
                <a:cs typeface="Times New Roman" panose="02020603050405020304" pitchFamily="18" charset="0"/>
              </a:rPr>
              <a:t>vezes e chega a interromper a atividade para separar duas crianças </a:t>
            </a:r>
            <a:r>
              <a:rPr lang="pt-BR" sz="2400" dirty="0" smtClean="0">
                <a:latin typeface="Times New Roman" panose="02020603050405020304" pitchFamily="18" charset="0"/>
                <a:cs typeface="Times New Roman" panose="02020603050405020304" pitchFamily="18" charset="0"/>
              </a:rPr>
              <a:t>que não </a:t>
            </a:r>
            <a:r>
              <a:rPr lang="pt-BR" sz="2400" dirty="0">
                <a:latin typeface="Times New Roman" panose="02020603050405020304" pitchFamily="18" charset="0"/>
                <a:cs typeface="Times New Roman" panose="02020603050405020304" pitchFamily="18" charset="0"/>
              </a:rPr>
              <a:t>param de rir. Após todos acabarem, Renata prega a gravura na parede</a:t>
            </a:r>
            <a:r>
              <a:rPr lang="pt-BR" sz="2400" dirty="0" smtClean="0">
                <a:latin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NOTAS DE CAMPO, 8/4/2009</a:t>
            </a:r>
            <a:r>
              <a:rPr lang="pt-BR" sz="2400" dirty="0" smtClean="0">
                <a:latin typeface="Times New Roman" panose="02020603050405020304" pitchFamily="18" charset="0"/>
                <a:cs typeface="Times New Roman" panose="02020603050405020304" pitchFamily="18" charset="0"/>
              </a:rPr>
              <a:t>) (COSTA, 2011, p. 129) </a:t>
            </a:r>
            <a:endParaRPr lang="pt-B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773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ESTAMOS </a:t>
            </a:r>
            <a:r>
              <a:rPr lang="pt-BR" sz="3200" dirty="0"/>
              <a:t>RESPEITANDO o DIREITO da criança </a:t>
            </a:r>
            <a:r>
              <a:rPr lang="pt-BR" sz="3200" dirty="0">
                <a:solidFill>
                  <a:srgbClr val="FF0000"/>
                </a:solidFill>
              </a:rPr>
              <a:t>conhecer-se</a:t>
            </a:r>
            <a:r>
              <a:rPr lang="pt-BR" sz="3200" dirty="0"/>
              <a:t> QUANDO...</a:t>
            </a:r>
          </a:p>
        </p:txBody>
      </p:sp>
      <p:pic>
        <p:nvPicPr>
          <p:cNvPr id="4" name="Picture 11" descr="Crech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43161" y="2286000"/>
            <a:ext cx="2681816" cy="4022725"/>
          </a:xfrm>
          <a:prstGeom prst="rect">
            <a:avLst/>
          </a:prstGeom>
          <a:noFill/>
        </p:spPr>
      </p:pic>
      <p:pic>
        <p:nvPicPr>
          <p:cNvPr id="7" name="Imagem 2" descr="P62506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5421" y="2544016"/>
            <a:ext cx="4057222" cy="303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9"/>
          <p:cNvPicPr>
            <a:picLocks noChangeAspect="1"/>
          </p:cNvPicPr>
          <p:nvPr/>
        </p:nvPicPr>
        <p:blipFill rotWithShape="1">
          <a:blip r:embed="rId4"/>
          <a:srcRect l="37047" t="24307" r="50240" b="61409"/>
          <a:stretch/>
        </p:blipFill>
        <p:spPr>
          <a:xfrm>
            <a:off x="645458" y="2799470"/>
            <a:ext cx="3617259" cy="2285037"/>
          </a:xfrm>
          <a:prstGeom prst="rect">
            <a:avLst/>
          </a:prstGeom>
        </p:spPr>
      </p:pic>
    </p:spTree>
    <p:extLst>
      <p:ext uri="{BB962C8B-B14F-4D97-AF65-F5344CB8AC3E}">
        <p14:creationId xmlns:p14="http://schemas.microsoft.com/office/powerpoint/2010/main" val="378308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ESTAMOS RESPEITANDO o DIREITO da criança </a:t>
            </a:r>
            <a:r>
              <a:rPr lang="pt-BR" sz="3200" dirty="0">
                <a:solidFill>
                  <a:srgbClr val="FF0000"/>
                </a:solidFill>
              </a:rPr>
              <a:t>conhecer-se</a:t>
            </a:r>
            <a:r>
              <a:rPr lang="pt-BR" sz="3200" dirty="0"/>
              <a:t> QUANDO...</a:t>
            </a:r>
          </a:p>
        </p:txBody>
      </p:sp>
      <p:sp>
        <p:nvSpPr>
          <p:cNvPr id="3" name="Espaço Reservado para Conteúdo 2"/>
          <p:cNvSpPr>
            <a:spLocks noGrp="1"/>
          </p:cNvSpPr>
          <p:nvPr>
            <p:ph idx="1"/>
          </p:nvPr>
        </p:nvSpPr>
        <p:spPr/>
        <p:txBody>
          <a:bodyPr/>
          <a:lstStyle/>
          <a:p>
            <a:pPr algn="just"/>
            <a:r>
              <a:rPr lang="pt-BR" sz="2400" dirty="0">
                <a:latin typeface="Times New Roman" panose="02020603050405020304" pitchFamily="18" charset="0"/>
                <a:cs typeface="Times New Roman" panose="02020603050405020304" pitchFamily="18" charset="0"/>
              </a:rPr>
              <a:t>No parque, o Alessandro apodera-se, quase que imediatamente, de uma bola e começa a procurar seu inseparável parceiro de futebol, Luiz Henrique, </a:t>
            </a:r>
            <a:r>
              <a:rPr lang="pt-BR" sz="2400" dirty="0" smtClean="0">
                <a:latin typeface="Times New Roman" panose="02020603050405020304" pitchFamily="18" charset="0"/>
                <a:cs typeface="Times New Roman" panose="02020603050405020304" pitchFamily="18" charset="0"/>
              </a:rPr>
              <a:t>e juntos </a:t>
            </a:r>
            <a:r>
              <a:rPr lang="pt-BR" sz="2400" dirty="0">
                <a:latin typeface="Times New Roman" panose="02020603050405020304" pitchFamily="18" charset="0"/>
                <a:cs typeface="Times New Roman" panose="02020603050405020304" pitchFamily="18" charset="0"/>
              </a:rPr>
              <a:t>passam a compartilhar dribles, lances, voleios, chutes e gols com o mais pleno e puro prazer, e juntos mantêm um ritmo sincronizado de </a:t>
            </a:r>
            <a:r>
              <a:rPr lang="pt-BR" sz="2400" dirty="0" smtClean="0">
                <a:latin typeface="Times New Roman" panose="02020603050405020304" pitchFamily="18" charset="0"/>
                <a:cs typeface="Times New Roman" panose="02020603050405020304" pitchFamily="18" charset="0"/>
              </a:rPr>
              <a:t>movimentos </a:t>
            </a:r>
            <a:r>
              <a:rPr lang="pt-BR" sz="2400" dirty="0">
                <a:latin typeface="Times New Roman" panose="02020603050405020304" pitchFamily="18" charset="0"/>
                <a:cs typeface="Times New Roman" panose="02020603050405020304" pitchFamily="18" charset="0"/>
              </a:rPr>
              <a:t>e gestos, mostrando-nos o prazer que sentem em estar ali naquele momento e fazer o que podem, devem e têm por direito, que é </a:t>
            </a:r>
            <a:r>
              <a:rPr lang="pt-BR" sz="2400" b="1" dirty="0">
                <a:latin typeface="Times New Roman" panose="02020603050405020304" pitchFamily="18" charset="0"/>
                <a:cs typeface="Times New Roman" panose="02020603050405020304" pitchFamily="18" charset="0"/>
              </a:rPr>
              <a:t>brincar muito</a:t>
            </a:r>
            <a:r>
              <a:rPr lang="pt-BR" sz="2400" dirty="0">
                <a:latin typeface="Times New Roman" panose="02020603050405020304" pitchFamily="18" charset="0"/>
                <a:cs typeface="Times New Roman" panose="02020603050405020304" pitchFamily="18" charset="0"/>
              </a:rPr>
              <a:t>. Alessandro é autônomo, dinâmico, criativo, interage com todos e é incrivelmente participativo naquilo que lhe interessa. </a:t>
            </a:r>
            <a:r>
              <a:rPr lang="pt-BR" sz="2400" b="1" dirty="0">
                <a:latin typeface="Times New Roman" panose="02020603050405020304" pitchFamily="18" charset="0"/>
                <a:cs typeface="Times New Roman" panose="02020603050405020304" pitchFamily="18" charset="0"/>
              </a:rPr>
              <a:t>(Diário de bordo de 11/11/2009 - grifos </a:t>
            </a:r>
            <a:r>
              <a:rPr lang="pt-BR" sz="2400" b="1" dirty="0" smtClean="0">
                <a:latin typeface="Times New Roman" panose="02020603050405020304" pitchFamily="18" charset="0"/>
                <a:cs typeface="Times New Roman" panose="02020603050405020304" pitchFamily="18" charset="0"/>
              </a:rPr>
              <a:t>das </a:t>
            </a:r>
            <a:r>
              <a:rPr lang="pt-BR" sz="2400" b="1" dirty="0">
                <a:latin typeface="Times New Roman" panose="02020603050405020304" pitchFamily="18" charset="0"/>
                <a:cs typeface="Times New Roman" panose="02020603050405020304" pitchFamily="18" charset="0"/>
              </a:rPr>
              <a:t>professoras</a:t>
            </a:r>
            <a:r>
              <a:rPr lang="pt-BR" sz="2400" b="1" dirty="0" smtClean="0">
                <a:latin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cs typeface="Times New Roman" panose="02020603050405020304" pitchFamily="18" charset="0"/>
              </a:rPr>
              <a:t>(OLIVEIRA, 2011, p.104)</a:t>
            </a:r>
            <a:endParaRPr lang="pt-BR" sz="2400" dirty="0">
              <a:latin typeface="Times New Roman" panose="02020603050405020304" pitchFamily="18" charset="0"/>
              <a:cs typeface="Times New Roman" panose="02020603050405020304" pitchFamily="18" charset="0"/>
            </a:endParaRPr>
          </a:p>
          <a:p>
            <a:endParaRPr lang="pt-BR" dirty="0"/>
          </a:p>
        </p:txBody>
      </p:sp>
    </p:spTree>
    <p:extLst>
      <p:ext uri="{BB962C8B-B14F-4D97-AF65-F5344CB8AC3E}">
        <p14:creationId xmlns:p14="http://schemas.microsoft.com/office/powerpoint/2010/main" val="2616745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Por que ainda é tão comum negar os direitos de aprendizagem e desenvolvimento das crianças</a:t>
            </a:r>
            <a:r>
              <a:rPr lang="pt-BR" sz="3200" dirty="0" smtClean="0"/>
              <a:t>?</a:t>
            </a:r>
            <a:br>
              <a:rPr lang="pt-BR" sz="3200" dirty="0" smtClean="0"/>
            </a:br>
            <a:r>
              <a:rPr lang="pt-BR" sz="3200" dirty="0" smtClean="0"/>
              <a:t> </a:t>
            </a:r>
            <a:endParaRPr lang="pt-BR" sz="3200" dirty="0"/>
          </a:p>
        </p:txBody>
      </p:sp>
      <p:sp>
        <p:nvSpPr>
          <p:cNvPr id="3" name="Espaço Reservado para Conteúdo 2"/>
          <p:cNvSpPr>
            <a:spLocks noGrp="1"/>
          </p:cNvSpPr>
          <p:nvPr>
            <p:ph idx="1"/>
          </p:nvPr>
        </p:nvSpPr>
        <p:spPr>
          <a:xfrm>
            <a:off x="822422" y="1708313"/>
            <a:ext cx="10540343" cy="4961428"/>
          </a:xfrm>
        </p:spPr>
        <p:txBody>
          <a:bodyPr>
            <a:normAutofit fontScale="92500" lnSpcReduction="10000"/>
          </a:bodyPr>
          <a:lstStyle/>
          <a:p>
            <a:pPr marL="268288" indent="-268288"/>
            <a:r>
              <a:rPr lang="pt-BR" sz="2400" dirty="0" smtClean="0">
                <a:latin typeface="Times New Roman" panose="02020603050405020304" pitchFamily="18" charset="0"/>
                <a:cs typeface="Times New Roman" panose="02020603050405020304" pitchFamily="18" charset="0"/>
              </a:rPr>
              <a:t>ALGUMAS POSSIBILIDADES</a:t>
            </a:r>
          </a:p>
          <a:p>
            <a:pPr>
              <a:buFont typeface="Wingdings" panose="05000000000000000000" pitchFamily="2" charset="2"/>
              <a:buChar char="q"/>
            </a:pPr>
            <a:r>
              <a:rPr lang="pt-BR" sz="2000" dirty="0" smtClean="0">
                <a:latin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cs typeface="Times New Roman" panose="02020603050405020304" pitchFamily="18" charset="0"/>
              </a:rPr>
              <a:t>A prevalência da Pedagogia Transmissiva</a:t>
            </a:r>
          </a:p>
          <a:p>
            <a:pPr lvl="1">
              <a:buFont typeface="Wingdings" panose="05000000000000000000" pitchFamily="2" charset="2"/>
              <a:buChar char="q"/>
            </a:pPr>
            <a:r>
              <a:rPr lang="pt-BR" sz="1600" dirty="0" smtClean="0">
                <a:latin typeface="Times New Roman" panose="02020603050405020304" pitchFamily="18" charset="0"/>
                <a:cs typeface="Times New Roman" panose="02020603050405020304" pitchFamily="18" charset="0"/>
              </a:rPr>
              <a:t> </a:t>
            </a:r>
            <a:r>
              <a:rPr lang="pt-BR" sz="1900" dirty="0" smtClean="0">
                <a:latin typeface="Times New Roman" panose="02020603050405020304" pitchFamily="18" charset="0"/>
                <a:cs typeface="Times New Roman" panose="02020603050405020304" pitchFamily="18" charset="0"/>
              </a:rPr>
              <a:t>Imagem </a:t>
            </a:r>
            <a:r>
              <a:rPr lang="pt-BR" sz="1900" dirty="0">
                <a:latin typeface="Times New Roman" panose="02020603050405020304" pitchFamily="18" charset="0"/>
                <a:cs typeface="Times New Roman" panose="02020603050405020304" pitchFamily="18" charset="0"/>
              </a:rPr>
              <a:t>de criança </a:t>
            </a:r>
            <a:r>
              <a:rPr lang="pt-BR" sz="1900" dirty="0" smtClean="0">
                <a:latin typeface="Times New Roman" panose="02020603050405020304" pitchFamily="18" charset="0"/>
                <a:cs typeface="Times New Roman" panose="02020603050405020304" pitchFamily="18" charset="0"/>
              </a:rPr>
              <a:t>incapaz e centrada nos adultos;</a:t>
            </a:r>
          </a:p>
          <a:p>
            <a:pPr lvl="1">
              <a:buFont typeface="Wingdings" panose="05000000000000000000" pitchFamily="2" charset="2"/>
              <a:buChar char="q"/>
            </a:pPr>
            <a:r>
              <a:rPr lang="pt-BR" sz="1900" dirty="0" smtClean="0">
                <a:latin typeface="Times New Roman" panose="02020603050405020304" pitchFamily="18" charset="0"/>
                <a:cs typeface="Times New Roman" panose="02020603050405020304" pitchFamily="18" charset="0"/>
              </a:rPr>
              <a:t> Interações  hierarquizadas;</a:t>
            </a:r>
          </a:p>
          <a:p>
            <a:pPr lvl="1">
              <a:buFont typeface="Wingdings" panose="05000000000000000000" pitchFamily="2" charset="2"/>
              <a:buChar char="q"/>
            </a:pPr>
            <a:r>
              <a:rPr lang="pt-BR" sz="1900" dirty="0" smtClean="0">
                <a:latin typeface="Times New Roman" panose="02020603050405020304" pitchFamily="18" charset="0"/>
                <a:cs typeface="Times New Roman" panose="02020603050405020304" pitchFamily="18" charset="0"/>
              </a:rPr>
              <a:t> Foco na transmissão de conteúdos (intensificada com o sistema de apostilas)</a:t>
            </a:r>
          </a:p>
          <a:p>
            <a:pPr>
              <a:buFont typeface="Wingdings" panose="05000000000000000000" pitchFamily="2" charset="2"/>
              <a:buChar char="q"/>
            </a:pPr>
            <a:r>
              <a:rPr lang="pt-BR" sz="2300" dirty="0" smtClean="0">
                <a:latin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A visão da Educação Infantil como </a:t>
            </a:r>
            <a:r>
              <a:rPr lang="pt-BR" sz="2400" dirty="0" smtClean="0">
                <a:latin typeface="Times New Roman" panose="02020603050405020304" pitchFamily="18" charset="0"/>
                <a:cs typeface="Times New Roman" panose="02020603050405020304" pitchFamily="18" charset="0"/>
              </a:rPr>
              <a:t>preparação </a:t>
            </a:r>
            <a:r>
              <a:rPr lang="pt-BR" sz="2400" dirty="0">
                <a:latin typeface="Times New Roman" panose="02020603050405020304" pitchFamily="18" charset="0"/>
                <a:cs typeface="Times New Roman" panose="02020603050405020304" pitchFamily="18" charset="0"/>
              </a:rPr>
              <a:t>e </a:t>
            </a:r>
            <a:r>
              <a:rPr lang="pt-BR" sz="2400" dirty="0" smtClean="0">
                <a:latin typeface="Times New Roman" panose="02020603050405020304" pitchFamily="18" charset="0"/>
                <a:cs typeface="Times New Roman" panose="02020603050405020304" pitchFamily="18" charset="0"/>
              </a:rPr>
              <a:t>adaptação </a:t>
            </a:r>
            <a:r>
              <a:rPr lang="pt-BR" sz="2400" dirty="0">
                <a:latin typeface="Times New Roman" panose="02020603050405020304" pitchFamily="18" charset="0"/>
                <a:cs typeface="Times New Roman" panose="02020603050405020304" pitchFamily="18" charset="0"/>
              </a:rPr>
              <a:t>para o Ensino Fundamental</a:t>
            </a:r>
          </a:p>
          <a:p>
            <a:pPr>
              <a:buFont typeface="Wingdings" panose="05000000000000000000" pitchFamily="2" charset="2"/>
              <a:buChar char="q"/>
            </a:pPr>
            <a:r>
              <a:rPr lang="pt-BR" sz="2400" dirty="0" smtClean="0">
                <a:latin typeface="Times New Roman" panose="02020603050405020304" pitchFamily="18" charset="0"/>
                <a:cs typeface="Times New Roman" panose="02020603050405020304" pitchFamily="18" charset="0"/>
              </a:rPr>
              <a:t> A ênfase na </a:t>
            </a:r>
            <a:r>
              <a:rPr lang="pt-BR" sz="2400" dirty="0" err="1" smtClean="0">
                <a:latin typeface="Times New Roman" panose="02020603050405020304" pitchFamily="18" charset="0"/>
                <a:cs typeface="Times New Roman" panose="02020603050405020304" pitchFamily="18" charset="0"/>
              </a:rPr>
              <a:t>disciplinarização</a:t>
            </a:r>
            <a:r>
              <a:rPr lang="pt-BR" sz="2400" dirty="0" smtClean="0">
                <a:latin typeface="Times New Roman" panose="02020603050405020304" pitchFamily="18" charset="0"/>
                <a:cs typeface="Times New Roman" panose="02020603050405020304" pitchFamily="18" charset="0"/>
              </a:rPr>
              <a:t>, controle e imposição de regras como finalidade da educação; </a:t>
            </a:r>
          </a:p>
          <a:p>
            <a:pPr>
              <a:buFont typeface="Wingdings" panose="05000000000000000000" pitchFamily="2" charset="2"/>
              <a:buChar char="q"/>
            </a:pPr>
            <a:r>
              <a:rPr lang="pt-BR" sz="2400" dirty="0">
                <a:latin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cs typeface="Times New Roman" panose="02020603050405020304" pitchFamily="18" charset="0"/>
              </a:rPr>
              <a:t>A ideia que é preciso tratar as crianças como um bloco homogêneo;</a:t>
            </a:r>
          </a:p>
          <a:p>
            <a:pPr>
              <a:buFont typeface="Wingdings" panose="05000000000000000000" pitchFamily="2" charset="2"/>
              <a:buChar char="q"/>
            </a:pPr>
            <a:r>
              <a:rPr lang="pt-BR" sz="2400" dirty="0" smtClean="0">
                <a:latin typeface="Times New Roman" panose="02020603050405020304" pitchFamily="18" charset="0"/>
                <a:cs typeface="Times New Roman" panose="02020603050405020304" pitchFamily="18" charset="0"/>
              </a:rPr>
              <a:t> O desconhecimento da concepção de currículo na Educação Infantil;</a:t>
            </a:r>
          </a:p>
          <a:p>
            <a:pPr>
              <a:buFont typeface="Wingdings" panose="05000000000000000000" pitchFamily="2" charset="2"/>
              <a:buChar char="q"/>
            </a:pPr>
            <a:r>
              <a:rPr lang="pt-BR" sz="2400" dirty="0">
                <a:latin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cs typeface="Times New Roman" panose="02020603050405020304" pitchFamily="18" charset="0"/>
              </a:rPr>
              <a:t>O culto à rotina, com </a:t>
            </a:r>
            <a:r>
              <a:rPr lang="pt-BR" sz="2400" dirty="0">
                <a:latin typeface="Times New Roman" panose="02020603050405020304" pitchFamily="18" charset="0"/>
                <a:cs typeface="Times New Roman" panose="02020603050405020304" pitchFamily="18" charset="0"/>
              </a:rPr>
              <a:t>a organização dos tempos e espaços cotidianos centrada na perspectiva </a:t>
            </a:r>
            <a:r>
              <a:rPr lang="pt-BR" sz="2400" dirty="0" smtClean="0">
                <a:latin typeface="Times New Roman" panose="02020603050405020304" pitchFamily="18" charset="0"/>
                <a:cs typeface="Times New Roman" panose="02020603050405020304" pitchFamily="18" charset="0"/>
              </a:rPr>
              <a:t>adulta e </a:t>
            </a:r>
            <a:r>
              <a:rPr lang="pt-BR" sz="2400" dirty="0">
                <a:latin typeface="Times New Roman" panose="02020603050405020304" pitchFamily="18" charset="0"/>
                <a:cs typeface="Times New Roman" panose="02020603050405020304" pitchFamily="18" charset="0"/>
              </a:rPr>
              <a:t>desconsiderando </a:t>
            </a:r>
            <a:r>
              <a:rPr lang="pt-BR" sz="2400" dirty="0" smtClean="0">
                <a:latin typeface="Times New Roman" panose="02020603050405020304" pitchFamily="18" charset="0"/>
                <a:cs typeface="Times New Roman" panose="02020603050405020304" pitchFamily="18" charset="0"/>
              </a:rPr>
              <a:t>os imprevistos, o inusitado, os desejos e necessidades das crianças.</a:t>
            </a:r>
            <a:endParaRPr lang="pt-BR" sz="2400" dirty="0">
              <a:latin typeface="Times New Roman" panose="02020603050405020304" pitchFamily="18" charset="0"/>
              <a:cs typeface="Times New Roman" panose="02020603050405020304" pitchFamily="18" charset="0"/>
            </a:endParaRPr>
          </a:p>
          <a:p>
            <a:pPr marL="268288" indent="0">
              <a:buNone/>
            </a:pPr>
            <a:endParaRPr lang="pt-B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753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CONCLUINDO E COMEÇANDO</a:t>
            </a:r>
          </a:p>
        </p:txBody>
      </p:sp>
      <p:sp>
        <p:nvSpPr>
          <p:cNvPr id="3" name="Espaço Reservado para Conteúdo 2"/>
          <p:cNvSpPr>
            <a:spLocks noGrp="1"/>
          </p:cNvSpPr>
          <p:nvPr>
            <p:ph idx="1"/>
          </p:nvPr>
        </p:nvSpPr>
        <p:spPr>
          <a:xfrm>
            <a:off x="860612" y="2084832"/>
            <a:ext cx="6736976" cy="4773168"/>
          </a:xfrm>
        </p:spPr>
        <p:txBody>
          <a:bodyPr>
            <a:normAutofit fontScale="92500" lnSpcReduction="20000"/>
          </a:bodyPr>
          <a:lstStyle/>
          <a:p>
            <a:r>
              <a:rPr lang="pt-BR" sz="2800" dirty="0" smtClean="0">
                <a:latin typeface="Times New Roman" panose="02020603050405020304" pitchFamily="18" charset="0"/>
                <a:cs typeface="Times New Roman" panose="02020603050405020304" pitchFamily="18" charset="0"/>
              </a:rPr>
              <a:t>Os </a:t>
            </a:r>
            <a:r>
              <a:rPr lang="pt-BR" sz="2800" b="1" dirty="0" smtClean="0">
                <a:latin typeface="Times New Roman" panose="02020603050405020304" pitchFamily="18" charset="0"/>
                <a:cs typeface="Times New Roman" panose="02020603050405020304" pitchFamily="18" charset="0"/>
              </a:rPr>
              <a:t>direitos de aprendizagem e desenvolvimento </a:t>
            </a:r>
            <a:r>
              <a:rPr lang="pt-BR" sz="2800" dirty="0" smtClean="0">
                <a:latin typeface="Times New Roman" panose="02020603050405020304" pitchFamily="18" charset="0"/>
                <a:cs typeface="Times New Roman" panose="02020603050405020304" pitchFamily="18" charset="0"/>
              </a:rPr>
              <a:t>das crianças:</a:t>
            </a:r>
            <a:r>
              <a:rPr lang="pt-BR" sz="2800" dirty="0">
                <a:latin typeface="Times New Roman" panose="02020603050405020304" pitchFamily="18" charset="0"/>
                <a:cs typeface="Times New Roman" panose="02020603050405020304" pitchFamily="18" charset="0"/>
              </a:rPr>
              <a:t/>
            </a:r>
            <a:br>
              <a:rPr lang="pt-BR" sz="2800" dirty="0">
                <a:latin typeface="Times New Roman" panose="02020603050405020304" pitchFamily="18" charset="0"/>
                <a:cs typeface="Times New Roman" panose="02020603050405020304" pitchFamily="18" charset="0"/>
              </a:rPr>
            </a:br>
            <a:endParaRPr lang="pt-BR" sz="800" dirty="0" smtClean="0">
              <a:latin typeface="Times New Roman" panose="02020603050405020304" pitchFamily="18" charset="0"/>
              <a:cs typeface="Times New Roman" panose="02020603050405020304" pitchFamily="18" charset="0"/>
            </a:endParaRPr>
          </a:p>
          <a:p>
            <a:r>
              <a:rPr lang="pt-BR" sz="2600" dirty="0" smtClean="0">
                <a:latin typeface="Times New Roman" panose="02020603050405020304" pitchFamily="18" charset="0"/>
                <a:cs typeface="Times New Roman" panose="02020603050405020304" pitchFamily="18" charset="0"/>
              </a:rPr>
              <a:t>- Não são negociáveis;</a:t>
            </a:r>
          </a:p>
          <a:p>
            <a:r>
              <a:rPr lang="pt-BR" sz="2600" dirty="0" smtClean="0">
                <a:latin typeface="Times New Roman" panose="02020603050405020304" pitchFamily="18" charset="0"/>
                <a:cs typeface="Times New Roman" panose="02020603050405020304" pitchFamily="18" charset="0"/>
              </a:rPr>
              <a:t>- Dão </a:t>
            </a:r>
            <a:r>
              <a:rPr lang="pt-BR" sz="2600" b="1" dirty="0" smtClean="0">
                <a:latin typeface="Times New Roman" panose="02020603050405020304" pitchFamily="18" charset="0"/>
                <a:cs typeface="Times New Roman" panose="02020603050405020304" pitchFamily="18" charset="0"/>
              </a:rPr>
              <a:t>visibilidade</a:t>
            </a:r>
            <a:r>
              <a:rPr lang="pt-BR" sz="2600" dirty="0" smtClean="0">
                <a:latin typeface="Times New Roman" panose="02020603050405020304" pitchFamily="18" charset="0"/>
                <a:cs typeface="Times New Roman" panose="02020603050405020304" pitchFamily="18" charset="0"/>
              </a:rPr>
              <a:t> à criança no seu processo educativo;</a:t>
            </a:r>
          </a:p>
          <a:p>
            <a:r>
              <a:rPr lang="pt-BR" sz="2600" dirty="0" smtClean="0">
                <a:latin typeface="Times New Roman" panose="02020603050405020304" pitchFamily="18" charset="0"/>
                <a:cs typeface="Times New Roman" panose="02020603050405020304" pitchFamily="18" charset="0"/>
              </a:rPr>
              <a:t>- Chamam a atenção para as </a:t>
            </a:r>
            <a:r>
              <a:rPr lang="pt-BR" sz="2600" b="1" dirty="0" smtClean="0">
                <a:latin typeface="Times New Roman" panose="02020603050405020304" pitchFamily="18" charset="0"/>
                <a:cs typeface="Times New Roman" panose="02020603050405020304" pitchFamily="18" charset="0"/>
              </a:rPr>
              <a:t>peculiaridades</a:t>
            </a:r>
            <a:r>
              <a:rPr lang="pt-BR" sz="2600" dirty="0" smtClean="0">
                <a:latin typeface="Times New Roman" panose="02020603050405020304" pitchFamily="18" charset="0"/>
                <a:cs typeface="Times New Roman" panose="02020603050405020304" pitchFamily="18" charset="0"/>
              </a:rPr>
              <a:t> do sujeito criança;</a:t>
            </a:r>
          </a:p>
          <a:p>
            <a:r>
              <a:rPr lang="pt-BR" sz="2600" dirty="0" smtClean="0">
                <a:latin typeface="Times New Roman" panose="02020603050405020304" pitchFamily="18" charset="0"/>
                <a:cs typeface="Times New Roman" panose="02020603050405020304" pitchFamily="18" charset="0"/>
              </a:rPr>
              <a:t>- Provocam a </a:t>
            </a:r>
            <a:r>
              <a:rPr lang="pt-BR" sz="2600" b="1" dirty="0" smtClean="0">
                <a:latin typeface="Times New Roman" panose="02020603050405020304" pitchFamily="18" charset="0"/>
                <a:cs typeface="Times New Roman" panose="02020603050405020304" pitchFamily="18" charset="0"/>
              </a:rPr>
              <a:t>reflexão</a:t>
            </a:r>
            <a:r>
              <a:rPr lang="pt-BR" sz="2600" dirty="0" smtClean="0">
                <a:latin typeface="Times New Roman" panose="02020603050405020304" pitchFamily="18" charset="0"/>
                <a:cs typeface="Times New Roman" panose="02020603050405020304" pitchFamily="18" charset="0"/>
              </a:rPr>
              <a:t> sobre a função da </a:t>
            </a:r>
            <a:r>
              <a:rPr lang="pt-BR" sz="2600" dirty="0" smtClean="0">
                <a:latin typeface="Times New Roman" panose="02020603050405020304" pitchFamily="18" charset="0"/>
                <a:cs typeface="Times New Roman" panose="02020603050405020304" pitchFamily="18" charset="0"/>
              </a:rPr>
              <a:t>Educação;</a:t>
            </a:r>
            <a:endParaRPr lang="pt-BR" sz="2600" dirty="0" smtClean="0">
              <a:latin typeface="Times New Roman" panose="02020603050405020304" pitchFamily="18" charset="0"/>
              <a:cs typeface="Times New Roman" panose="02020603050405020304" pitchFamily="18" charset="0"/>
            </a:endParaRPr>
          </a:p>
          <a:p>
            <a:r>
              <a:rPr lang="pt-BR" sz="2600" dirty="0" smtClean="0">
                <a:latin typeface="Times New Roman" panose="02020603050405020304" pitchFamily="18" charset="0"/>
                <a:cs typeface="Times New Roman" panose="02020603050405020304" pitchFamily="18" charset="0"/>
              </a:rPr>
              <a:t>- Interrogam as nossas </a:t>
            </a:r>
            <a:r>
              <a:rPr lang="pt-BR" sz="2600" b="1" dirty="0" smtClean="0">
                <a:latin typeface="Times New Roman" panose="02020603050405020304" pitchFamily="18" charset="0"/>
                <a:cs typeface="Times New Roman" panose="02020603050405020304" pitchFamily="18" charset="0"/>
              </a:rPr>
              <a:t>práticas pedagógica</a:t>
            </a:r>
            <a:r>
              <a:rPr lang="pt-BR" sz="2600" dirty="0" smtClean="0">
                <a:latin typeface="Times New Roman" panose="02020603050405020304" pitchFamily="18" charset="0"/>
                <a:cs typeface="Times New Roman" panose="02020603050405020304" pitchFamily="18" charset="0"/>
              </a:rPr>
              <a:t>; </a:t>
            </a:r>
          </a:p>
          <a:p>
            <a:r>
              <a:rPr lang="pt-BR" sz="2600" dirty="0" smtClean="0">
                <a:latin typeface="Times New Roman" panose="02020603050405020304" pitchFamily="18" charset="0"/>
                <a:cs typeface="Times New Roman" panose="02020603050405020304" pitchFamily="18" charset="0"/>
              </a:rPr>
              <a:t>- Demandam </a:t>
            </a:r>
            <a:r>
              <a:rPr lang="pt-BR" sz="2600" b="1" dirty="0" smtClean="0">
                <a:latin typeface="Times New Roman" panose="02020603050405020304" pitchFamily="18" charset="0"/>
                <a:cs typeface="Times New Roman" panose="02020603050405020304" pitchFamily="18" charset="0"/>
              </a:rPr>
              <a:t>mudanças </a:t>
            </a:r>
            <a:r>
              <a:rPr lang="pt-BR" sz="2600" dirty="0" smtClean="0">
                <a:latin typeface="Times New Roman" panose="02020603050405020304" pitchFamily="18" charset="0"/>
                <a:cs typeface="Times New Roman" panose="02020603050405020304" pitchFamily="18" charset="0"/>
              </a:rPr>
              <a:t>nas ações e atitudes dos adultos </a:t>
            </a:r>
            <a:r>
              <a:rPr lang="pt-BR" sz="2600" dirty="0" smtClean="0">
                <a:latin typeface="Times New Roman" panose="02020603050405020304" pitchFamily="18" charset="0"/>
                <a:cs typeface="Times New Roman" panose="02020603050405020304" pitchFamily="18" charset="0"/>
              </a:rPr>
              <a:t>(professores </a:t>
            </a:r>
            <a:r>
              <a:rPr lang="pt-BR" sz="2600" dirty="0" smtClean="0">
                <a:latin typeface="Times New Roman" panose="02020603050405020304" pitchFamily="18" charset="0"/>
                <a:cs typeface="Times New Roman" panose="02020603050405020304" pitchFamily="18" charset="0"/>
              </a:rPr>
              <a:t>e gestores) para que sejam respeitados.</a:t>
            </a:r>
          </a:p>
          <a:p>
            <a:endParaRPr lang="pt-BR" sz="2600" dirty="0" smtClean="0"/>
          </a:p>
          <a:p>
            <a:endParaRPr lang="pt-BR" sz="26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4558" y="2084832"/>
            <a:ext cx="3699194" cy="4356571"/>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spTree>
    <p:extLst>
      <p:ext uri="{BB962C8B-B14F-4D97-AF65-F5344CB8AC3E}">
        <p14:creationId xmlns:p14="http://schemas.microsoft.com/office/powerpoint/2010/main" val="41076670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CONCLUINDO E COMEÇANDO </a:t>
            </a:r>
            <a:br>
              <a:rPr lang="pt-BR" sz="3200" dirty="0" smtClean="0"/>
            </a:br>
            <a:endParaRPr lang="pt-BR" sz="3200" dirty="0"/>
          </a:p>
        </p:txBody>
      </p:sp>
      <p:sp>
        <p:nvSpPr>
          <p:cNvPr id="3" name="Espaço Reservado para Conteúdo 2"/>
          <p:cNvSpPr>
            <a:spLocks noGrp="1"/>
          </p:cNvSpPr>
          <p:nvPr>
            <p:ph idx="1"/>
          </p:nvPr>
        </p:nvSpPr>
        <p:spPr>
          <a:xfrm>
            <a:off x="1024128" y="1909482"/>
            <a:ext cx="9908331" cy="4399878"/>
          </a:xfrm>
          <a:ln w="38100">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a:normAutofit/>
          </a:bodyPr>
          <a:lstStyle/>
          <a:p>
            <a:pPr algn="just">
              <a:lnSpc>
                <a:spcPct val="100000"/>
              </a:lnSpc>
            </a:pPr>
            <a:r>
              <a:rPr lang="pt-BR" sz="2800" dirty="0">
                <a:latin typeface="Times New Roman" panose="02020603050405020304" pitchFamily="18" charset="0"/>
                <a:cs typeface="Times New Roman" panose="02020603050405020304" pitchFamily="18" charset="0"/>
              </a:rPr>
              <a:t>A garantia dos </a:t>
            </a:r>
            <a:r>
              <a:rPr lang="pt-BR" sz="2800" b="1" dirty="0">
                <a:latin typeface="Times New Roman" panose="02020603050405020304" pitchFamily="18" charset="0"/>
                <a:cs typeface="Times New Roman" panose="02020603050405020304" pitchFamily="18" charset="0"/>
              </a:rPr>
              <a:t>direitos de aprendizagem e desenvolvimento das crianças </a:t>
            </a:r>
            <a:r>
              <a:rPr lang="pt-BR" sz="2800" dirty="0">
                <a:latin typeface="Times New Roman" panose="02020603050405020304" pitchFamily="18" charset="0"/>
                <a:cs typeface="Times New Roman" panose="02020603050405020304" pitchFamily="18" charset="0"/>
              </a:rPr>
              <a:t>é fundamental para promover o bem estar e as múltiplas </a:t>
            </a:r>
            <a:r>
              <a:rPr lang="pt-BR" sz="2800" dirty="0" smtClean="0">
                <a:latin typeface="Times New Roman" panose="02020603050405020304" pitchFamily="18" charset="0"/>
                <a:cs typeface="Times New Roman" panose="02020603050405020304" pitchFamily="18" charset="0"/>
              </a:rPr>
              <a:t>linguagens e aprendizagens </a:t>
            </a:r>
            <a:r>
              <a:rPr lang="pt-BR" sz="2800" dirty="0">
                <a:latin typeface="Times New Roman" panose="02020603050405020304" pitchFamily="18" charset="0"/>
                <a:cs typeface="Times New Roman" panose="02020603050405020304" pitchFamily="18" charset="0"/>
              </a:rPr>
              <a:t>das crianças na Educação Infantil.</a:t>
            </a:r>
          </a:p>
          <a:p>
            <a:pPr algn="just">
              <a:lnSpc>
                <a:spcPct val="100000"/>
              </a:lnSpc>
            </a:pPr>
            <a:endParaRPr lang="pt-BR" sz="2800" dirty="0">
              <a:ln w="57150">
                <a:solidFill>
                  <a:schemeClr val="tx1"/>
                </a:solidFill>
              </a:ln>
              <a:latin typeface="Times New Roman" panose="02020603050405020304" pitchFamily="18" charset="0"/>
              <a:cs typeface="Times New Roman" panose="02020603050405020304" pitchFamily="18" charset="0"/>
            </a:endParaRPr>
          </a:p>
          <a:p>
            <a:pPr algn="just">
              <a:lnSpc>
                <a:spcPct val="100000"/>
              </a:lnSpc>
            </a:pPr>
            <a:r>
              <a:rPr lang="pt-BR" sz="2800" dirty="0" smtClean="0">
                <a:latin typeface="Times New Roman" panose="02020603050405020304" pitchFamily="18" charset="0"/>
                <a:cs typeface="Times New Roman" panose="02020603050405020304" pitchFamily="18" charset="0"/>
              </a:rPr>
              <a:t>Os </a:t>
            </a:r>
            <a:r>
              <a:rPr lang="pt-BR" sz="2800" b="1" dirty="0" smtClean="0">
                <a:latin typeface="Times New Roman" panose="02020603050405020304" pitchFamily="18" charset="0"/>
                <a:cs typeface="Times New Roman" panose="02020603050405020304" pitchFamily="18" charset="0"/>
              </a:rPr>
              <a:t>direitos de aprendizagem e desenvolvimento das crianças </a:t>
            </a:r>
            <a:r>
              <a:rPr lang="pt-BR" sz="2800" dirty="0" smtClean="0">
                <a:latin typeface="Times New Roman" panose="02020603050405020304" pitchFamily="18" charset="0"/>
                <a:cs typeface="Times New Roman" panose="02020603050405020304" pitchFamily="18" charset="0"/>
              </a:rPr>
              <a:t>dão visibilidade a uma certa imagem de criança e são muito potentes para ajudar os professores nas muitas decisões que precisam tomar na sua prática pedagógica.</a:t>
            </a:r>
          </a:p>
        </p:txBody>
      </p:sp>
    </p:spTree>
    <p:extLst>
      <p:ext uri="{BB962C8B-B14F-4D97-AF65-F5344CB8AC3E}">
        <p14:creationId xmlns:p14="http://schemas.microsoft.com/office/powerpoint/2010/main" val="27354898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6" name="Imagem 5" descr="C:\Users\SILVIA\Documents\PESQ DISCRIMINAÇÃO 2015.2\TRABALHO DE CAMPO\Fotos observações e aplicação instrumentos\Fotos aplicações de instrumentos\Fotos tiradas pelas crianças 02 dez 2016\100_7029.JPG"/>
          <p:cNvPicPr/>
          <p:nvPr/>
        </p:nvPicPr>
        <p:blipFill rotWithShape="1">
          <a:blip r:embed="rId2" cstate="print">
            <a:extLst>
              <a:ext uri="{28A0092B-C50C-407E-A947-70E740481C1C}">
                <a14:useLocalDpi xmlns:a14="http://schemas.microsoft.com/office/drawing/2010/main" val="0"/>
              </a:ext>
            </a:extLst>
          </a:blip>
          <a:srcRect l="32440" r="3658"/>
          <a:stretch/>
        </p:blipFill>
        <p:spPr bwMode="auto">
          <a:xfrm>
            <a:off x="8794879" y="181312"/>
            <a:ext cx="2494183" cy="3026428"/>
          </a:xfrm>
          <a:prstGeom prst="rect">
            <a:avLst/>
          </a:prstGeom>
          <a:noFill/>
          <a:ln>
            <a:noFill/>
          </a:ln>
          <a:extLst>
            <a:ext uri="{53640926-AAD7-44D8-BBD7-CCE9431645EC}">
              <a14:shadowObscured xmlns:a14="http://schemas.microsoft.com/office/drawing/2010/main"/>
            </a:ext>
          </a:extLst>
        </p:spPr>
      </p:pic>
      <p:pic>
        <p:nvPicPr>
          <p:cNvPr id="9" name="Imagem 8" descr="D:\Copia 09 04 2014\Documents\Dados da área Silvia\Documents\RECUPERADO\PROJETO CRINÇAS E CRECHE\Fotos CD Evellyze\Creche - Feitos pelas Crianças\Feito pelas crianças (12).JPG"/>
          <p:cNvPicPr/>
          <p:nvPr/>
        </p:nvPicPr>
        <p:blipFill rotWithShape="1">
          <a:blip r:embed="rId3" cstate="print">
            <a:extLst>
              <a:ext uri="{28A0092B-C50C-407E-A947-70E740481C1C}">
                <a14:useLocalDpi xmlns:a14="http://schemas.microsoft.com/office/drawing/2010/main" val="0"/>
              </a:ext>
            </a:extLst>
          </a:blip>
          <a:srcRect l="11724" r="30178" b="20257"/>
          <a:stretch/>
        </p:blipFill>
        <p:spPr bwMode="auto">
          <a:xfrm>
            <a:off x="1568990" y="153960"/>
            <a:ext cx="2365746" cy="2501027"/>
          </a:xfrm>
          <a:prstGeom prst="rect">
            <a:avLst/>
          </a:prstGeom>
          <a:noFill/>
          <a:ln>
            <a:noFill/>
          </a:ln>
          <a:extLst>
            <a:ext uri="{53640926-AAD7-44D8-BBD7-CCE9431645EC}">
              <a14:shadowObscured xmlns:a14="http://schemas.microsoft.com/office/drawing/2010/main"/>
            </a:ext>
          </a:extLst>
        </p:spPr>
      </p:pic>
      <p:pic>
        <p:nvPicPr>
          <p:cNvPr id="10" name="Imagem 9" descr="D:\Copia 09 04 2014\Documents\Dados da área Silvia\Documents\RECUPERADO\PROJETO CRINÇAS E CRECHE\Fotos CD Evellyze\Creche - Feitos pelas Crianças\Feito pelas crianças (3).JPG"/>
          <p:cNvPicPr/>
          <p:nvPr/>
        </p:nvPicPr>
        <p:blipFill rotWithShape="1">
          <a:blip r:embed="rId4" cstate="print">
            <a:extLst>
              <a:ext uri="{28A0092B-C50C-407E-A947-70E740481C1C}">
                <a14:useLocalDpi xmlns:a14="http://schemas.microsoft.com/office/drawing/2010/main" val="0"/>
              </a:ext>
            </a:extLst>
          </a:blip>
          <a:srcRect l="32830" r="17413" b="14443"/>
          <a:stretch/>
        </p:blipFill>
        <p:spPr bwMode="auto">
          <a:xfrm>
            <a:off x="1216636" y="2826754"/>
            <a:ext cx="2513821" cy="3521097"/>
          </a:xfrm>
          <a:prstGeom prst="rect">
            <a:avLst/>
          </a:prstGeom>
          <a:noFill/>
          <a:ln>
            <a:noFill/>
          </a:ln>
          <a:extLst>
            <a:ext uri="{53640926-AAD7-44D8-BBD7-CCE9431645EC}">
              <a14:shadowObscured xmlns:a14="http://schemas.microsoft.com/office/drawing/2010/main"/>
            </a:ext>
          </a:extLst>
        </p:spPr>
      </p:pic>
      <p:pic>
        <p:nvPicPr>
          <p:cNvPr id="14" name="Imagem 13" descr="C:\Users\SILVIA\Documents\PESQ DISCRIMINAÇÃO 2015.2\TRABALHO DE CAMPO\Fotos observações e aplicação instrumentos\Observações 13 out 2016\DSCN1376.JPG"/>
          <p:cNvPicPr/>
          <p:nvPr/>
        </p:nvPicPr>
        <p:blipFill rotWithShape="1">
          <a:blip r:embed="rId5" cstate="print">
            <a:extLst>
              <a:ext uri="{28A0092B-C50C-407E-A947-70E740481C1C}">
                <a14:useLocalDpi xmlns:a14="http://schemas.microsoft.com/office/drawing/2010/main" val="0"/>
              </a:ext>
            </a:extLst>
          </a:blip>
          <a:srcRect l="15115"/>
          <a:stretch/>
        </p:blipFill>
        <p:spPr bwMode="auto">
          <a:xfrm>
            <a:off x="6089094" y="2790065"/>
            <a:ext cx="1818957" cy="1628493"/>
          </a:xfrm>
          <a:prstGeom prst="rect">
            <a:avLst/>
          </a:prstGeom>
          <a:noFill/>
          <a:ln>
            <a:noFill/>
          </a:ln>
        </p:spPr>
      </p:pic>
      <p:pic>
        <p:nvPicPr>
          <p:cNvPr id="22" name="Imagem 21" descr="D:\Copia 09 04 2014\Documents\Dados da área Silvia\Documents\RECUPERADO\PROJETO CRINÇAS E CRECHE\Fotos CD Evellyze\Creche - Feitos pelas Crianças\Feito pelas crianças10.12.2010 (12).JPG"/>
          <p:cNvPicPr/>
          <p:nvPr/>
        </p:nvPicPr>
        <p:blipFill rotWithShape="1">
          <a:blip r:embed="rId6" cstate="print">
            <a:extLst>
              <a:ext uri="{28A0092B-C50C-407E-A947-70E740481C1C}">
                <a14:useLocalDpi xmlns:a14="http://schemas.microsoft.com/office/drawing/2010/main" val="0"/>
              </a:ext>
            </a:extLst>
          </a:blip>
          <a:srcRect l="10272"/>
          <a:stretch/>
        </p:blipFill>
        <p:spPr bwMode="auto">
          <a:xfrm>
            <a:off x="4151785" y="2826755"/>
            <a:ext cx="1864865" cy="1555115"/>
          </a:xfrm>
          <a:prstGeom prst="rect">
            <a:avLst/>
          </a:prstGeom>
          <a:noFill/>
          <a:ln>
            <a:noFill/>
          </a:ln>
        </p:spPr>
      </p:pic>
      <p:pic>
        <p:nvPicPr>
          <p:cNvPr id="24" name="Espaço Reservado para Conteúdo 6" descr="C:\Users\SILVIA\Documents\PESQ DISCRIMINAÇÃO 2015.2\TRABALHO DE CAMPO\Fotos observações e aplicação instrumentos\Fotos aplicações de instrumentos\Fotos tiradas pelas crianças 02 dez 2016\100_7026.JPG"/>
          <p:cNvPicPr>
            <a:picLocks noGrp="1"/>
          </p:cNvPicPr>
          <p:nvPr>
            <p:ph sz="quarter" idx="1"/>
          </p:nvPr>
        </p:nvPicPr>
        <p:blipFill rotWithShape="1">
          <a:blip r:embed="rId7" cstate="print">
            <a:extLst>
              <a:ext uri="{28A0092B-C50C-407E-A947-70E740481C1C}">
                <a14:useLocalDpi xmlns:a14="http://schemas.microsoft.com/office/drawing/2010/main" val="0"/>
              </a:ext>
            </a:extLst>
          </a:blip>
          <a:srcRect l="22597" t="35505" r="27693"/>
          <a:stretch/>
        </p:blipFill>
        <p:spPr bwMode="auto">
          <a:xfrm>
            <a:off x="4072423" y="4618749"/>
            <a:ext cx="1944227" cy="1887175"/>
          </a:xfrm>
          <a:prstGeom prst="rect">
            <a:avLst/>
          </a:prstGeom>
          <a:noFill/>
          <a:ln>
            <a:noFill/>
          </a:ln>
          <a:extLst>
            <a:ext uri="{53640926-AAD7-44D8-BBD7-CCE9431645EC}">
              <a14:shadowObscured xmlns:a14="http://schemas.microsoft.com/office/drawing/2010/main"/>
            </a:ext>
          </a:extLst>
        </p:spPr>
      </p:pic>
      <p:pic>
        <p:nvPicPr>
          <p:cNvPr id="16" name="Imagem 15"/>
          <p:cNvPicPr>
            <a:picLocks noChangeAspect="1"/>
          </p:cNvPicPr>
          <p:nvPr/>
        </p:nvPicPr>
        <p:blipFill rotWithShape="1">
          <a:blip r:embed="rId8">
            <a:extLst>
              <a:ext uri="{28A0092B-C50C-407E-A947-70E740481C1C}">
                <a14:useLocalDpi xmlns:a14="http://schemas.microsoft.com/office/drawing/2010/main" val="0"/>
              </a:ext>
            </a:extLst>
          </a:blip>
          <a:srcRect l="13351" r="16337"/>
          <a:stretch/>
        </p:blipFill>
        <p:spPr>
          <a:xfrm>
            <a:off x="8454296" y="3579844"/>
            <a:ext cx="2743201" cy="2926080"/>
          </a:xfrm>
          <a:prstGeom prst="rect">
            <a:avLst/>
          </a:prstGeom>
        </p:spPr>
      </p:pic>
      <p:pic>
        <p:nvPicPr>
          <p:cNvPr id="19" name="Imagem 18"/>
          <p:cNvPicPr>
            <a:picLocks noChangeAspect="1"/>
          </p:cNvPicPr>
          <p:nvPr/>
        </p:nvPicPr>
        <p:blipFill rotWithShape="1">
          <a:blip r:embed="rId9">
            <a:extLst>
              <a:ext uri="{28A0092B-C50C-407E-A947-70E740481C1C}">
                <a14:useLocalDpi xmlns:a14="http://schemas.microsoft.com/office/drawing/2010/main" val="0"/>
              </a:ext>
            </a:extLst>
          </a:blip>
          <a:srcRect r="8065" b="16396"/>
          <a:stretch/>
        </p:blipFill>
        <p:spPr>
          <a:xfrm>
            <a:off x="4336672" y="181312"/>
            <a:ext cx="3586779" cy="2446325"/>
          </a:xfrm>
          <a:prstGeom prst="rect">
            <a:avLst/>
          </a:prstGeom>
        </p:spPr>
      </p:pic>
      <p:pic>
        <p:nvPicPr>
          <p:cNvPr id="20" name="Imagem 19" descr="C:\Users\SILVIA\Documents\PESQ DISCRIMINAÇÃO 2015.2\TRABALHO DE CAMPO\Fotos observações e aplicação instrumentos\Fotos aplicações de instrumentos\Fotos tiradas pelas crianças 02 dez 2016\100_7050.JPG"/>
          <p:cNvPicPr/>
          <p:nvPr/>
        </p:nvPicPr>
        <p:blipFill rotWithShape="1">
          <a:blip r:embed="rId10" cstate="print">
            <a:extLst>
              <a:ext uri="{28A0092B-C50C-407E-A947-70E740481C1C}">
                <a14:useLocalDpi xmlns:a14="http://schemas.microsoft.com/office/drawing/2010/main" val="0"/>
              </a:ext>
            </a:extLst>
          </a:blip>
          <a:srcRect l="39689" t="16083" r="30415" b="32321"/>
          <a:stretch/>
        </p:blipFill>
        <p:spPr bwMode="auto">
          <a:xfrm>
            <a:off x="6358616" y="4618749"/>
            <a:ext cx="1696172" cy="18871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739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POR QUE UMA BNCC PARA A EDUCAÇÃO INFANTIL</a:t>
            </a:r>
            <a:r>
              <a:rPr lang="pt-BR" sz="3200" dirty="0" smtClean="0"/>
              <a:t>?</a:t>
            </a:r>
            <a:br>
              <a:rPr lang="pt-BR" sz="3200" dirty="0" smtClean="0"/>
            </a:br>
            <a:endParaRPr lang="pt-BR" sz="3200" dirty="0"/>
          </a:p>
        </p:txBody>
      </p:sp>
      <p:sp>
        <p:nvSpPr>
          <p:cNvPr id="3" name="Espaço Reservado para Conteúdo 2"/>
          <p:cNvSpPr>
            <a:spLocks noGrp="1"/>
          </p:cNvSpPr>
          <p:nvPr>
            <p:ph idx="1"/>
          </p:nvPr>
        </p:nvSpPr>
        <p:spPr>
          <a:xfrm>
            <a:off x="1024128" y="2084832"/>
            <a:ext cx="9720073" cy="4224528"/>
          </a:xfrm>
        </p:spPr>
        <p:txBody>
          <a:bodyPr/>
          <a:lstStyle/>
          <a:p>
            <a:r>
              <a:rPr lang="pt-BR" dirty="0" smtClean="0"/>
              <a:t>Médias nas </a:t>
            </a:r>
            <a:r>
              <a:rPr lang="pt-BR" dirty="0" err="1" smtClean="0"/>
              <a:t>sub-escalas</a:t>
            </a:r>
            <a:r>
              <a:rPr lang="pt-BR" dirty="0" smtClean="0"/>
              <a:t> ITERS na creche:</a:t>
            </a:r>
          </a:p>
          <a:p>
            <a:endParaRPr lang="pt-BR" dirty="0"/>
          </a:p>
        </p:txBody>
      </p:sp>
      <p:graphicFrame>
        <p:nvGraphicFramePr>
          <p:cNvPr id="4" name="Espaço Reservado para Conteúdo 3"/>
          <p:cNvGraphicFramePr>
            <a:graphicFrameLocks/>
          </p:cNvGraphicFramePr>
          <p:nvPr>
            <p:extLst>
              <p:ext uri="{D42A27DB-BD31-4B8C-83A1-F6EECF244321}">
                <p14:modId xmlns:p14="http://schemas.microsoft.com/office/powerpoint/2010/main" val="1499306052"/>
              </p:ext>
            </p:extLst>
          </p:nvPr>
        </p:nvGraphicFramePr>
        <p:xfrm>
          <a:off x="1185492" y="2581835"/>
          <a:ext cx="7380284" cy="4047565"/>
        </p:xfrm>
        <a:graphic>
          <a:graphicData uri="http://schemas.openxmlformats.org/presentationml/2006/ole">
            <mc:AlternateContent xmlns:mc="http://schemas.openxmlformats.org/markup-compatibility/2006">
              <mc:Choice xmlns:v="urn:schemas-microsoft-com:vml" Requires="v">
                <p:oleObj spid="_x0000_s2173" name="Gráfico" r:id="rId3" imgW="8191500" imgH="4752975" progId="Excel.Chart.8">
                  <p:embed/>
                </p:oleObj>
              </mc:Choice>
              <mc:Fallback>
                <p:oleObj name="Gráfico" r:id="rId3" imgW="8191500" imgH="4752975"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492" y="2581835"/>
                        <a:ext cx="7380284" cy="4047565"/>
                      </a:xfrm>
                      <a:prstGeom prst="rect">
                        <a:avLst/>
                      </a:prstGeom>
                    </p:spPr>
                  </p:pic>
                </p:oleObj>
              </mc:Fallback>
            </mc:AlternateContent>
          </a:graphicData>
        </a:graphic>
      </p:graphicFrame>
      <p:pic>
        <p:nvPicPr>
          <p:cNvPr id="5" name="Picture 6" descr="LOGO escolhi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9696" y="1724451"/>
            <a:ext cx="2209962" cy="13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268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POR QUE UMA BNCC PARA A EDUCAÇÃO INFANTIL?</a:t>
            </a:r>
            <a:br>
              <a:rPr lang="pt-BR" sz="3200" dirty="0"/>
            </a:br>
            <a:endParaRPr lang="pt-BR" sz="3200" dirty="0"/>
          </a:p>
        </p:txBody>
      </p:sp>
      <p:sp>
        <p:nvSpPr>
          <p:cNvPr id="3" name="Espaço Reservado para Conteúdo 2"/>
          <p:cNvSpPr>
            <a:spLocks noGrp="1"/>
          </p:cNvSpPr>
          <p:nvPr>
            <p:ph idx="1"/>
          </p:nvPr>
        </p:nvSpPr>
        <p:spPr>
          <a:xfrm>
            <a:off x="632012" y="1976718"/>
            <a:ext cx="10112189" cy="4332642"/>
          </a:xfrm>
        </p:spPr>
        <p:txBody>
          <a:bodyPr/>
          <a:lstStyle/>
          <a:p>
            <a:r>
              <a:rPr lang="pt-BR" dirty="0" smtClean="0"/>
              <a:t>Porcentual de instituições, na pontuação da Escala ITERS (creche)</a:t>
            </a:r>
          </a:p>
          <a:p>
            <a:endParaRPr lang="pt-BR" dirty="0"/>
          </a:p>
        </p:txBody>
      </p:sp>
      <p:graphicFrame>
        <p:nvGraphicFramePr>
          <p:cNvPr id="5" name="Espaço Reservado para Conteúdo 5"/>
          <p:cNvGraphicFramePr>
            <a:graphicFrameLocks/>
          </p:cNvGraphicFramePr>
          <p:nvPr>
            <p:extLst>
              <p:ext uri="{D42A27DB-BD31-4B8C-83A1-F6EECF244321}">
                <p14:modId xmlns:p14="http://schemas.microsoft.com/office/powerpoint/2010/main" val="2652093867"/>
              </p:ext>
            </p:extLst>
          </p:nvPr>
        </p:nvGraphicFramePr>
        <p:xfrm>
          <a:off x="1721223" y="2770094"/>
          <a:ext cx="7570695" cy="3939988"/>
        </p:xfrm>
        <a:graphic>
          <a:graphicData uri="http://schemas.openxmlformats.org/presentationml/2006/ole">
            <mc:AlternateContent xmlns:mc="http://schemas.openxmlformats.org/markup-compatibility/2006">
              <mc:Choice xmlns:v="urn:schemas-microsoft-com:vml" Requires="v">
                <p:oleObj spid="_x0000_s3196" r:id="rId3" imgW="8230313" imgH="4523624" progId="Excel.Chart.8">
                  <p:embed/>
                </p:oleObj>
              </mc:Choice>
              <mc:Fallback>
                <p:oleObj r:id="rId3" imgW="8230313" imgH="4523624"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223" y="2770094"/>
                        <a:ext cx="7570695" cy="3939988"/>
                      </a:xfrm>
                      <a:prstGeom prst="rect">
                        <a:avLst/>
                      </a:prstGeom>
                    </p:spPr>
                  </p:pic>
                </p:oleObj>
              </mc:Fallback>
            </mc:AlternateContent>
          </a:graphicData>
        </a:graphic>
      </p:graphicFrame>
      <p:pic>
        <p:nvPicPr>
          <p:cNvPr id="6" name="Picture 6" descr="LOGO escolhi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9696" y="1724451"/>
            <a:ext cx="2209962" cy="13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835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POR QUE UMA BNCC PARA A EDUCAÇÃO INFANTIL?</a:t>
            </a:r>
            <a:br>
              <a:rPr lang="pt-BR" sz="3200" dirty="0"/>
            </a:br>
            <a:endParaRPr lang="pt-BR" sz="3200" dirty="0"/>
          </a:p>
        </p:txBody>
      </p:sp>
      <p:sp>
        <p:nvSpPr>
          <p:cNvPr id="3" name="Espaço Reservado para Conteúdo 2"/>
          <p:cNvSpPr>
            <a:spLocks noGrp="1"/>
          </p:cNvSpPr>
          <p:nvPr>
            <p:ph idx="1"/>
          </p:nvPr>
        </p:nvSpPr>
        <p:spPr>
          <a:xfrm>
            <a:off x="1024128" y="1896035"/>
            <a:ext cx="9720073" cy="4413325"/>
          </a:xfrm>
        </p:spPr>
        <p:txBody>
          <a:bodyPr/>
          <a:lstStyle/>
          <a:p>
            <a:r>
              <a:rPr lang="pt-BR" dirty="0"/>
              <a:t>Médias nas </a:t>
            </a:r>
            <a:r>
              <a:rPr lang="pt-BR" dirty="0" err="1" smtClean="0"/>
              <a:t>sub-escalas</a:t>
            </a:r>
            <a:r>
              <a:rPr lang="pt-BR" dirty="0" smtClean="0"/>
              <a:t> ECERS na pré-escola</a:t>
            </a:r>
          </a:p>
          <a:p>
            <a:endParaRPr lang="pt-BR" dirty="0"/>
          </a:p>
        </p:txBody>
      </p:sp>
      <p:graphicFrame>
        <p:nvGraphicFramePr>
          <p:cNvPr id="4" name="Espaço Reservado para Conteúdo 3"/>
          <p:cNvGraphicFramePr>
            <a:graphicFrameLocks/>
          </p:cNvGraphicFramePr>
          <p:nvPr>
            <p:extLst>
              <p:ext uri="{D42A27DB-BD31-4B8C-83A1-F6EECF244321}">
                <p14:modId xmlns:p14="http://schemas.microsoft.com/office/powerpoint/2010/main" val="2999452673"/>
              </p:ext>
            </p:extLst>
          </p:nvPr>
        </p:nvGraphicFramePr>
        <p:xfrm>
          <a:off x="1210235" y="2386026"/>
          <a:ext cx="7535831" cy="4094918"/>
        </p:xfrm>
        <a:graphic>
          <a:graphicData uri="http://schemas.openxmlformats.org/presentationml/2006/ole">
            <mc:AlternateContent xmlns:mc="http://schemas.openxmlformats.org/markup-compatibility/2006">
              <mc:Choice xmlns:v="urn:schemas-microsoft-com:vml" Requires="v">
                <p:oleObj spid="_x0000_s4220" name="Gráfico" r:id="rId3" imgW="8191500" imgH="5438775" progId="Excel.Chart.8">
                  <p:embed/>
                </p:oleObj>
              </mc:Choice>
              <mc:Fallback>
                <p:oleObj name="Gráfico" r:id="rId3" imgW="8191500" imgH="5438775"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235" y="2386026"/>
                        <a:ext cx="7535831" cy="4094918"/>
                      </a:xfrm>
                      <a:prstGeom prst="rect">
                        <a:avLst/>
                      </a:prstGeom>
                    </p:spPr>
                  </p:pic>
                </p:oleObj>
              </mc:Fallback>
            </mc:AlternateContent>
          </a:graphicData>
        </a:graphic>
      </p:graphicFrame>
      <p:pic>
        <p:nvPicPr>
          <p:cNvPr id="5" name="Picture 6" descr="LOGO escolhi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9696" y="1724451"/>
            <a:ext cx="2209962" cy="13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670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POR QUE UMA BNCC PARA A EDUCAÇÃO INFANTIL?</a:t>
            </a:r>
            <a:br>
              <a:rPr lang="pt-BR" sz="3200" dirty="0"/>
            </a:br>
            <a:endParaRPr lang="pt-BR" sz="3200" dirty="0"/>
          </a:p>
        </p:txBody>
      </p:sp>
      <p:sp>
        <p:nvSpPr>
          <p:cNvPr id="3" name="Espaço Reservado para Conteúdo 2"/>
          <p:cNvSpPr>
            <a:spLocks noGrp="1"/>
          </p:cNvSpPr>
          <p:nvPr>
            <p:ph idx="1"/>
          </p:nvPr>
        </p:nvSpPr>
        <p:spPr>
          <a:xfrm>
            <a:off x="916552" y="1828799"/>
            <a:ext cx="9720073" cy="4440219"/>
          </a:xfrm>
        </p:spPr>
        <p:txBody>
          <a:bodyPr/>
          <a:lstStyle/>
          <a:p>
            <a:r>
              <a:rPr lang="pt-BR" dirty="0" smtClean="0"/>
              <a:t>Porcentual </a:t>
            </a:r>
            <a:r>
              <a:rPr lang="pt-BR" dirty="0"/>
              <a:t>de instituições, </a:t>
            </a:r>
            <a:r>
              <a:rPr lang="pt-BR" dirty="0" smtClean="0"/>
              <a:t>na </a:t>
            </a:r>
            <a:r>
              <a:rPr lang="pt-BR" dirty="0"/>
              <a:t>pontuação da </a:t>
            </a:r>
            <a:r>
              <a:rPr lang="pt-BR" dirty="0" smtClean="0"/>
              <a:t>Escala ECERS (pré-escola)</a:t>
            </a:r>
          </a:p>
          <a:p>
            <a:endParaRPr lang="pt-BR" dirty="0"/>
          </a:p>
        </p:txBody>
      </p:sp>
      <p:graphicFrame>
        <p:nvGraphicFramePr>
          <p:cNvPr id="4" name="Espaço Reservado para Conteúdo 3"/>
          <p:cNvGraphicFramePr>
            <a:graphicFrameLocks/>
          </p:cNvGraphicFramePr>
          <p:nvPr>
            <p:extLst>
              <p:ext uri="{D42A27DB-BD31-4B8C-83A1-F6EECF244321}">
                <p14:modId xmlns:p14="http://schemas.microsoft.com/office/powerpoint/2010/main" val="343409416"/>
              </p:ext>
            </p:extLst>
          </p:nvPr>
        </p:nvGraphicFramePr>
        <p:xfrm>
          <a:off x="1372721" y="2777941"/>
          <a:ext cx="7717491" cy="3918694"/>
        </p:xfrm>
        <a:graphic>
          <a:graphicData uri="http://schemas.openxmlformats.org/presentationml/2006/ole">
            <mc:AlternateContent xmlns:mc="http://schemas.openxmlformats.org/markup-compatibility/2006">
              <mc:Choice xmlns:v="urn:schemas-microsoft-com:vml" Requires="v">
                <p:oleObj spid="_x0000_s5244" r:id="rId3" imgW="8364437" imgH="4523624" progId="Excel.Chart.8">
                  <p:embed/>
                </p:oleObj>
              </mc:Choice>
              <mc:Fallback>
                <p:oleObj r:id="rId3" imgW="8364437" imgH="4523624"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721" y="2777941"/>
                        <a:ext cx="7717491" cy="3918694"/>
                      </a:xfrm>
                      <a:prstGeom prst="rect">
                        <a:avLst/>
                      </a:prstGeom>
                    </p:spPr>
                  </p:pic>
                </p:oleObj>
              </mc:Fallback>
            </mc:AlternateContent>
          </a:graphicData>
        </a:graphic>
      </p:graphicFrame>
      <p:pic>
        <p:nvPicPr>
          <p:cNvPr id="5" name="Picture 6" descr="LOGO escolhi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9696" y="1724451"/>
            <a:ext cx="2209962" cy="13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044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a:t>POR QUE UMA BNCC PARA A EDUCAÇÃO INFANTIL?</a:t>
            </a:r>
            <a:br>
              <a:rPr lang="pt-BR" sz="3200" dirty="0"/>
            </a:br>
            <a:endParaRPr lang="pt-BR" sz="3200" dirty="0"/>
          </a:p>
        </p:txBody>
      </p:sp>
      <p:sp>
        <p:nvSpPr>
          <p:cNvPr id="3" name="Espaço Reservado para Conteúdo 2"/>
          <p:cNvSpPr>
            <a:spLocks noGrp="1"/>
          </p:cNvSpPr>
          <p:nvPr>
            <p:ph idx="1"/>
          </p:nvPr>
        </p:nvSpPr>
        <p:spPr>
          <a:xfrm>
            <a:off x="916552" y="1828799"/>
            <a:ext cx="9720073" cy="4440219"/>
          </a:xfrm>
        </p:spPr>
        <p:txBody>
          <a:bodyPr/>
          <a:lstStyle/>
          <a:p>
            <a:r>
              <a:rPr lang="pt-BR" sz="2800" dirty="0" smtClean="0"/>
              <a:t>Temos um currículo na Educação Infantil, mas ainda precisamos avançar muito mais para que as experiências vividas pelos bebês, meninos e meninas nas creches e pré-escolas sejam mais prazerosas para eles, lhes permitindo ampliar o acesso aos bens culturais, usar as suas múltiplas linguagens e viver de modo democrático e respeitoso. </a:t>
            </a:r>
          </a:p>
          <a:p>
            <a:endParaRPr lang="pt-BR" sz="2800" dirty="0" smtClean="0"/>
          </a:p>
          <a:p>
            <a:endParaRPr lang="pt-BR" dirty="0"/>
          </a:p>
        </p:txBody>
      </p:sp>
    </p:spTree>
    <p:extLst>
      <p:ext uri="{BB962C8B-B14F-4D97-AF65-F5344CB8AC3E}">
        <p14:creationId xmlns:p14="http://schemas.microsoft.com/office/powerpoint/2010/main" val="42881795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docProps/app.xml><?xml version="1.0" encoding="utf-8"?>
<Properties xmlns="http://schemas.openxmlformats.org/officeDocument/2006/extended-properties" xmlns:vt="http://schemas.openxmlformats.org/officeDocument/2006/docPropsVTypes">
  <Template>Integral</Template>
  <TotalTime>5070</TotalTime>
  <Words>3863</Words>
  <Application>Microsoft Office PowerPoint</Application>
  <PresentationFormat>Widescreen</PresentationFormat>
  <Paragraphs>211</Paragraphs>
  <Slides>48</Slides>
  <Notes>0</Notes>
  <HiddenSlides>0</HiddenSlides>
  <MMClips>0</MMClips>
  <ScaleCrop>false</ScaleCrop>
  <HeadingPairs>
    <vt:vector size="8" baseType="variant">
      <vt:variant>
        <vt:lpstr>Fontes usadas</vt:lpstr>
      </vt:variant>
      <vt:variant>
        <vt:i4>8</vt:i4>
      </vt:variant>
      <vt:variant>
        <vt:lpstr>Tema</vt:lpstr>
      </vt:variant>
      <vt:variant>
        <vt:i4>1</vt:i4>
      </vt:variant>
      <vt:variant>
        <vt:lpstr>Servidores OLE inseridos</vt:lpstr>
      </vt:variant>
      <vt:variant>
        <vt:i4>2</vt:i4>
      </vt:variant>
      <vt:variant>
        <vt:lpstr>Títulos de slides</vt:lpstr>
      </vt:variant>
      <vt:variant>
        <vt:i4>48</vt:i4>
      </vt:variant>
    </vt:vector>
  </HeadingPairs>
  <TitlesOfParts>
    <vt:vector size="59" baseType="lpstr">
      <vt:lpstr>Arial Rounded MT Bold</vt:lpstr>
      <vt:lpstr>Calibri</vt:lpstr>
      <vt:lpstr>font269</vt:lpstr>
      <vt:lpstr>Times New Roman</vt:lpstr>
      <vt:lpstr>Tw Cen MT</vt:lpstr>
      <vt:lpstr>Tw Cen MT Condensed</vt:lpstr>
      <vt:lpstr>Wingdings</vt:lpstr>
      <vt:lpstr>Wingdings 3</vt:lpstr>
      <vt:lpstr>Integral</vt:lpstr>
      <vt:lpstr>Gráfico</vt:lpstr>
      <vt:lpstr>Gráfico do Microsoft Excel</vt:lpstr>
      <vt:lpstr>XXXIV ENCONTRO NACIONAL DO MIEIB  MANAUS, 22 A 24 DE AGOSTO DE 2018</vt:lpstr>
      <vt:lpstr>OS DIREITOS DE APRENDIZAGEM E DESENVOLVIMENTO DAS CRIANÇAS NA BNCC</vt:lpstr>
      <vt:lpstr>POR QUE UMA BNCC PARA A EDUCAÇÃO INFANTIL? </vt:lpstr>
      <vt:lpstr>POR QUE UMA BNCC PARA A EDUCAÇÃO INFANTIL? </vt:lpstr>
      <vt:lpstr>POR QUE UMA BNCC PARA A EDUCAÇÃO INFANTIL? </vt:lpstr>
      <vt:lpstr>POR QUE UMA BNCC PARA A EDUCAÇÃO INFANTIL? </vt:lpstr>
      <vt:lpstr>POR QUE UMA BNCC PARA A EDUCAÇÃO INFANTIL? </vt:lpstr>
      <vt:lpstr>POR QUE UMA BNCC PARA A EDUCAÇÃO INFANTIL? </vt:lpstr>
      <vt:lpstr>POR QUE UMA BNCC PARA A EDUCAÇÃO INFANTIL? </vt:lpstr>
      <vt:lpstr>POR QUE UMA BNCC PARA A EDUCAÇÃO INFANTIL? </vt:lpstr>
      <vt:lpstr>Apresentação do PowerPoint</vt:lpstr>
      <vt:lpstr>OS DIREITOS DE APRENDIZAGEM NA SEGUNDA VERSÃO DA BNCC </vt:lpstr>
      <vt:lpstr>OS DIREITOS DE APRENDIZAGEM NA SEGUNDA VERSÃO DA BNCC </vt:lpstr>
      <vt:lpstr>OS DIREITOS DE APRENDIZAGEM NA últimA VERSÃO DA BNCC </vt:lpstr>
      <vt:lpstr>OS DIREITOS DE APRENDIZAGEM NA últimA VERSÃO DA BNCC </vt:lpstr>
      <vt:lpstr>OS DIREITOS DE APRENDIZAGEM NA última VERSÃO DA BNCC </vt:lpstr>
      <vt:lpstr>OS DIREITOS DE APRENDIZAGEM NA última VERSÃO DA BNCC </vt:lpstr>
      <vt:lpstr>ARTICULAÇÃO DOS DIREITOS DE APRENDIZAGEM E DESENVOLVIMENTO COM OS PRINCÍPIOS QUE DEVEM ORIENTAR AS PROPOSTAS PEDAGÓGICAS</vt:lpstr>
      <vt:lpstr>Os direitos de aprendizagem e desenvolvimento das crianças que devem ser garantidos na educação infantil</vt:lpstr>
      <vt:lpstr>NÃO ESTAMOS RESPEITANDO o DIREITO da criança conviver QUANDO... </vt:lpstr>
      <vt:lpstr>ESTAMOS RESPEITANDO o DIREITO da criança conviver QUANDO... </vt:lpstr>
      <vt:lpstr>ESTAMOS RESPEITANDO o DIREITO da criança conviver QUANDO... </vt:lpstr>
      <vt:lpstr>ESTAMOS RESPEITANDO o DIREITO da criança conviver QUANDO... </vt:lpstr>
      <vt:lpstr>Os direitos de aprendizagem e desenvolvimento das crianças que devem ser garantidos na educação infantil</vt:lpstr>
      <vt:lpstr>NÃO ESTAMOS RESPEITANDO o DIREITO da criança brincar QUANDO... </vt:lpstr>
      <vt:lpstr>NÃO ESTAMOS RESPEITANDO o DIREITO da criança brincar QUANDO... </vt:lpstr>
      <vt:lpstr>ESTAMOS RESPEITANDO o DIREITO da criança brincar QUANDO... </vt:lpstr>
      <vt:lpstr>ESTAMOS RESPEITANDO o DIREITO da criança brincar QUANDO...</vt:lpstr>
      <vt:lpstr>Os direitos de aprendizagem e desenvolvimento das crianças que devem ser garantidos na educação infantil</vt:lpstr>
      <vt:lpstr>NÃO ESTAMOS RESPEITANDO o DIREITO da criança participar QUANDO...</vt:lpstr>
      <vt:lpstr>ESTAMOS RESPEITANDO o DIREITO da criança participar QUANDO... </vt:lpstr>
      <vt:lpstr>ESTAMOS RESPEITANDO o DIREITO da criança participar QUANDO... </vt:lpstr>
      <vt:lpstr>Os direitos de aprendizagem e desenvolvimento das crianças que devem ser garantidos na educação infantil</vt:lpstr>
      <vt:lpstr>NÃO ESTAMOS RESPEITANDO o DIREITO da criança explorar QUANDO... </vt:lpstr>
      <vt:lpstr>ESTAMOS RESPEITANDO o DIREITO da criança explorar QUANDO...</vt:lpstr>
      <vt:lpstr>ESTAMOS RESPEITANDO o DIREITO da criança explorar QUANDO... </vt:lpstr>
      <vt:lpstr>Os direitos de aprendizagem e desenvolvimento das crianças que devem ser garantidos na educação infantil</vt:lpstr>
      <vt:lpstr>NÃO ESTAMOS RESPEITANDO o DIREITO da criança se expressar QUANDO... </vt:lpstr>
      <vt:lpstr>ESTAMOS RESPEITANDO o DIREITO da criança se expressar QUANDO... </vt:lpstr>
      <vt:lpstr>ESTAMOS RESPEITANDO o DIREITO da criança se expressar QUANDO...</vt:lpstr>
      <vt:lpstr>Os direitos de aprendizagem e desenvolvimento das crianças que devem ser garantidos na educação infantil</vt:lpstr>
      <vt:lpstr>NÃO ESTAMOS RESPEITANDO o DIREITO da criança conhecer-se QUANDO...</vt:lpstr>
      <vt:lpstr>ESTAMOS RESPEITANDO o DIREITO da criança conhecer-se QUANDO...</vt:lpstr>
      <vt:lpstr>ESTAMOS RESPEITANDO o DIREITO da criança conhecer-se QUANDO...</vt:lpstr>
      <vt:lpstr>Por que ainda é tão comum negar os direitos de aprendizagem e desenvolvimento das crianças?  </vt:lpstr>
      <vt:lpstr>CONCLUINDO E COMEÇANDO</vt:lpstr>
      <vt:lpstr>CONCLUINDO E COMEÇANDO  </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SILVIA</dc:creator>
  <cp:lastModifiedBy>SILVIA</cp:lastModifiedBy>
  <cp:revision>146</cp:revision>
  <dcterms:created xsi:type="dcterms:W3CDTF">2018-08-16T11:30:57Z</dcterms:created>
  <dcterms:modified xsi:type="dcterms:W3CDTF">2018-08-23T04:24:13Z</dcterms:modified>
</cp:coreProperties>
</file>