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sldIdLst>
    <p:sldId id="275" r:id="rId2"/>
    <p:sldId id="294" r:id="rId3"/>
    <p:sldId id="286" r:id="rId4"/>
    <p:sldId id="295" r:id="rId5"/>
    <p:sldId id="296" r:id="rId6"/>
    <p:sldId id="297" r:id="rId7"/>
    <p:sldId id="27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333399"/>
    <a:srgbClr val="9420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585"/>
  </p:normalViewPr>
  <p:slideViewPr>
    <p:cSldViewPr snapToGrid="0" snapToObjects="1">
      <p:cViewPr varScale="1">
        <p:scale>
          <a:sx n="74" d="100"/>
          <a:sy n="74" d="100"/>
        </p:scale>
        <p:origin x="16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CAE5-1F84-4046-B338-AB1A62AF87A5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382E-DDB0-D44E-9C7D-C886D46BE3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270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CAE5-1F84-4046-B338-AB1A62AF87A5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382E-DDB0-D44E-9C7D-C886D46BE3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80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CAE5-1F84-4046-B338-AB1A62AF87A5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382E-DDB0-D44E-9C7D-C886D46BE3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CAE5-1F84-4046-B338-AB1A62AF87A5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382E-DDB0-D44E-9C7D-C886D46BE3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09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CAE5-1F84-4046-B338-AB1A62AF87A5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382E-DDB0-D44E-9C7D-C886D46BE3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97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CAE5-1F84-4046-B338-AB1A62AF87A5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382E-DDB0-D44E-9C7D-C886D46BE3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69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CAE5-1F84-4046-B338-AB1A62AF87A5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382E-DDB0-D44E-9C7D-C886D46BE3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22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CAE5-1F84-4046-B338-AB1A62AF87A5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382E-DDB0-D44E-9C7D-C886D46BE3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8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CAE5-1F84-4046-B338-AB1A62AF87A5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382E-DDB0-D44E-9C7D-C886D46BE3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770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CAE5-1F84-4046-B338-AB1A62AF87A5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382E-DDB0-D44E-9C7D-C886D46BE3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909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CAE5-1F84-4046-B338-AB1A62AF87A5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2382E-DDB0-D44E-9C7D-C886D46BE3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83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1CAE5-1F84-4046-B338-AB1A62AF87A5}" type="datetimeFigureOut">
              <a:rPr lang="pt-BR" smtClean="0"/>
              <a:t>24/08/2018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2382E-DDB0-D44E-9C7D-C886D46BE3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94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2554512" y="-1"/>
            <a:ext cx="9637488" cy="6879120"/>
            <a:chOff x="2554512" y="-1"/>
            <a:chExt cx="9637488" cy="68791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743" y="-1"/>
              <a:ext cx="3817257" cy="68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luxograma: Preparação 18"/>
            <p:cNvSpPr/>
            <p:nvPr/>
          </p:nvSpPr>
          <p:spPr>
            <a:xfrm>
              <a:off x="2554512" y="0"/>
              <a:ext cx="9144001" cy="6858000"/>
            </a:xfrm>
            <a:prstGeom prst="flowChartPreparat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Espaço Reservado para Texto Vertical 5"/>
          <p:cNvSpPr>
            <a:spLocks noGrp="1"/>
          </p:cNvSpPr>
          <p:nvPr>
            <p:ph idx="1"/>
          </p:nvPr>
        </p:nvSpPr>
        <p:spPr>
          <a:xfrm>
            <a:off x="394063" y="561108"/>
            <a:ext cx="10037824" cy="5813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</a:t>
            </a: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Clr>
                <a:srgbClr val="C00000"/>
              </a:buClr>
              <a:buNone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643677" y="539988"/>
            <a:ext cx="8607906" cy="1557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                                        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pPr algn="ctr"/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XXXIV Encontro Nacional do Movimento </a:t>
            </a:r>
            <a:r>
              <a:rPr lang="pt-B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Interfóruns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Educação Infantil - MIEIB</a:t>
            </a: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endParaRPr lang="pt-BR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43676" y="3155324"/>
            <a:ext cx="8350329" cy="1223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“INFÂNCIA, EDUCAÇÃO INFANTIL E DIVERSIDADE: PRINCIPAIS DESAFIOS E POTENCIALIDADES”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46996" y="5267459"/>
            <a:ext cx="5847010" cy="707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/>
            <a:endParaRPr lang="pt-BR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/>
            <a:endParaRPr lang="pt-BR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Ma. Alva Rosa Lana Vieira – Gerência de Formação/CEPAN/SEDUC-AM </a:t>
            </a:r>
          </a:p>
          <a:p>
            <a:pPr algn="ctr"/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1" name="Imagem 10" descr="D:\BKP Isabel\D\Documentos\Isabel\GRUPOS DE ESTUDO_UFAM\MIEIB 2018\lOGOS ATUAIS\MIEIB_JPE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71" y="648543"/>
            <a:ext cx="1152525" cy="115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D:\BKP Isabel\D\Documentos\Isabel\GRUPOS DE ESTUDO_UFAM\MIEIB 2018\lOGOS ATUAIS\FAMEI_JPEG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40" y="648543"/>
            <a:ext cx="10953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D:\BKP Isabel\D\Documentos\Isabel\GRUPOS DE ESTUDO_UFAM\MIEIB 2018\lOGOS ATUAIS\nepei-colorido-pdf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272" y="553293"/>
            <a:ext cx="119380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15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2554512" y="-1"/>
            <a:ext cx="9637488" cy="6879120"/>
            <a:chOff x="2554512" y="-1"/>
            <a:chExt cx="9637488" cy="68791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743" y="-1"/>
              <a:ext cx="3817257" cy="68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luxograma: Preparação 18"/>
            <p:cNvSpPr/>
            <p:nvPr/>
          </p:nvSpPr>
          <p:spPr>
            <a:xfrm>
              <a:off x="2554512" y="0"/>
              <a:ext cx="9144001" cy="6858000"/>
            </a:xfrm>
            <a:prstGeom prst="flowChartPreparat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Espaço Reservado para Texto Vertical 5"/>
          <p:cNvSpPr>
            <a:spLocks noGrp="1"/>
          </p:cNvSpPr>
          <p:nvPr>
            <p:ph idx="1"/>
          </p:nvPr>
        </p:nvSpPr>
        <p:spPr>
          <a:xfrm>
            <a:off x="838200" y="666206"/>
            <a:ext cx="9076509" cy="5473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Clr>
                <a:srgbClr val="C00000"/>
              </a:buClr>
              <a:buNone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da Educação Escolar Indígena 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pt-BR" sz="20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838200" y="1672046"/>
            <a:ext cx="4831080" cy="29772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Indígena no Brasil: 817 mil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Povos indígenas: 305 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Línguas indígenas: 274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indígena no Amazonas: 168 mil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Povos indígenas: 65 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Línguas indígenas faladas: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  <a:p>
            <a:r>
              <a:rPr lang="pt-B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Fonte</a:t>
            </a: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IBGE </a:t>
            </a:r>
            <a:r>
              <a:rPr lang="pt-B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5722983" y="1672046"/>
            <a:ext cx="4415246" cy="29772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Escolas Indígena no Brasil: 3.085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Alunos Indígenas: 262.013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Indígena: 20.238</a:t>
            </a: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pt-B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Censo </a:t>
            </a:r>
            <a:r>
              <a:rPr lang="pt-B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Escolas Indígena no Amazonas: 970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Alunos Indígenas:  67.542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Indígena: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4.571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Infantil: 9.740</a:t>
            </a:r>
          </a:p>
          <a:p>
            <a:r>
              <a:rPr lang="pt-B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pt-B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Censo 2017</a:t>
            </a:r>
          </a:p>
          <a:p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4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2554512" y="0"/>
            <a:ext cx="9637488" cy="6879120"/>
            <a:chOff x="2554512" y="-1"/>
            <a:chExt cx="9637488" cy="68791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743" y="-1"/>
              <a:ext cx="3817257" cy="68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luxograma: Preparação 18"/>
            <p:cNvSpPr/>
            <p:nvPr/>
          </p:nvSpPr>
          <p:spPr>
            <a:xfrm>
              <a:off x="2554512" y="0"/>
              <a:ext cx="9144001" cy="6858000"/>
            </a:xfrm>
            <a:prstGeom prst="flowChartPreparat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Espaço Reservado para Texto Vertical 5"/>
          <p:cNvSpPr>
            <a:spLocks noGrp="1"/>
          </p:cNvSpPr>
          <p:nvPr>
            <p:ph idx="1"/>
          </p:nvPr>
        </p:nvSpPr>
        <p:spPr>
          <a:xfrm>
            <a:off x="618186" y="631065"/>
            <a:ext cx="10135673" cy="582124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Clr>
                <a:srgbClr val="C00000"/>
              </a:buClr>
              <a:buNone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pt-BR" sz="5100" b="1" dirty="0"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pt-BR" sz="45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 Educação Infantil é um direito dos povos indígenas que deve ser garantido e realizado com o compromisso de qualidade sociocultural e de respeito aos preceitos da educação diferenciada e específica.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Sendo </a:t>
            </a:r>
            <a:r>
              <a:rPr lang="pt-BR" sz="4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direito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, ela pode ser </a:t>
            </a:r>
            <a:r>
              <a:rPr lang="pt-BR" sz="4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uma opção de cada comunidade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indígena que possui a prerrogativa de, ao avaliar suas funções e objetivos a partir de suas referências culturais, decidir pelo ingresso ou não de suas crianças na escola desde cedo. 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Para que essa avaliação expresse de modo legítimo os interesses de cada comunidade indígena, </a:t>
            </a:r>
            <a:r>
              <a:rPr lang="pt-BR" sz="4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sistemas de ensino devem promover consulta livre, prévia e informada acerca da oferta da Educação Infantil</a:t>
            </a:r>
            <a:r>
              <a:rPr lang="pt-BR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entre todos os envolvidos, direta e indiretamente, com a educação das crianças indígenas, tais como pais, mães, avós, “os mais velhos”, professores, gestores escolares e lideranças comunitárias.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(Brasil, Parecer CNE/CEB nº 13/2012)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2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2554512" y="-1"/>
            <a:ext cx="9637488" cy="6879120"/>
            <a:chOff x="2554512" y="-1"/>
            <a:chExt cx="9637488" cy="68791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743" y="-1"/>
              <a:ext cx="3817257" cy="68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luxograma: Preparação 18"/>
            <p:cNvSpPr/>
            <p:nvPr/>
          </p:nvSpPr>
          <p:spPr>
            <a:xfrm>
              <a:off x="2554512" y="0"/>
              <a:ext cx="9144001" cy="6858000"/>
            </a:xfrm>
            <a:prstGeom prst="flowChartPreparat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6" name="Espaço Reservado para Texto Vertical 5"/>
          <p:cNvSpPr>
            <a:spLocks noGrp="1"/>
          </p:cNvSpPr>
          <p:nvPr>
            <p:ph idx="1"/>
          </p:nvPr>
        </p:nvSpPr>
        <p:spPr>
          <a:xfrm>
            <a:off x="838200" y="653143"/>
            <a:ext cx="9928538" cy="5841175"/>
          </a:xfrm>
        </p:spPr>
        <p:txBody>
          <a:bodyPr>
            <a:normAutofit fontScale="92500"/>
          </a:bodyPr>
          <a:lstStyle/>
          <a:p>
            <a:pPr marL="0" indent="0" algn="ctr">
              <a:buClr>
                <a:srgbClr val="C00000"/>
              </a:buClr>
              <a:buNone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Propostas pedagógicas para os povos que optaram pela Educação Infantil devem: 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0"/>
              </a:spcBef>
              <a:buClr>
                <a:srgbClr val="C00000"/>
              </a:buClr>
              <a:buAutoNum type="alphaLcParenR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proporcionar uma relação viva com os conhecimentos, crenças, valores, concepções de mundo e as memórias de seu povo;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reafirmar a identidade étnica e a língua materna como elementos de constituição das crianças; 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dar continuidade à educação tradicional oferecida na família e articular-se às práticas socioculturais de educação e cuidado coletivos da comunidade;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adequar calendário, agrupamentos etários e organização de tempos, atividades e ambientes de modo a atender às demandas de cada povo indígena.</a:t>
            </a: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(BRASIL, Parecer CNE/CEB nº 20/2009)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9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2554512" y="-1"/>
            <a:ext cx="9637488" cy="6879120"/>
            <a:chOff x="2554512" y="-1"/>
            <a:chExt cx="9637488" cy="68791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743" y="-1"/>
              <a:ext cx="3817257" cy="68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luxograma: Preparação 18"/>
            <p:cNvSpPr/>
            <p:nvPr/>
          </p:nvSpPr>
          <p:spPr>
            <a:xfrm>
              <a:off x="2554512" y="0"/>
              <a:ext cx="9144001" cy="6858000"/>
            </a:xfrm>
            <a:prstGeom prst="flowChartPreparat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6" name="Espaço Reservado para Texto Vertical 5"/>
          <p:cNvSpPr>
            <a:spLocks noGrp="1"/>
          </p:cNvSpPr>
          <p:nvPr>
            <p:ph idx="1"/>
          </p:nvPr>
        </p:nvSpPr>
        <p:spPr>
          <a:xfrm>
            <a:off x="838200" y="653143"/>
            <a:ext cx="9902780" cy="5841175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00000"/>
              </a:buClr>
              <a:buNone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Direito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Clr>
                <a:srgbClr val="C00000"/>
              </a:buClr>
              <a:buNone/>
            </a:pP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Plano Estadual de Educação do Amazonas na META 21 – Educação Escolar Indígena.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21.23 -  Assegurar aos povos indígenas que determinem a idade mínima para ingresso na educação básica, de acordo com suas formas de organização social, processo de aprendizagem linguística, crenças e tradições. 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1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2554512" y="-1"/>
            <a:ext cx="9637488" cy="6879120"/>
            <a:chOff x="2554512" y="-1"/>
            <a:chExt cx="9637488" cy="68791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743" y="-1"/>
              <a:ext cx="3817257" cy="68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luxograma: Preparação 18"/>
            <p:cNvSpPr/>
            <p:nvPr/>
          </p:nvSpPr>
          <p:spPr>
            <a:xfrm>
              <a:off x="2554512" y="0"/>
              <a:ext cx="9144001" cy="6858000"/>
            </a:xfrm>
            <a:prstGeom prst="flowChartPreparat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6" name="Espaço Reservado para Texto Vertical 5"/>
          <p:cNvSpPr>
            <a:spLocks noGrp="1"/>
          </p:cNvSpPr>
          <p:nvPr>
            <p:ph idx="1"/>
          </p:nvPr>
        </p:nvSpPr>
        <p:spPr>
          <a:xfrm>
            <a:off x="838199" y="653143"/>
            <a:ext cx="10147479" cy="5841175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00000"/>
              </a:buClr>
              <a:buNone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Efetivar a consulta livre, prévia e informada para oferta da Educação Infantil  as crianças indígenas, conforme a legislação;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Currículo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>
                <a:latin typeface="Arial" panose="020B0604020202020204" pitchFamily="34" charset="0"/>
                <a:cs typeface="Arial" panose="020B0604020202020204" pitchFamily="34" charset="0"/>
              </a:rPr>
              <a:t>Educação </a:t>
            </a:r>
            <a:r>
              <a:rPr lang="pt-BR" sz="2400" smtClean="0">
                <a:latin typeface="Arial" panose="020B0604020202020204" pitchFamily="34" charset="0"/>
                <a:cs typeface="Arial" panose="020B0604020202020204" pitchFamily="34" charset="0"/>
              </a:rPr>
              <a:t>Infantil;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arenR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Formação inicial e Continuada específica aos professores para atuarem na Educação Infantil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das escolas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indígenas.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Contradições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Municípios ofertam sem consulta às comunidades indígenas 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C00000"/>
              </a:buClr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7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76475" y="-2842796"/>
            <a:ext cx="6858000" cy="123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ivisa 12"/>
          <p:cNvSpPr/>
          <p:nvPr/>
        </p:nvSpPr>
        <p:spPr>
          <a:xfrm>
            <a:off x="-181049" y="2028371"/>
            <a:ext cx="7881256" cy="2630716"/>
          </a:xfrm>
          <a:prstGeom prst="chevron">
            <a:avLst>
              <a:gd name="adj" fmla="val 190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287384" y="2142310"/>
            <a:ext cx="7158445" cy="2516778"/>
          </a:xfrm>
        </p:spPr>
        <p:txBody>
          <a:bodyPr>
            <a:normAutofit lnSpcReduction="10000"/>
          </a:bodyPr>
          <a:lstStyle/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 Posso ser o que você é sem deixar </a:t>
            </a:r>
            <a:r>
              <a:rPr lang="pt-BR" sz="2400">
                <a:latin typeface="Arial" panose="020B0604020202020204" pitchFamily="34" charset="0"/>
                <a:cs typeface="Arial" panose="020B0604020202020204" pitchFamily="34" charset="0"/>
              </a:rPr>
              <a:t>de ser quem eu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sou”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(Marcos Terena)</a:t>
            </a: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</a:p>
          <a:p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74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79C469DC-9616-7140-AE36-67C52B301F6E}" vid="{562B6146-9575-0D4C-88EA-0B358ADFC1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523</Words>
  <Application>Microsoft Office PowerPoint</Application>
  <PresentationFormat>Widescreen</PresentationFormat>
  <Paragraphs>96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User</cp:lastModifiedBy>
  <cp:revision>150</cp:revision>
  <dcterms:created xsi:type="dcterms:W3CDTF">2016-09-05T02:46:27Z</dcterms:created>
  <dcterms:modified xsi:type="dcterms:W3CDTF">2018-08-24T12:07:08Z</dcterms:modified>
</cp:coreProperties>
</file>