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 id="2147483708" r:id="rId2"/>
    <p:sldMasterId id="2147483720" r:id="rId3"/>
  </p:sldMasterIdLst>
  <p:notesMasterIdLst>
    <p:notesMasterId r:id="rId58"/>
  </p:notesMasterIdLst>
  <p:sldIdLst>
    <p:sldId id="386" r:id="rId4"/>
    <p:sldId id="380" r:id="rId5"/>
    <p:sldId id="381" r:id="rId6"/>
    <p:sldId id="382" r:id="rId7"/>
    <p:sldId id="383" r:id="rId8"/>
    <p:sldId id="384" r:id="rId9"/>
    <p:sldId id="361" r:id="rId10"/>
    <p:sldId id="259" r:id="rId11"/>
    <p:sldId id="362" r:id="rId12"/>
    <p:sldId id="363" r:id="rId13"/>
    <p:sldId id="364" r:id="rId14"/>
    <p:sldId id="365" r:id="rId15"/>
    <p:sldId id="258" r:id="rId16"/>
    <p:sldId id="296" r:id="rId17"/>
    <p:sldId id="268" r:id="rId18"/>
    <p:sldId id="377" r:id="rId19"/>
    <p:sldId id="272" r:id="rId20"/>
    <p:sldId id="280" r:id="rId21"/>
    <p:sldId id="271" r:id="rId22"/>
    <p:sldId id="281" r:id="rId23"/>
    <p:sldId id="282" r:id="rId24"/>
    <p:sldId id="291" r:id="rId25"/>
    <p:sldId id="292" r:id="rId26"/>
    <p:sldId id="283" r:id="rId27"/>
    <p:sldId id="284" r:id="rId28"/>
    <p:sldId id="285" r:id="rId29"/>
    <p:sldId id="286" r:id="rId30"/>
    <p:sldId id="287" r:id="rId31"/>
    <p:sldId id="288" r:id="rId32"/>
    <p:sldId id="289" r:id="rId33"/>
    <p:sldId id="368" r:id="rId34"/>
    <p:sldId id="369" r:id="rId35"/>
    <p:sldId id="304" r:id="rId36"/>
    <p:sldId id="308" r:id="rId37"/>
    <p:sldId id="370" r:id="rId38"/>
    <p:sldId id="316" r:id="rId39"/>
    <p:sldId id="320" r:id="rId40"/>
    <p:sldId id="323" r:id="rId41"/>
    <p:sldId id="326" r:id="rId42"/>
    <p:sldId id="332" r:id="rId43"/>
    <p:sldId id="334" r:id="rId44"/>
    <p:sldId id="339" r:id="rId45"/>
    <p:sldId id="343" r:id="rId46"/>
    <p:sldId id="344" r:id="rId47"/>
    <p:sldId id="347" r:id="rId48"/>
    <p:sldId id="348" r:id="rId49"/>
    <p:sldId id="349" r:id="rId50"/>
    <p:sldId id="354" r:id="rId51"/>
    <p:sldId id="355" r:id="rId52"/>
    <p:sldId id="357" r:id="rId53"/>
    <p:sldId id="358" r:id="rId54"/>
    <p:sldId id="360" r:id="rId55"/>
    <p:sldId id="388" r:id="rId56"/>
    <p:sldId id="390" r:id="rId5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828"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4F2B53-6B3E-4789-B091-52708EE8F62E}" type="datetimeFigureOut">
              <a:rPr lang="pt-BR" smtClean="0"/>
              <a:t>24/08/2018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C55942-B708-4E62-8CF1-181443C6DAC9}" type="slidenum">
              <a:rPr lang="pt-BR" smtClean="0"/>
              <a:t>‹nº›</a:t>
            </a:fld>
            <a:endParaRPr lang="pt-BR"/>
          </a:p>
        </p:txBody>
      </p:sp>
    </p:spTree>
    <p:extLst>
      <p:ext uri="{BB962C8B-B14F-4D97-AF65-F5344CB8AC3E}">
        <p14:creationId xmlns:p14="http://schemas.microsoft.com/office/powerpoint/2010/main" val="4178366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DA2BAC3B-87B8-48B3-8A94-F477D5831BCE}" type="slidenum">
              <a:rPr lang="pt-BR">
                <a:solidFill>
                  <a:prstClr val="black"/>
                </a:solidFill>
              </a:rPr>
              <a:pPr eaLnBrk="1" hangingPunct="1"/>
              <a:t>53</a:t>
            </a:fld>
            <a:endParaRPr lang="pt-BR">
              <a:solidFill>
                <a:prstClr val="black"/>
              </a:solidFill>
            </a:endParaRPr>
          </a:p>
        </p:txBody>
      </p:sp>
      <p:sp>
        <p:nvSpPr>
          <p:cNvPr id="75779" name="Rectangle 1"/>
          <p:cNvSpPr>
            <a:spLocks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75780" name="Rectangle 2"/>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pt-B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8"/>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9151BE4E-13AD-4E76-A617-4A5CC72D7AA4}" type="slidenum">
              <a:rPr lang="pt-BR">
                <a:solidFill>
                  <a:prstClr val="black"/>
                </a:solidFill>
                <a:latin typeface="Times New Roman" pitchFamily="18" charset="0"/>
              </a:rPr>
              <a:pPr eaLnBrk="1" hangingPunct="1"/>
              <a:t>54</a:t>
            </a:fld>
            <a:endParaRPr lang="pt-BR">
              <a:solidFill>
                <a:prstClr val="black"/>
              </a:solidFill>
              <a:latin typeface="Times New Roman" pitchFamily="18" charset="0"/>
            </a:endParaRPr>
          </a:p>
        </p:txBody>
      </p:sp>
      <p:sp>
        <p:nvSpPr>
          <p:cNvPr id="90115" name="Rectangle 1"/>
          <p:cNvSpPr>
            <a:spLocks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90116" name="Rectangle 2"/>
          <p:cNvSpPr>
            <a:spLocks noChangeArrowheads="1"/>
          </p:cNvSpPr>
          <p:nvPr>
            <p:ph type="body" idx="1"/>
          </p:nvPr>
        </p:nvSpPr>
        <p:spPr bwMode="auto">
          <a:xfrm>
            <a:off x="685800" y="4343400"/>
            <a:ext cx="5486400" cy="40370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pt-B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4" name="Título 13"/>
          <p:cNvSpPr>
            <a:spLocks noGrp="1"/>
          </p:cNvSpPr>
          <p:nvPr>
            <p:ph type="ctrTitle"/>
          </p:nvPr>
        </p:nvSpPr>
        <p:spPr>
          <a:xfrm>
            <a:off x="1432560" y="359898"/>
            <a:ext cx="7406640" cy="1472184"/>
          </a:xfrm>
        </p:spPr>
        <p:txBody>
          <a:bodyPr anchor="b"/>
          <a:lstStyle>
            <a:lvl1pPr algn="l">
              <a:defRPr/>
            </a:lvl1pPr>
            <a:extLst/>
          </a:lstStyle>
          <a:p>
            <a:r>
              <a:rPr kumimoji="0" lang="pt-BR" smtClean="0"/>
              <a:t>Clique para editar o título mestre</a:t>
            </a:r>
            <a:endParaRPr kumimoji="0" lang="en-US"/>
          </a:p>
        </p:txBody>
      </p:sp>
      <p:sp>
        <p:nvSpPr>
          <p:cNvPr id="22" name="Subtítu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7" name="Espaço Reservado para Data 6"/>
          <p:cNvSpPr>
            <a:spLocks noGrp="1"/>
          </p:cNvSpPr>
          <p:nvPr>
            <p:ph type="dt" sz="half" idx="10"/>
          </p:nvPr>
        </p:nvSpPr>
        <p:spPr/>
        <p:txBody>
          <a:bodyPr/>
          <a:lstStyle>
            <a:extLst/>
          </a:lstStyle>
          <a:p>
            <a:fld id="{3ACCC11E-5CB3-43F6-AC4D-18B2EFD314A1}" type="datetimeFigureOut">
              <a:rPr lang="pt-BR" smtClean="0"/>
              <a:t>24/08/2018</a:t>
            </a:fld>
            <a:endParaRPr lang="pt-BR"/>
          </a:p>
        </p:txBody>
      </p:sp>
      <p:sp>
        <p:nvSpPr>
          <p:cNvPr id="20" name="Espaço Reservado para Rodapé 19"/>
          <p:cNvSpPr>
            <a:spLocks noGrp="1"/>
          </p:cNvSpPr>
          <p:nvPr>
            <p:ph type="ftr" sz="quarter" idx="11"/>
          </p:nvPr>
        </p:nvSpPr>
        <p:spPr/>
        <p:txBody>
          <a:bodyPr/>
          <a:lstStyle>
            <a:extLst/>
          </a:lstStyle>
          <a:p>
            <a:endParaRPr lang="pt-BR"/>
          </a:p>
        </p:txBody>
      </p:sp>
      <p:sp>
        <p:nvSpPr>
          <p:cNvPr id="10" name="Espaço Reservado para Número de Slide 9"/>
          <p:cNvSpPr>
            <a:spLocks noGrp="1"/>
          </p:cNvSpPr>
          <p:nvPr>
            <p:ph type="sldNum" sz="quarter" idx="12"/>
          </p:nvPr>
        </p:nvSpPr>
        <p:spPr/>
        <p:txBody>
          <a:bodyPr/>
          <a:lstStyle>
            <a:extLst/>
          </a:lstStyle>
          <a:p>
            <a:fld id="{44E1B7AF-604A-480B-9EFC-A647B10730CE}" type="slidenum">
              <a:rPr lang="pt-BR" smtClean="0"/>
              <a:t>‹nº›</a:t>
            </a:fld>
            <a:endParaRPr lang="pt-BR"/>
          </a:p>
        </p:txBody>
      </p:sp>
      <p:sp>
        <p:nvSpPr>
          <p:cNvPr id="8" name="E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3ACCC11E-5CB3-43F6-AC4D-18B2EFD314A1}" type="datetimeFigureOut">
              <a:rPr lang="pt-BR" smtClean="0"/>
              <a:t>24/08/2018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4E1B7AF-604A-480B-9EFC-A647B10730CE}"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274639"/>
            <a:ext cx="1828800" cy="5851525"/>
          </a:xfrm>
        </p:spPr>
        <p:txBody>
          <a:bodyPr vert="eaVe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3ACCC11E-5CB3-43F6-AC4D-18B2EFD314A1}" type="datetimeFigureOut">
              <a:rPr lang="pt-BR" smtClean="0"/>
              <a:t>24/08/2018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4E1B7AF-604A-480B-9EFC-A647B10730CE}" type="slidenum">
              <a:rPr lang="pt-BR" smtClean="0"/>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F1F7770D-55AC-4468-BC8E-F390E6ADD194}" type="datetimeFigureOut">
              <a:rPr lang="pt-BR" smtClean="0">
                <a:solidFill>
                  <a:prstClr val="black">
                    <a:tint val="75000"/>
                  </a:prstClr>
                </a:solidFill>
              </a:rPr>
              <a:pPr/>
              <a:t>24/08/2018</a:t>
            </a:fld>
            <a:endParaRPr lang="pt-BR">
              <a:solidFill>
                <a:prstClr val="black">
                  <a:tint val="75000"/>
                </a:prstClr>
              </a:solidFill>
            </a:endParaRP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solidFill>
                <a:prstClr val="black">
                  <a:tint val="75000"/>
                </a:prstClr>
              </a:solidFill>
            </a:endParaRP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31705A50-E856-4A1A-A897-2ABF4863C55F}" type="slidenum">
              <a:rPr lang="pt-BR" smtClean="0">
                <a:solidFill>
                  <a:prstClr val="black">
                    <a:tint val="75000"/>
                  </a:prstClr>
                </a:solidFill>
              </a:rPr>
              <a:pPr/>
              <a:t>‹nº›</a:t>
            </a:fld>
            <a:endParaRPr lang="pt-BR">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4"/>
          </p:nvPr>
        </p:nvSpPr>
        <p:spPr/>
        <p:txBody>
          <a:bodyPr rtlCol="0"/>
          <a:lstStyle/>
          <a:p>
            <a:fld id="{F1F7770D-55AC-4468-BC8E-F390E6ADD194}" type="datetimeFigureOut">
              <a:rPr lang="pt-BR" smtClean="0">
                <a:solidFill>
                  <a:prstClr val="black">
                    <a:tint val="75000"/>
                  </a:prstClr>
                </a:solidFill>
              </a:rPr>
              <a:pPr/>
              <a:t>24/08/2018</a:t>
            </a:fld>
            <a:endParaRPr lang="pt-BR">
              <a:solidFill>
                <a:prstClr val="black">
                  <a:tint val="75000"/>
                </a:prstClr>
              </a:solidFill>
            </a:endParaRPr>
          </a:p>
        </p:txBody>
      </p:sp>
      <p:sp>
        <p:nvSpPr>
          <p:cNvPr id="9" name="Espaço Reservado para Número de Slide 8"/>
          <p:cNvSpPr>
            <a:spLocks noGrp="1"/>
          </p:cNvSpPr>
          <p:nvPr>
            <p:ph type="sldNum" sz="quarter" idx="15"/>
          </p:nvPr>
        </p:nvSpPr>
        <p:spPr/>
        <p:txBody>
          <a:bodyPr rtlCol="0"/>
          <a:lstStyle/>
          <a:p>
            <a:fld id="{31705A50-E856-4A1A-A897-2ABF4863C55F}" type="slidenum">
              <a:rPr lang="pt-BR" smtClean="0">
                <a:solidFill>
                  <a:prstClr val="black">
                    <a:tint val="75000"/>
                  </a:prstClr>
                </a:solidFill>
              </a:rPr>
              <a:pPr/>
              <a:t>‹nº›</a:t>
            </a:fld>
            <a:endParaRPr lang="pt-BR">
              <a:solidFill>
                <a:prstClr val="black">
                  <a:tint val="75000"/>
                </a:prstClr>
              </a:solidFill>
            </a:endParaRPr>
          </a:p>
        </p:txBody>
      </p:sp>
      <p:sp>
        <p:nvSpPr>
          <p:cNvPr id="10" name="Espaço Reservado para Rodapé 9"/>
          <p:cNvSpPr>
            <a:spLocks noGrp="1"/>
          </p:cNvSpPr>
          <p:nvPr>
            <p:ph type="ftr" sz="quarter" idx="16"/>
          </p:nvPr>
        </p:nvSpPr>
        <p:spPr/>
        <p:txBody>
          <a:bodyPr rtlCol="0"/>
          <a:lstStyle/>
          <a:p>
            <a:endParaRPr lang="pt-BR">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F1F7770D-55AC-4468-BC8E-F390E6ADD194}" type="datetimeFigureOut">
              <a:rPr lang="pt-BR" smtClean="0">
                <a:solidFill>
                  <a:prstClr val="black">
                    <a:tint val="75000"/>
                  </a:prstClr>
                </a:solidFill>
              </a:rPr>
              <a:pPr/>
              <a:t>24/08/2018</a:t>
            </a:fld>
            <a:endParaRPr lang="pt-BR">
              <a:solidFill>
                <a:prstClr val="black">
                  <a:tint val="75000"/>
                </a:prstClr>
              </a:solidFill>
            </a:endParaRP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solidFill>
                <a:prstClr val="black">
                  <a:tint val="75000"/>
                </a:prstClr>
              </a:solidFill>
            </a:endParaRP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31705A50-E856-4A1A-A897-2ABF4863C55F}" type="slidenum">
              <a:rPr lang="pt-BR" smtClean="0">
                <a:solidFill>
                  <a:prstClr val="black">
                    <a:tint val="75000"/>
                  </a:prstClr>
                </a:solidFill>
              </a:rPr>
              <a:pPr/>
              <a:t>‹nº›</a:t>
            </a:fld>
            <a:endParaRPr lang="pt-BR">
              <a:solidFill>
                <a:prstClr val="black">
                  <a:tint val="7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F1F7770D-55AC-4468-BC8E-F390E6ADD194}" type="datetimeFigureOut">
              <a:rPr lang="pt-BR" smtClean="0">
                <a:solidFill>
                  <a:prstClr val="black">
                    <a:tint val="75000"/>
                  </a:prstClr>
                </a:solidFill>
              </a:rPr>
              <a:pPr/>
              <a:t>24/08/2018</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31705A50-E856-4A1A-A897-2ABF4863C55F}" type="slidenum">
              <a:rPr lang="pt-BR" smtClean="0">
                <a:solidFill>
                  <a:prstClr val="black">
                    <a:tint val="75000"/>
                  </a:prstClr>
                </a:solidFill>
              </a:rPr>
              <a:pPr/>
              <a:t>‹nº›</a:t>
            </a:fld>
            <a:endParaRPr lang="pt-BR">
              <a:solidFill>
                <a:prstClr val="black">
                  <a:tint val="75000"/>
                </a:prstClr>
              </a:solidFill>
            </a:endParaRP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smtClean="0"/>
              <a:t>Clique para editar o título mestre</a:t>
            </a:r>
            <a:endParaRPr kumimoji="0" lang="en-US"/>
          </a:p>
        </p:txBody>
      </p:sp>
      <p:sp>
        <p:nvSpPr>
          <p:cNvPr id="7" name="Espaço Reservado para Data 6"/>
          <p:cNvSpPr>
            <a:spLocks noGrp="1"/>
          </p:cNvSpPr>
          <p:nvPr>
            <p:ph type="dt" sz="half" idx="10"/>
          </p:nvPr>
        </p:nvSpPr>
        <p:spPr/>
        <p:txBody>
          <a:bodyPr/>
          <a:lstStyle/>
          <a:p>
            <a:fld id="{F1F7770D-55AC-4468-BC8E-F390E6ADD194}" type="datetimeFigureOut">
              <a:rPr lang="pt-BR" smtClean="0">
                <a:solidFill>
                  <a:prstClr val="black">
                    <a:tint val="75000"/>
                  </a:prstClr>
                </a:solidFill>
              </a:rPr>
              <a:pPr/>
              <a:t>24/08/2018</a:t>
            </a:fld>
            <a:endParaRPr lang="pt-BR">
              <a:solidFill>
                <a:prstClr val="black">
                  <a:tint val="75000"/>
                </a:prstClr>
              </a:solidFill>
            </a:endParaRPr>
          </a:p>
        </p:txBody>
      </p:sp>
      <p:sp>
        <p:nvSpPr>
          <p:cNvPr id="8" name="Espaço Reservado para Rodapé 7"/>
          <p:cNvSpPr>
            <a:spLocks noGrp="1"/>
          </p:cNvSpPr>
          <p:nvPr>
            <p:ph type="ftr" sz="quarter" idx="11"/>
          </p:nvPr>
        </p:nvSpPr>
        <p:spPr/>
        <p:txBody>
          <a:bodyPr/>
          <a:lstStyle/>
          <a:p>
            <a:endParaRPr lang="pt-BR">
              <a:solidFill>
                <a:prstClr val="black">
                  <a:tint val="75000"/>
                </a:prstClr>
              </a:solidFill>
            </a:endParaRPr>
          </a:p>
        </p:txBody>
      </p:sp>
      <p:sp>
        <p:nvSpPr>
          <p:cNvPr id="9" name="Espaço Reservado para Número de Slide 8"/>
          <p:cNvSpPr>
            <a:spLocks noGrp="1"/>
          </p:cNvSpPr>
          <p:nvPr>
            <p:ph type="sldNum" sz="quarter" idx="12"/>
          </p:nvPr>
        </p:nvSpPr>
        <p:spPr/>
        <p:txBody>
          <a:bodyPr/>
          <a:lstStyle/>
          <a:p>
            <a:fld id="{31705A50-E856-4A1A-A897-2ABF4863C55F}" type="slidenum">
              <a:rPr lang="pt-BR" smtClean="0">
                <a:solidFill>
                  <a:prstClr val="black">
                    <a:tint val="75000"/>
                  </a:prstClr>
                </a:solidFill>
              </a:rPr>
              <a:pPr/>
              <a:t>‹nº›</a:t>
            </a:fld>
            <a:endParaRPr lang="pt-BR">
              <a:solidFill>
                <a:prstClr val="black">
                  <a:tint val="75000"/>
                </a:prstClr>
              </a:solidFill>
            </a:endParaRP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6" name="Espaço Reservado para Data 5"/>
          <p:cNvSpPr>
            <a:spLocks noGrp="1"/>
          </p:cNvSpPr>
          <p:nvPr>
            <p:ph type="dt" sz="half" idx="10"/>
          </p:nvPr>
        </p:nvSpPr>
        <p:spPr/>
        <p:txBody>
          <a:bodyPr rtlCol="0"/>
          <a:lstStyle/>
          <a:p>
            <a:fld id="{F1F7770D-55AC-4468-BC8E-F390E6ADD194}" type="datetimeFigureOut">
              <a:rPr lang="pt-BR" smtClean="0">
                <a:solidFill>
                  <a:prstClr val="black">
                    <a:tint val="75000"/>
                  </a:prstClr>
                </a:solidFill>
              </a:rPr>
              <a:pPr/>
              <a:t>24/08/2018</a:t>
            </a:fld>
            <a:endParaRPr lang="pt-BR">
              <a:solidFill>
                <a:prstClr val="black">
                  <a:tint val="75000"/>
                </a:prstClr>
              </a:solidFill>
            </a:endParaRPr>
          </a:p>
        </p:txBody>
      </p:sp>
      <p:sp>
        <p:nvSpPr>
          <p:cNvPr id="7" name="Espaço Reservado para Número de Slide 6"/>
          <p:cNvSpPr>
            <a:spLocks noGrp="1"/>
          </p:cNvSpPr>
          <p:nvPr>
            <p:ph type="sldNum" sz="quarter" idx="11"/>
          </p:nvPr>
        </p:nvSpPr>
        <p:spPr/>
        <p:txBody>
          <a:bodyPr rtlCol="0"/>
          <a:lstStyle/>
          <a:p>
            <a:fld id="{31705A50-E856-4A1A-A897-2ABF4863C55F}" type="slidenum">
              <a:rPr lang="pt-BR" smtClean="0">
                <a:solidFill>
                  <a:prstClr val="black">
                    <a:tint val="75000"/>
                  </a:prstClr>
                </a:solidFill>
              </a:rPr>
              <a:pPr/>
              <a:t>‹nº›</a:t>
            </a:fld>
            <a:endParaRPr lang="pt-BR">
              <a:solidFill>
                <a:prstClr val="black">
                  <a:tint val="75000"/>
                </a:prstClr>
              </a:solidFill>
            </a:endParaRPr>
          </a:p>
        </p:txBody>
      </p:sp>
      <p:sp>
        <p:nvSpPr>
          <p:cNvPr id="8" name="Espaço Reservado para Rodapé 7"/>
          <p:cNvSpPr>
            <a:spLocks noGrp="1"/>
          </p:cNvSpPr>
          <p:nvPr>
            <p:ph type="ftr" sz="quarter" idx="12"/>
          </p:nvPr>
        </p:nvSpPr>
        <p:spPr/>
        <p:txBody>
          <a:bodyPr rtlCol="0"/>
          <a:lstStyle/>
          <a:p>
            <a:endParaRPr lang="pt-BR">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1F7770D-55AC-4468-BC8E-F390E6ADD194}" type="datetimeFigureOut">
              <a:rPr lang="pt-BR" smtClean="0">
                <a:solidFill>
                  <a:prstClr val="black">
                    <a:tint val="75000"/>
                  </a:prstClr>
                </a:solidFill>
              </a:rPr>
              <a:pPr/>
              <a:t>24/08/2018</a:t>
            </a:fld>
            <a:endParaRPr lang="pt-BR">
              <a:solidFill>
                <a:prstClr val="black">
                  <a:tint val="75000"/>
                </a:prstClr>
              </a:solidFill>
            </a:endParaRPr>
          </a:p>
        </p:txBody>
      </p:sp>
      <p:sp>
        <p:nvSpPr>
          <p:cNvPr id="3" name="Espaço Reservado para Rodapé 2"/>
          <p:cNvSpPr>
            <a:spLocks noGrp="1"/>
          </p:cNvSpPr>
          <p:nvPr>
            <p:ph type="ftr" sz="quarter" idx="11"/>
          </p:nvPr>
        </p:nvSpPr>
        <p:spPr/>
        <p:txBody>
          <a:bodyPr/>
          <a:lstStyle/>
          <a:p>
            <a:endParaRPr lang="pt-BR">
              <a:solidFill>
                <a:prstClr val="black">
                  <a:tint val="75000"/>
                </a:prstClr>
              </a:solidFill>
            </a:endParaRPr>
          </a:p>
        </p:txBody>
      </p:sp>
      <p:sp>
        <p:nvSpPr>
          <p:cNvPr id="4" name="Espaço Reservado para Número de Slide 3"/>
          <p:cNvSpPr>
            <a:spLocks noGrp="1"/>
          </p:cNvSpPr>
          <p:nvPr>
            <p:ph type="sldNum" sz="quarter" idx="12"/>
          </p:nvPr>
        </p:nvSpPr>
        <p:spPr/>
        <p:txBody>
          <a:bodyPr/>
          <a:lstStyle/>
          <a:p>
            <a:fld id="{31705A50-E856-4A1A-A897-2ABF4863C55F}" type="slidenum">
              <a:rPr lang="pt-BR" smtClean="0">
                <a:solidFill>
                  <a:prstClr val="black">
                    <a:tint val="75000"/>
                  </a:prstClr>
                </a:solidFill>
              </a:rPr>
              <a:pPr/>
              <a:t>‹nº›</a:t>
            </a:fld>
            <a:endParaRPr lang="pt-BR">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F1F7770D-55AC-4468-BC8E-F390E6ADD194}" type="datetimeFigureOut">
              <a:rPr lang="pt-BR" smtClean="0">
                <a:solidFill>
                  <a:prstClr val="black">
                    <a:tint val="75000"/>
                  </a:prstClr>
                </a:solidFill>
              </a:rPr>
              <a:pPr/>
              <a:t>24/08/2018</a:t>
            </a:fld>
            <a:endParaRPr lang="pt-BR">
              <a:solidFill>
                <a:prstClr val="black">
                  <a:tint val="75000"/>
                </a:prstClr>
              </a:solidFill>
            </a:endParaRPr>
          </a:p>
        </p:txBody>
      </p:sp>
      <p:sp>
        <p:nvSpPr>
          <p:cNvPr id="22" name="Espaço Reservado para Número de Slide 21"/>
          <p:cNvSpPr>
            <a:spLocks noGrp="1"/>
          </p:cNvSpPr>
          <p:nvPr>
            <p:ph type="sldNum" sz="quarter" idx="15"/>
          </p:nvPr>
        </p:nvSpPr>
        <p:spPr/>
        <p:txBody>
          <a:bodyPr rtlCol="0"/>
          <a:lstStyle/>
          <a:p>
            <a:fld id="{31705A50-E856-4A1A-A897-2ABF4863C55F}" type="slidenum">
              <a:rPr lang="pt-BR" smtClean="0">
                <a:solidFill>
                  <a:prstClr val="black">
                    <a:tint val="75000"/>
                  </a:prstClr>
                </a:solidFill>
              </a:rPr>
              <a:pPr/>
              <a:t>‹nº›</a:t>
            </a:fld>
            <a:endParaRPr lang="pt-BR">
              <a:solidFill>
                <a:prstClr val="black">
                  <a:tint val="75000"/>
                </a:prstClr>
              </a:solidFill>
            </a:endParaRPr>
          </a:p>
        </p:txBody>
      </p:sp>
      <p:sp>
        <p:nvSpPr>
          <p:cNvPr id="23" name="Espaço Reservado para Rodapé 22"/>
          <p:cNvSpPr>
            <a:spLocks noGrp="1"/>
          </p:cNvSpPr>
          <p:nvPr>
            <p:ph type="ftr" sz="quarter" idx="16"/>
          </p:nvPr>
        </p:nvSpPr>
        <p:spPr/>
        <p:txBody>
          <a:bodyPr rtlCol="0"/>
          <a:lstStyle/>
          <a:p>
            <a:endParaRPr lang="pt-BR">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3ACCC11E-5CB3-43F6-AC4D-18B2EFD314A1}" type="datetimeFigureOut">
              <a:rPr lang="pt-BR" smtClean="0"/>
              <a:t>24/08/2018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4E1B7AF-604A-480B-9EFC-A647B10730CE}" type="slidenum">
              <a:rPr lang="pt-BR" smtClean="0"/>
              <a:t>‹nº›</a:t>
            </a:fld>
            <a:endParaRPr lang="pt-B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F1F7770D-55AC-4468-BC8E-F390E6ADD194}" type="datetimeFigureOut">
              <a:rPr lang="pt-BR" smtClean="0">
                <a:solidFill>
                  <a:prstClr val="black">
                    <a:tint val="75000"/>
                  </a:prstClr>
                </a:solidFill>
              </a:rPr>
              <a:pPr/>
              <a:t>24/08/2018</a:t>
            </a:fld>
            <a:endParaRPr lang="pt-BR">
              <a:solidFill>
                <a:prstClr val="black">
                  <a:tint val="75000"/>
                </a:prstClr>
              </a:solidFill>
            </a:endParaRPr>
          </a:p>
        </p:txBody>
      </p:sp>
      <p:sp>
        <p:nvSpPr>
          <p:cNvPr id="18" name="Espaço Reservado para Número de Slide 17"/>
          <p:cNvSpPr>
            <a:spLocks noGrp="1"/>
          </p:cNvSpPr>
          <p:nvPr>
            <p:ph type="sldNum" sz="quarter" idx="11"/>
          </p:nvPr>
        </p:nvSpPr>
        <p:spPr/>
        <p:txBody>
          <a:bodyPr rtlCol="0"/>
          <a:lstStyle/>
          <a:p>
            <a:fld id="{31705A50-E856-4A1A-A897-2ABF4863C55F}" type="slidenum">
              <a:rPr lang="pt-BR" smtClean="0">
                <a:solidFill>
                  <a:prstClr val="black">
                    <a:tint val="75000"/>
                  </a:prstClr>
                </a:solidFill>
              </a:rPr>
              <a:pPr/>
              <a:t>‹nº›</a:t>
            </a:fld>
            <a:endParaRPr lang="pt-BR">
              <a:solidFill>
                <a:prstClr val="black">
                  <a:tint val="75000"/>
                </a:prstClr>
              </a:solidFill>
            </a:endParaRPr>
          </a:p>
        </p:txBody>
      </p:sp>
      <p:sp>
        <p:nvSpPr>
          <p:cNvPr id="21" name="Espaço Reservado para Rodapé 20"/>
          <p:cNvSpPr>
            <a:spLocks noGrp="1"/>
          </p:cNvSpPr>
          <p:nvPr>
            <p:ph type="ftr" sz="quarter" idx="12"/>
          </p:nvPr>
        </p:nvSpPr>
        <p:spPr/>
        <p:txBody>
          <a:bodyPr rtlCol="0"/>
          <a:lstStyle/>
          <a:p>
            <a:endParaRPr lang="pt-BR">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1F7770D-55AC-4468-BC8E-F390E6ADD194}" type="datetimeFigureOut">
              <a:rPr lang="pt-BR" smtClean="0">
                <a:solidFill>
                  <a:prstClr val="black">
                    <a:tint val="75000"/>
                  </a:prstClr>
                </a:solidFill>
              </a:rPr>
              <a:pPr/>
              <a:t>24/08/2018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31705A50-E856-4A1A-A897-2ABF4863C55F}" type="slidenum">
              <a:rPr lang="pt-BR" smtClean="0">
                <a:solidFill>
                  <a:prstClr val="black">
                    <a:tint val="75000"/>
                  </a:prstClr>
                </a:solidFill>
              </a:rPr>
              <a:pPr/>
              <a:t>‹nº›</a:t>
            </a:fld>
            <a:endParaRPr lang="pt-BR">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1F7770D-55AC-4468-BC8E-F390E6ADD194}" type="datetimeFigureOut">
              <a:rPr lang="pt-BR" smtClean="0">
                <a:solidFill>
                  <a:prstClr val="black">
                    <a:tint val="75000"/>
                  </a:prstClr>
                </a:solidFill>
              </a:rPr>
              <a:pPr/>
              <a:t>24/08/2018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31705A50-E856-4A1A-A897-2ABF4863C55F}" type="slidenum">
              <a:rPr lang="pt-BR" smtClean="0">
                <a:solidFill>
                  <a:prstClr val="black">
                    <a:tint val="75000"/>
                  </a:prstClr>
                </a:solidFill>
              </a:rPr>
              <a:pPr/>
              <a:t>‹nº›</a:t>
            </a:fld>
            <a:endParaRPr lang="pt-BR">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Retângulo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etângulo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etângulo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Retângulo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0" name="Conector reto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Verdana" pitchFamily="34" charset="0"/>
            </a:endParaRPr>
          </a:p>
        </p:txBody>
      </p:sp>
      <p:sp>
        <p:nvSpPr>
          <p:cNvPr id="11" name="Conector reto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Verdana" pitchFamily="34" charset="0"/>
            </a:endParaRPr>
          </a:p>
        </p:txBody>
      </p:sp>
      <p:sp>
        <p:nvSpPr>
          <p:cNvPr id="12" name="Conector reto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Verdana" pitchFamily="34" charset="0"/>
            </a:endParaRPr>
          </a:p>
        </p:txBody>
      </p:sp>
      <p:sp>
        <p:nvSpPr>
          <p:cNvPr id="13" name="Conector reto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Verdana" pitchFamily="34" charset="0"/>
            </a:endParaRPr>
          </a:p>
        </p:txBody>
      </p:sp>
      <p:sp>
        <p:nvSpPr>
          <p:cNvPr id="14" name="Conector reto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Verdana" pitchFamily="34" charset="0"/>
            </a:endParaRPr>
          </a:p>
        </p:txBody>
      </p:sp>
      <p:sp>
        <p:nvSpPr>
          <p:cNvPr id="15" name="Conector reto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Verdana" pitchFamily="34" charset="0"/>
            </a:endParaRPr>
          </a:p>
        </p:txBody>
      </p:sp>
      <p:sp>
        <p:nvSpPr>
          <p:cNvPr id="16" name="Retângulo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7" name="Elipse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8" name="Elipse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9" name="Elipse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0" name="Elipse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1" name="Elipse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8" name="Título 7"/>
          <p:cNvSpPr>
            <a:spLocks noGrp="1"/>
          </p:cNvSpPr>
          <p:nvPr>
            <p:ph type="ctrTitle"/>
          </p:nvPr>
        </p:nvSpPr>
        <p:spPr>
          <a:xfrm>
            <a:off x="2286000" y="3124200"/>
            <a:ext cx="6172200" cy="1894362"/>
          </a:xfrm>
        </p:spPr>
        <p:txBody>
          <a:bodyPr/>
          <a:lstStyle>
            <a:lvl1pPr>
              <a:defRPr b="1"/>
            </a:lvl1pPr>
          </a:lstStyle>
          <a:p>
            <a:r>
              <a:rPr lang="pt-BR" smtClean="0"/>
              <a:t>Clique para editar o estilo do título mestre</a:t>
            </a:r>
            <a:endParaRPr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en-US"/>
          </a:p>
        </p:txBody>
      </p:sp>
      <p:sp>
        <p:nvSpPr>
          <p:cNvPr id="22" name="Espaço Reservado para Data 27"/>
          <p:cNvSpPr>
            <a:spLocks noGrp="1"/>
          </p:cNvSpPr>
          <p:nvPr>
            <p:ph type="dt" sz="half" idx="10"/>
          </p:nvPr>
        </p:nvSpPr>
        <p:spPr bwMode="auto">
          <a:xfrm rot="5400000">
            <a:off x="7764463" y="1174750"/>
            <a:ext cx="2286000" cy="381000"/>
          </a:xfrm>
        </p:spPr>
        <p:txBody>
          <a:bodyPr/>
          <a:lstStyle>
            <a:lvl1pPr>
              <a:defRPr/>
            </a:lvl1pPr>
          </a:lstStyle>
          <a:p>
            <a:pPr>
              <a:defRPr/>
            </a:pPr>
            <a:endParaRPr lang="pt-BR">
              <a:solidFill>
                <a:srgbClr val="575F6D"/>
              </a:solidFill>
            </a:endParaRPr>
          </a:p>
        </p:txBody>
      </p:sp>
      <p:sp>
        <p:nvSpPr>
          <p:cNvPr id="23" name="Espaço Reservado para Rodapé 16"/>
          <p:cNvSpPr>
            <a:spLocks noGrp="1"/>
          </p:cNvSpPr>
          <p:nvPr>
            <p:ph type="ftr" sz="quarter" idx="11"/>
          </p:nvPr>
        </p:nvSpPr>
        <p:spPr bwMode="auto">
          <a:xfrm rot="5400000">
            <a:off x="7077076" y="4181475"/>
            <a:ext cx="3657600" cy="384175"/>
          </a:xfrm>
        </p:spPr>
        <p:txBody>
          <a:bodyPr/>
          <a:lstStyle>
            <a:lvl1pPr>
              <a:defRPr/>
            </a:lvl1pPr>
          </a:lstStyle>
          <a:p>
            <a:pPr>
              <a:defRPr/>
            </a:pPr>
            <a:endParaRPr lang="pt-BR">
              <a:solidFill>
                <a:srgbClr val="575F6D"/>
              </a:solidFill>
            </a:endParaRPr>
          </a:p>
        </p:txBody>
      </p:sp>
      <p:sp>
        <p:nvSpPr>
          <p:cNvPr id="24" name="Espaço Reservado para Número de Slide 28"/>
          <p:cNvSpPr>
            <a:spLocks noGrp="1"/>
          </p:cNvSpPr>
          <p:nvPr>
            <p:ph type="sldNum" sz="quarter" idx="12"/>
          </p:nvPr>
        </p:nvSpPr>
        <p:spPr bwMode="auto">
          <a:xfrm>
            <a:off x="1325563" y="4929188"/>
            <a:ext cx="609600" cy="517525"/>
          </a:xfrm>
        </p:spPr>
        <p:txBody>
          <a:bodyPr/>
          <a:lstStyle>
            <a:lvl1pPr>
              <a:defRPr/>
            </a:lvl1pPr>
          </a:lstStyle>
          <a:p>
            <a:pPr>
              <a:defRPr/>
            </a:pPr>
            <a:fld id="{2325059B-7608-4E6E-87C1-86300E37AF33}" type="slidenum">
              <a:rPr lang="pt-BR"/>
              <a:pPr>
                <a:defRPr/>
              </a:pPr>
              <a:t>‹nº›</a:t>
            </a:fld>
            <a:endParaRPr lang="pt-BR"/>
          </a:p>
        </p:txBody>
      </p:sp>
    </p:spTree>
    <p:extLst>
      <p:ext uri="{BB962C8B-B14F-4D97-AF65-F5344CB8AC3E}">
        <p14:creationId xmlns:p14="http://schemas.microsoft.com/office/powerpoint/2010/main" val="141873712"/>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8" name="Espaço Reservado para Conteúdo 7"/>
          <p:cNvSpPr>
            <a:spLocks noGrp="1"/>
          </p:cNvSpPr>
          <p:nvPr>
            <p:ph sz="quarter" idx="1"/>
          </p:nvPr>
        </p:nvSpPr>
        <p:spPr>
          <a:xfrm>
            <a:off x="457200" y="1600200"/>
            <a:ext cx="7467600" cy="4873752"/>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6"/>
          <p:cNvSpPr>
            <a:spLocks noGrp="1"/>
          </p:cNvSpPr>
          <p:nvPr>
            <p:ph type="dt" sz="half" idx="10"/>
          </p:nvPr>
        </p:nvSpPr>
        <p:spPr/>
        <p:txBody>
          <a:bodyPr rtlCol="0"/>
          <a:lstStyle>
            <a:lvl1pPr>
              <a:defRPr/>
            </a:lvl1pPr>
          </a:lstStyle>
          <a:p>
            <a:pPr>
              <a:defRPr/>
            </a:pPr>
            <a:endParaRPr lang="pt-BR">
              <a:solidFill>
                <a:srgbClr val="575F6D"/>
              </a:solidFill>
            </a:endParaRPr>
          </a:p>
        </p:txBody>
      </p:sp>
      <p:sp>
        <p:nvSpPr>
          <p:cNvPr id="5" name="Espaço Reservado para Número de Slide 8"/>
          <p:cNvSpPr>
            <a:spLocks noGrp="1"/>
          </p:cNvSpPr>
          <p:nvPr>
            <p:ph type="sldNum" sz="quarter" idx="11"/>
          </p:nvPr>
        </p:nvSpPr>
        <p:spPr/>
        <p:txBody>
          <a:bodyPr rtlCol="0"/>
          <a:lstStyle>
            <a:lvl1pPr>
              <a:defRPr/>
            </a:lvl1pPr>
          </a:lstStyle>
          <a:p>
            <a:pPr>
              <a:defRPr/>
            </a:pPr>
            <a:fld id="{C310452F-585E-4A40-BEA9-8EEB95193287}" type="slidenum">
              <a:rPr lang="pt-BR"/>
              <a:pPr>
                <a:defRPr/>
              </a:pPr>
              <a:t>‹nº›</a:t>
            </a:fld>
            <a:endParaRPr lang="pt-BR"/>
          </a:p>
        </p:txBody>
      </p:sp>
      <p:sp>
        <p:nvSpPr>
          <p:cNvPr id="6" name="Espaço Reservado para Rodapé 9"/>
          <p:cNvSpPr>
            <a:spLocks noGrp="1"/>
          </p:cNvSpPr>
          <p:nvPr>
            <p:ph type="ftr" sz="quarter" idx="12"/>
          </p:nvPr>
        </p:nvSpPr>
        <p:spPr/>
        <p:txBody>
          <a:bodyPr rtlCol="0"/>
          <a:lstStyle>
            <a:lvl1pPr>
              <a:defRPr/>
            </a:lvl1pPr>
          </a:lstStyle>
          <a:p>
            <a:pPr>
              <a:defRPr/>
            </a:pPr>
            <a:endParaRPr lang="pt-BR">
              <a:solidFill>
                <a:srgbClr val="575F6D"/>
              </a:solidFill>
            </a:endParaRPr>
          </a:p>
        </p:txBody>
      </p:sp>
    </p:spTree>
    <p:extLst>
      <p:ext uri="{BB962C8B-B14F-4D97-AF65-F5344CB8AC3E}">
        <p14:creationId xmlns:p14="http://schemas.microsoft.com/office/powerpoint/2010/main" val="6821344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4" name="Retângulo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etângulo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etângulo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Retângulo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Conector reto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Verdana" pitchFamily="34" charset="0"/>
            </a:endParaRPr>
          </a:p>
        </p:txBody>
      </p:sp>
      <p:sp>
        <p:nvSpPr>
          <p:cNvPr id="9" name="Conector reto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Verdana" pitchFamily="34" charset="0"/>
            </a:endParaRPr>
          </a:p>
        </p:txBody>
      </p:sp>
      <p:sp>
        <p:nvSpPr>
          <p:cNvPr id="10" name="Conector reto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Verdana" pitchFamily="34" charset="0"/>
            </a:endParaRPr>
          </a:p>
        </p:txBody>
      </p:sp>
      <p:sp>
        <p:nvSpPr>
          <p:cNvPr id="11" name="Conector reto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Verdana" pitchFamily="34" charset="0"/>
            </a:endParaRPr>
          </a:p>
        </p:txBody>
      </p:sp>
      <p:sp>
        <p:nvSpPr>
          <p:cNvPr id="12" name="Conector reto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Verdana" pitchFamily="34" charset="0"/>
            </a:endParaRPr>
          </a:p>
        </p:txBody>
      </p:sp>
      <p:sp>
        <p:nvSpPr>
          <p:cNvPr id="13" name="Retângulo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4" name="Elipse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5" name="Elipse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6" name="Elipse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7" name="Elipse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8" name="Elipse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9" name="Conector reto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Verdana" pitchFamily="34" charset="0"/>
            </a:endParaRPr>
          </a:p>
        </p:txBody>
      </p:sp>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smtClean="0"/>
              <a:t>Clique para editar os estilos do texto mestre</a:t>
            </a:r>
          </a:p>
        </p:txBody>
      </p:sp>
      <p:sp>
        <p:nvSpPr>
          <p:cNvPr id="20" name="Espaço Reservado para Data 3"/>
          <p:cNvSpPr>
            <a:spLocks noGrp="1"/>
          </p:cNvSpPr>
          <p:nvPr>
            <p:ph type="dt" sz="half" idx="10"/>
          </p:nvPr>
        </p:nvSpPr>
        <p:spPr bwMode="auto">
          <a:xfrm rot="5400000">
            <a:off x="7762875" y="1169988"/>
            <a:ext cx="2286000" cy="381000"/>
          </a:xfrm>
        </p:spPr>
        <p:txBody>
          <a:bodyPr/>
          <a:lstStyle>
            <a:lvl1pPr>
              <a:defRPr/>
            </a:lvl1pPr>
          </a:lstStyle>
          <a:p>
            <a:pPr>
              <a:defRPr/>
            </a:pPr>
            <a:endParaRPr lang="pt-BR">
              <a:solidFill>
                <a:srgbClr val="FFF39D"/>
              </a:solidFill>
            </a:endParaRPr>
          </a:p>
        </p:txBody>
      </p:sp>
      <p:sp>
        <p:nvSpPr>
          <p:cNvPr id="21" name="Espaço Reservado para Rodapé 4"/>
          <p:cNvSpPr>
            <a:spLocks noGrp="1"/>
          </p:cNvSpPr>
          <p:nvPr>
            <p:ph type="ftr" sz="quarter" idx="11"/>
          </p:nvPr>
        </p:nvSpPr>
        <p:spPr bwMode="auto">
          <a:xfrm rot="5400000">
            <a:off x="7077076" y="4178300"/>
            <a:ext cx="3657600" cy="384175"/>
          </a:xfrm>
        </p:spPr>
        <p:txBody>
          <a:bodyPr/>
          <a:lstStyle>
            <a:lvl1pPr>
              <a:defRPr/>
            </a:lvl1pPr>
          </a:lstStyle>
          <a:p>
            <a:pPr>
              <a:defRPr/>
            </a:pPr>
            <a:endParaRPr lang="pt-BR">
              <a:solidFill>
                <a:srgbClr val="FFF39D"/>
              </a:solidFill>
            </a:endParaRPr>
          </a:p>
        </p:txBody>
      </p:sp>
      <p:sp>
        <p:nvSpPr>
          <p:cNvPr id="22" name="Espaço Reservado para Número de Slide 5"/>
          <p:cNvSpPr>
            <a:spLocks noGrp="1"/>
          </p:cNvSpPr>
          <p:nvPr>
            <p:ph type="sldNum" sz="quarter" idx="12"/>
          </p:nvPr>
        </p:nvSpPr>
        <p:spPr bwMode="auto">
          <a:xfrm>
            <a:off x="1339850" y="4929188"/>
            <a:ext cx="609600" cy="517525"/>
          </a:xfrm>
        </p:spPr>
        <p:txBody>
          <a:bodyPr/>
          <a:lstStyle>
            <a:lvl1pPr>
              <a:defRPr/>
            </a:lvl1pPr>
          </a:lstStyle>
          <a:p>
            <a:pPr>
              <a:defRPr/>
            </a:pPr>
            <a:fld id="{4F573BA5-31D3-44EC-BE36-CC972C613DF0}" type="slidenum">
              <a:rPr lang="pt-BR"/>
              <a:pPr>
                <a:defRPr/>
              </a:pPr>
              <a:t>‹nº›</a:t>
            </a:fld>
            <a:endParaRPr lang="pt-BR"/>
          </a:p>
        </p:txBody>
      </p:sp>
    </p:spTree>
    <p:extLst>
      <p:ext uri="{BB962C8B-B14F-4D97-AF65-F5344CB8AC3E}">
        <p14:creationId xmlns:p14="http://schemas.microsoft.com/office/powerpoint/2010/main" val="3754643519"/>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9" name="Espaço Reservado para Conteúdo 8"/>
          <p:cNvSpPr>
            <a:spLocks noGrp="1"/>
          </p:cNvSpPr>
          <p:nvPr>
            <p:ph sz="quarter" idx="1"/>
          </p:nvPr>
        </p:nvSpPr>
        <p:spPr>
          <a:xfrm>
            <a:off x="457200" y="1600200"/>
            <a:ext cx="3657600" cy="4572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Espaço Reservado para Conteúdo 10"/>
          <p:cNvSpPr>
            <a:spLocks noGrp="1"/>
          </p:cNvSpPr>
          <p:nvPr>
            <p:ph sz="quarter" idx="2"/>
          </p:nvPr>
        </p:nvSpPr>
        <p:spPr>
          <a:xfrm>
            <a:off x="4270248" y="1600200"/>
            <a:ext cx="3657600" cy="4572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13"/>
          <p:cNvSpPr>
            <a:spLocks noGrp="1"/>
          </p:cNvSpPr>
          <p:nvPr>
            <p:ph type="dt" sz="half" idx="10"/>
          </p:nvPr>
        </p:nvSpPr>
        <p:spPr/>
        <p:txBody>
          <a:bodyPr/>
          <a:lstStyle>
            <a:lvl1pPr>
              <a:defRPr/>
            </a:lvl1pPr>
          </a:lstStyle>
          <a:p>
            <a:pPr>
              <a:defRPr/>
            </a:pPr>
            <a:endParaRPr lang="pt-BR">
              <a:solidFill>
                <a:srgbClr val="575F6D"/>
              </a:solidFill>
            </a:endParaRPr>
          </a:p>
        </p:txBody>
      </p:sp>
      <p:sp>
        <p:nvSpPr>
          <p:cNvPr id="6" name="Espaço Reservado para Rodapé 2"/>
          <p:cNvSpPr>
            <a:spLocks noGrp="1"/>
          </p:cNvSpPr>
          <p:nvPr>
            <p:ph type="ftr" sz="quarter" idx="11"/>
          </p:nvPr>
        </p:nvSpPr>
        <p:spPr/>
        <p:txBody>
          <a:bodyPr/>
          <a:lstStyle>
            <a:lvl1pPr>
              <a:defRPr/>
            </a:lvl1pPr>
          </a:lstStyle>
          <a:p>
            <a:pPr>
              <a:defRPr/>
            </a:pPr>
            <a:endParaRPr lang="pt-BR">
              <a:solidFill>
                <a:srgbClr val="575F6D"/>
              </a:solidFill>
            </a:endParaRPr>
          </a:p>
        </p:txBody>
      </p:sp>
      <p:sp>
        <p:nvSpPr>
          <p:cNvPr id="7" name="Espaço Reservado para Número de Slide 22"/>
          <p:cNvSpPr>
            <a:spLocks noGrp="1"/>
          </p:cNvSpPr>
          <p:nvPr>
            <p:ph type="sldNum" sz="quarter" idx="12"/>
          </p:nvPr>
        </p:nvSpPr>
        <p:spPr/>
        <p:txBody>
          <a:bodyPr/>
          <a:lstStyle>
            <a:lvl1pPr>
              <a:defRPr/>
            </a:lvl1pPr>
          </a:lstStyle>
          <a:p>
            <a:pPr>
              <a:defRPr/>
            </a:pPr>
            <a:fld id="{C9732921-0CAB-4D21-83FD-3839882BF398}" type="slidenum">
              <a:rPr lang="pt-BR"/>
              <a:pPr>
                <a:defRPr/>
              </a:pPr>
              <a:t>‹nº›</a:t>
            </a:fld>
            <a:endParaRPr lang="pt-BR"/>
          </a:p>
        </p:txBody>
      </p:sp>
    </p:spTree>
    <p:extLst>
      <p:ext uri="{BB962C8B-B14F-4D97-AF65-F5344CB8AC3E}">
        <p14:creationId xmlns:p14="http://schemas.microsoft.com/office/powerpoint/2010/main" val="32939841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lstStyle>
            <a:lvl1pPr>
              <a:defRPr/>
            </a:lvl1pPr>
          </a:lstStyle>
          <a:p>
            <a:r>
              <a:rPr lang="pt-BR" smtClean="0"/>
              <a:t>Clique para editar o estilo do título mestre</a:t>
            </a:r>
            <a:endParaRPr lang="en-US"/>
          </a:p>
        </p:txBody>
      </p:sp>
      <p:sp>
        <p:nvSpPr>
          <p:cNvPr id="11" name="Espaço Reservado para Conteúdo 10"/>
          <p:cNvSpPr>
            <a:spLocks noGrp="1"/>
          </p:cNvSpPr>
          <p:nvPr>
            <p:ph sz="quarter" idx="2"/>
          </p:nvPr>
        </p:nvSpPr>
        <p:spPr>
          <a:xfrm>
            <a:off x="457200" y="2362200"/>
            <a:ext cx="3657600" cy="3886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3" name="Espaço Reservado para Conteúdo 12"/>
          <p:cNvSpPr>
            <a:spLocks noGrp="1"/>
          </p:cNvSpPr>
          <p:nvPr>
            <p:ph sz="quarter" idx="4"/>
          </p:nvPr>
        </p:nvSpPr>
        <p:spPr>
          <a:xfrm>
            <a:off x="4371975" y="2362200"/>
            <a:ext cx="3657600" cy="3886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pt-BR" smtClean="0"/>
              <a:t>Clique para editar os estilos do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pt-BR" smtClean="0"/>
              <a:t>Clique para editar os estilos do texto mestre</a:t>
            </a:r>
          </a:p>
        </p:txBody>
      </p:sp>
      <p:sp>
        <p:nvSpPr>
          <p:cNvPr id="7" name="Espaço Reservado para Data 13"/>
          <p:cNvSpPr>
            <a:spLocks noGrp="1"/>
          </p:cNvSpPr>
          <p:nvPr>
            <p:ph type="dt" sz="half" idx="10"/>
          </p:nvPr>
        </p:nvSpPr>
        <p:spPr/>
        <p:txBody>
          <a:bodyPr/>
          <a:lstStyle>
            <a:lvl1pPr>
              <a:defRPr/>
            </a:lvl1pPr>
          </a:lstStyle>
          <a:p>
            <a:pPr>
              <a:defRPr/>
            </a:pPr>
            <a:endParaRPr lang="pt-BR">
              <a:solidFill>
                <a:srgbClr val="575F6D"/>
              </a:solidFill>
            </a:endParaRPr>
          </a:p>
        </p:txBody>
      </p:sp>
      <p:sp>
        <p:nvSpPr>
          <p:cNvPr id="8" name="Espaço Reservado para Rodapé 2"/>
          <p:cNvSpPr>
            <a:spLocks noGrp="1"/>
          </p:cNvSpPr>
          <p:nvPr>
            <p:ph type="ftr" sz="quarter" idx="11"/>
          </p:nvPr>
        </p:nvSpPr>
        <p:spPr/>
        <p:txBody>
          <a:bodyPr/>
          <a:lstStyle>
            <a:lvl1pPr>
              <a:defRPr/>
            </a:lvl1pPr>
          </a:lstStyle>
          <a:p>
            <a:pPr>
              <a:defRPr/>
            </a:pPr>
            <a:endParaRPr lang="pt-BR">
              <a:solidFill>
                <a:srgbClr val="575F6D"/>
              </a:solidFill>
            </a:endParaRPr>
          </a:p>
        </p:txBody>
      </p:sp>
      <p:sp>
        <p:nvSpPr>
          <p:cNvPr id="9" name="Espaço Reservado para Número de Slide 22"/>
          <p:cNvSpPr>
            <a:spLocks noGrp="1"/>
          </p:cNvSpPr>
          <p:nvPr>
            <p:ph type="sldNum" sz="quarter" idx="12"/>
          </p:nvPr>
        </p:nvSpPr>
        <p:spPr/>
        <p:txBody>
          <a:bodyPr/>
          <a:lstStyle>
            <a:lvl1pPr>
              <a:defRPr/>
            </a:lvl1pPr>
          </a:lstStyle>
          <a:p>
            <a:pPr>
              <a:defRPr/>
            </a:pPr>
            <a:fld id="{DA8EE9EA-443E-45B1-A127-FF3A70227944}" type="slidenum">
              <a:rPr lang="pt-BR"/>
              <a:pPr>
                <a:defRPr/>
              </a:pPr>
              <a:t>‹nº›</a:t>
            </a:fld>
            <a:endParaRPr lang="pt-BR"/>
          </a:p>
        </p:txBody>
      </p:sp>
    </p:spTree>
    <p:extLst>
      <p:ext uri="{BB962C8B-B14F-4D97-AF65-F5344CB8AC3E}">
        <p14:creationId xmlns:p14="http://schemas.microsoft.com/office/powerpoint/2010/main" val="22353463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Data 5"/>
          <p:cNvSpPr>
            <a:spLocks noGrp="1"/>
          </p:cNvSpPr>
          <p:nvPr>
            <p:ph type="dt" sz="half" idx="10"/>
          </p:nvPr>
        </p:nvSpPr>
        <p:spPr/>
        <p:txBody>
          <a:bodyPr rtlCol="0"/>
          <a:lstStyle>
            <a:lvl1pPr>
              <a:defRPr/>
            </a:lvl1pPr>
          </a:lstStyle>
          <a:p>
            <a:pPr>
              <a:defRPr/>
            </a:pPr>
            <a:endParaRPr lang="pt-BR">
              <a:solidFill>
                <a:srgbClr val="575F6D"/>
              </a:solidFill>
            </a:endParaRPr>
          </a:p>
        </p:txBody>
      </p:sp>
      <p:sp>
        <p:nvSpPr>
          <p:cNvPr id="4" name="Espaço Reservado para Número de Slide 6"/>
          <p:cNvSpPr>
            <a:spLocks noGrp="1"/>
          </p:cNvSpPr>
          <p:nvPr>
            <p:ph type="sldNum" sz="quarter" idx="11"/>
          </p:nvPr>
        </p:nvSpPr>
        <p:spPr/>
        <p:txBody>
          <a:bodyPr rtlCol="0"/>
          <a:lstStyle>
            <a:lvl1pPr>
              <a:defRPr/>
            </a:lvl1pPr>
          </a:lstStyle>
          <a:p>
            <a:pPr>
              <a:defRPr/>
            </a:pPr>
            <a:fld id="{3706AB6B-1485-47F4-A584-2EF17EFBF920}" type="slidenum">
              <a:rPr lang="pt-BR"/>
              <a:pPr>
                <a:defRPr/>
              </a:pPr>
              <a:t>‹nº›</a:t>
            </a:fld>
            <a:endParaRPr lang="pt-BR"/>
          </a:p>
        </p:txBody>
      </p:sp>
      <p:sp>
        <p:nvSpPr>
          <p:cNvPr id="5" name="Espaço Reservado para Rodapé 7"/>
          <p:cNvSpPr>
            <a:spLocks noGrp="1"/>
          </p:cNvSpPr>
          <p:nvPr>
            <p:ph type="ftr" sz="quarter" idx="12"/>
          </p:nvPr>
        </p:nvSpPr>
        <p:spPr/>
        <p:txBody>
          <a:bodyPr rtlCol="0"/>
          <a:lstStyle>
            <a:lvl1pPr>
              <a:defRPr/>
            </a:lvl1pPr>
          </a:lstStyle>
          <a:p>
            <a:pPr>
              <a:defRPr/>
            </a:pPr>
            <a:endParaRPr lang="pt-BR">
              <a:solidFill>
                <a:srgbClr val="575F6D"/>
              </a:solidFill>
            </a:endParaRPr>
          </a:p>
        </p:txBody>
      </p:sp>
    </p:spTree>
    <p:extLst>
      <p:ext uri="{BB962C8B-B14F-4D97-AF65-F5344CB8AC3E}">
        <p14:creationId xmlns:p14="http://schemas.microsoft.com/office/powerpoint/2010/main" val="12084893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3"/>
          <p:cNvSpPr>
            <a:spLocks noGrp="1"/>
          </p:cNvSpPr>
          <p:nvPr>
            <p:ph type="dt" sz="half" idx="10"/>
          </p:nvPr>
        </p:nvSpPr>
        <p:spPr/>
        <p:txBody>
          <a:bodyPr/>
          <a:lstStyle>
            <a:lvl1pPr>
              <a:defRPr/>
            </a:lvl1pPr>
          </a:lstStyle>
          <a:p>
            <a:pPr>
              <a:defRPr/>
            </a:pPr>
            <a:endParaRPr lang="pt-BR">
              <a:solidFill>
                <a:srgbClr val="575F6D"/>
              </a:solidFill>
            </a:endParaRPr>
          </a:p>
        </p:txBody>
      </p:sp>
      <p:sp>
        <p:nvSpPr>
          <p:cNvPr id="3" name="Espaço Reservado para Rodapé 2"/>
          <p:cNvSpPr>
            <a:spLocks noGrp="1"/>
          </p:cNvSpPr>
          <p:nvPr>
            <p:ph type="ftr" sz="quarter" idx="11"/>
          </p:nvPr>
        </p:nvSpPr>
        <p:spPr/>
        <p:txBody>
          <a:bodyPr/>
          <a:lstStyle>
            <a:lvl1pPr>
              <a:defRPr/>
            </a:lvl1pPr>
          </a:lstStyle>
          <a:p>
            <a:pPr>
              <a:defRPr/>
            </a:pPr>
            <a:endParaRPr lang="pt-BR">
              <a:solidFill>
                <a:srgbClr val="575F6D"/>
              </a:solidFill>
            </a:endParaRPr>
          </a:p>
        </p:txBody>
      </p:sp>
      <p:sp>
        <p:nvSpPr>
          <p:cNvPr id="4" name="Espaço Reservado para Número de Slide 22"/>
          <p:cNvSpPr>
            <a:spLocks noGrp="1"/>
          </p:cNvSpPr>
          <p:nvPr>
            <p:ph type="sldNum" sz="quarter" idx="12"/>
          </p:nvPr>
        </p:nvSpPr>
        <p:spPr/>
        <p:txBody>
          <a:bodyPr/>
          <a:lstStyle>
            <a:lvl1pPr>
              <a:defRPr/>
            </a:lvl1pPr>
          </a:lstStyle>
          <a:p>
            <a:pPr>
              <a:defRPr/>
            </a:pPr>
            <a:fld id="{80E257C0-6B79-4B69-956F-4BC8B49125F0}" type="slidenum">
              <a:rPr lang="pt-BR"/>
              <a:pPr>
                <a:defRPr/>
              </a:pPr>
              <a:t>‹nº›</a:t>
            </a:fld>
            <a:endParaRPr lang="pt-BR"/>
          </a:p>
        </p:txBody>
      </p:sp>
    </p:spTree>
    <p:extLst>
      <p:ext uri="{BB962C8B-B14F-4D97-AF65-F5344CB8AC3E}">
        <p14:creationId xmlns:p14="http://schemas.microsoft.com/office/powerpoint/2010/main" val="1185155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tângu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fld id="{3ACCC11E-5CB3-43F6-AC4D-18B2EFD314A1}" type="datetimeFigureOut">
              <a:rPr lang="pt-BR" smtClean="0"/>
              <a:t>24/08/2018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4E1B7AF-604A-480B-9EFC-A647B10730CE}" type="slidenum">
              <a:rPr lang="pt-BR" smtClean="0"/>
              <a:t>‹nº›</a:t>
            </a:fld>
            <a:endParaRPr lang="pt-BR"/>
          </a:p>
        </p:txBody>
      </p:sp>
      <p:sp>
        <p:nvSpPr>
          <p:cNvPr id="10" name="Retângu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5" name="Conector reto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Verdana" pitchFamily="34" charset="0"/>
            </a:endParaRPr>
          </a:p>
        </p:txBody>
      </p:sp>
      <p:sp>
        <p:nvSpPr>
          <p:cNvPr id="6" name="Conector reto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Verdana" pitchFamily="34" charset="0"/>
            </a:endParaRPr>
          </a:p>
        </p:txBody>
      </p:sp>
      <p:sp>
        <p:nvSpPr>
          <p:cNvPr id="7" name="Conector reto 16"/>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pt-BR" smtClean="0">
              <a:solidFill>
                <a:prstClr val="black"/>
              </a:solidFill>
              <a:latin typeface="Verdana" pitchFamily="34" charset="0"/>
            </a:endParaRPr>
          </a:p>
        </p:txBody>
      </p:sp>
      <p:sp>
        <p:nvSpPr>
          <p:cNvPr id="8" name="Conector reto 17"/>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pt-BR" smtClean="0">
              <a:solidFill>
                <a:prstClr val="black"/>
              </a:solidFill>
              <a:latin typeface="Verdana" pitchFamily="34" charset="0"/>
            </a:endParaRPr>
          </a:p>
        </p:txBody>
      </p:sp>
      <p:sp>
        <p:nvSpPr>
          <p:cNvPr id="9" name="Retângulo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0" name="Conector reto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pt-BR" smtClean="0">
              <a:solidFill>
                <a:prstClr val="black"/>
              </a:solidFill>
              <a:latin typeface="Verdana" pitchFamily="34" charset="0"/>
            </a:endParaRPr>
          </a:p>
        </p:txBody>
      </p:sp>
      <p:sp>
        <p:nvSpPr>
          <p:cNvPr id="11" name="Elipse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 name="Título 1"/>
          <p:cNvSpPr>
            <a:spLocks noGrp="1"/>
          </p:cNvSpPr>
          <p:nvPr>
            <p:ph type="title"/>
          </p:nvPr>
        </p:nvSpPr>
        <p:spPr>
          <a:xfrm rot="5400000">
            <a:off x="3371850" y="3200400"/>
            <a:ext cx="6309360" cy="457200"/>
          </a:xfrm>
        </p:spPr>
        <p:txBody>
          <a:bodyPr/>
          <a:lstStyle>
            <a:lvl1pPr algn="l">
              <a:buNone/>
              <a:defRPr sz="2000" b="1" cap="small" baseline="0"/>
            </a:lvl1pPr>
          </a:lstStyle>
          <a:p>
            <a:r>
              <a:rPr lang="pt-BR" smtClean="0"/>
              <a:t>Clique para editar o estilo do título mestre</a:t>
            </a:r>
            <a:endParaRPr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pt-BR" smtClean="0"/>
              <a:t>Clique para editar os estilos do texto mestre</a:t>
            </a:r>
          </a:p>
        </p:txBody>
      </p:sp>
      <p:sp>
        <p:nvSpPr>
          <p:cNvPr id="18" name="Espaço Reservado para Conteúdo 17"/>
          <p:cNvSpPr>
            <a:spLocks noGrp="1"/>
          </p:cNvSpPr>
          <p:nvPr>
            <p:ph sz="quarter" idx="1"/>
          </p:nvPr>
        </p:nvSpPr>
        <p:spPr>
          <a:xfrm>
            <a:off x="304800" y="274320"/>
            <a:ext cx="5638800" cy="6327648"/>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2" name="Espaço Reservado para Data 20"/>
          <p:cNvSpPr>
            <a:spLocks noGrp="1"/>
          </p:cNvSpPr>
          <p:nvPr>
            <p:ph type="dt" sz="half" idx="10"/>
          </p:nvPr>
        </p:nvSpPr>
        <p:spPr/>
        <p:txBody>
          <a:bodyPr rtlCol="0"/>
          <a:lstStyle>
            <a:lvl1pPr>
              <a:defRPr/>
            </a:lvl1pPr>
          </a:lstStyle>
          <a:p>
            <a:pPr>
              <a:defRPr/>
            </a:pPr>
            <a:endParaRPr lang="pt-BR">
              <a:solidFill>
                <a:srgbClr val="575F6D"/>
              </a:solidFill>
            </a:endParaRPr>
          </a:p>
        </p:txBody>
      </p:sp>
      <p:sp>
        <p:nvSpPr>
          <p:cNvPr id="13" name="Espaço Reservado para Número de Slide 21"/>
          <p:cNvSpPr>
            <a:spLocks noGrp="1"/>
          </p:cNvSpPr>
          <p:nvPr>
            <p:ph type="sldNum" sz="quarter" idx="11"/>
          </p:nvPr>
        </p:nvSpPr>
        <p:spPr/>
        <p:txBody>
          <a:bodyPr rtlCol="0"/>
          <a:lstStyle>
            <a:lvl1pPr>
              <a:defRPr/>
            </a:lvl1pPr>
          </a:lstStyle>
          <a:p>
            <a:pPr>
              <a:defRPr/>
            </a:pPr>
            <a:fld id="{96318EA2-E7CC-4188-A433-40F2B0204222}" type="slidenum">
              <a:rPr lang="pt-BR"/>
              <a:pPr>
                <a:defRPr/>
              </a:pPr>
              <a:t>‹nº›</a:t>
            </a:fld>
            <a:endParaRPr lang="pt-BR"/>
          </a:p>
        </p:txBody>
      </p:sp>
      <p:sp>
        <p:nvSpPr>
          <p:cNvPr id="14" name="Espaço Reservado para Rodapé 22"/>
          <p:cNvSpPr>
            <a:spLocks noGrp="1"/>
          </p:cNvSpPr>
          <p:nvPr>
            <p:ph type="ftr" sz="quarter" idx="12"/>
          </p:nvPr>
        </p:nvSpPr>
        <p:spPr/>
        <p:txBody>
          <a:bodyPr rtlCol="0"/>
          <a:lstStyle>
            <a:lvl1pPr>
              <a:defRPr/>
            </a:lvl1pPr>
          </a:lstStyle>
          <a:p>
            <a:pPr>
              <a:defRPr/>
            </a:pPr>
            <a:endParaRPr lang="pt-BR">
              <a:solidFill>
                <a:srgbClr val="575F6D"/>
              </a:solidFill>
            </a:endParaRPr>
          </a:p>
        </p:txBody>
      </p:sp>
    </p:spTree>
    <p:extLst>
      <p:ext uri="{BB962C8B-B14F-4D97-AF65-F5344CB8AC3E}">
        <p14:creationId xmlns:p14="http://schemas.microsoft.com/office/powerpoint/2010/main" val="3897945796"/>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Conector reto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Verdana" pitchFamily="34" charset="0"/>
            </a:endParaRPr>
          </a:p>
        </p:txBody>
      </p:sp>
      <p:sp>
        <p:nvSpPr>
          <p:cNvPr id="6" name="Elipse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7" name="Conector reto 16"/>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pt-BR" smtClean="0">
              <a:solidFill>
                <a:prstClr val="black"/>
              </a:solidFill>
              <a:latin typeface="Verdana" pitchFamily="34" charset="0"/>
            </a:endParaRPr>
          </a:p>
        </p:txBody>
      </p:sp>
      <p:sp>
        <p:nvSpPr>
          <p:cNvPr id="8" name="Retângulo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Conector reto 18"/>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pt-BR" smtClean="0">
              <a:solidFill>
                <a:prstClr val="black"/>
              </a:solidFill>
              <a:latin typeface="Verdana" pitchFamily="34" charset="0"/>
            </a:endParaRPr>
          </a:p>
        </p:txBody>
      </p:sp>
      <p:sp>
        <p:nvSpPr>
          <p:cNvPr id="10" name="Conector reto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Verdana" pitchFamily="34" charset="0"/>
            </a:endParaRPr>
          </a:p>
        </p:txBody>
      </p:sp>
      <p:sp>
        <p:nvSpPr>
          <p:cNvPr id="11" name="Conector reto 20"/>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pt-BR" smtClean="0">
              <a:solidFill>
                <a:prstClr val="black"/>
              </a:solidFill>
              <a:latin typeface="Verdana" pitchFamily="34" charset="0"/>
            </a:endParaRPr>
          </a:p>
        </p:txBody>
      </p:sp>
      <p:sp>
        <p:nvSpPr>
          <p:cNvPr id="2" name="Título 1"/>
          <p:cNvSpPr>
            <a:spLocks noGrp="1"/>
          </p:cNvSpPr>
          <p:nvPr>
            <p:ph type="title"/>
          </p:nvPr>
        </p:nvSpPr>
        <p:spPr>
          <a:xfrm rot="5400000">
            <a:off x="3350133" y="3200400"/>
            <a:ext cx="6309360" cy="457200"/>
          </a:xfrm>
        </p:spPr>
        <p:txBody>
          <a:bodyPr/>
          <a:lstStyle>
            <a:lvl1pPr algn="l">
              <a:buNone/>
              <a:defRPr sz="2000" b="1"/>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pt-BR" noProof="0" smtClean="0"/>
              <a:t>Clique no ícone para adicionar uma imagem</a:t>
            </a:r>
            <a:endParaRPr lang="en-US" noProof="0"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pt-BR" smtClean="0"/>
              <a:t>Clique para editar os estilos do texto mestre</a:t>
            </a:r>
          </a:p>
        </p:txBody>
      </p:sp>
      <p:sp>
        <p:nvSpPr>
          <p:cNvPr id="12" name="Espaço Reservado para Data 16"/>
          <p:cNvSpPr>
            <a:spLocks noGrp="1"/>
          </p:cNvSpPr>
          <p:nvPr>
            <p:ph type="dt" sz="half" idx="10"/>
          </p:nvPr>
        </p:nvSpPr>
        <p:spPr/>
        <p:txBody>
          <a:bodyPr rtlCol="0"/>
          <a:lstStyle>
            <a:lvl1pPr>
              <a:defRPr/>
            </a:lvl1pPr>
          </a:lstStyle>
          <a:p>
            <a:pPr>
              <a:defRPr/>
            </a:pPr>
            <a:endParaRPr lang="pt-BR">
              <a:solidFill>
                <a:srgbClr val="575F6D"/>
              </a:solidFill>
            </a:endParaRPr>
          </a:p>
        </p:txBody>
      </p:sp>
      <p:sp>
        <p:nvSpPr>
          <p:cNvPr id="13" name="Espaço Reservado para Número de Slide 17"/>
          <p:cNvSpPr>
            <a:spLocks noGrp="1"/>
          </p:cNvSpPr>
          <p:nvPr>
            <p:ph type="sldNum" sz="quarter" idx="11"/>
          </p:nvPr>
        </p:nvSpPr>
        <p:spPr/>
        <p:txBody>
          <a:bodyPr rtlCol="0"/>
          <a:lstStyle>
            <a:lvl1pPr>
              <a:defRPr/>
            </a:lvl1pPr>
          </a:lstStyle>
          <a:p>
            <a:pPr>
              <a:defRPr/>
            </a:pPr>
            <a:fld id="{F8670A09-2651-49A9-819A-19620A35226D}" type="slidenum">
              <a:rPr lang="pt-BR"/>
              <a:pPr>
                <a:defRPr/>
              </a:pPr>
              <a:t>‹nº›</a:t>
            </a:fld>
            <a:endParaRPr lang="pt-BR"/>
          </a:p>
        </p:txBody>
      </p:sp>
      <p:sp>
        <p:nvSpPr>
          <p:cNvPr id="14" name="Espaço Reservado para Rodapé 20"/>
          <p:cNvSpPr>
            <a:spLocks noGrp="1"/>
          </p:cNvSpPr>
          <p:nvPr>
            <p:ph type="ftr" sz="quarter" idx="12"/>
          </p:nvPr>
        </p:nvSpPr>
        <p:spPr/>
        <p:txBody>
          <a:bodyPr rtlCol="0"/>
          <a:lstStyle>
            <a:lvl1pPr>
              <a:defRPr/>
            </a:lvl1pPr>
          </a:lstStyle>
          <a:p>
            <a:pPr>
              <a:defRPr/>
            </a:pPr>
            <a:endParaRPr lang="pt-BR">
              <a:solidFill>
                <a:srgbClr val="575F6D"/>
              </a:solidFill>
            </a:endParaRPr>
          </a:p>
        </p:txBody>
      </p:sp>
    </p:spTree>
    <p:extLst>
      <p:ext uri="{BB962C8B-B14F-4D97-AF65-F5344CB8AC3E}">
        <p14:creationId xmlns:p14="http://schemas.microsoft.com/office/powerpoint/2010/main" val="33316722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3"/>
          <p:cNvSpPr>
            <a:spLocks noGrp="1"/>
          </p:cNvSpPr>
          <p:nvPr>
            <p:ph type="dt" sz="half" idx="10"/>
          </p:nvPr>
        </p:nvSpPr>
        <p:spPr/>
        <p:txBody>
          <a:bodyPr/>
          <a:lstStyle>
            <a:lvl1pPr>
              <a:defRPr/>
            </a:lvl1pPr>
          </a:lstStyle>
          <a:p>
            <a:pPr>
              <a:defRPr/>
            </a:pPr>
            <a:endParaRPr lang="pt-BR">
              <a:solidFill>
                <a:srgbClr val="575F6D"/>
              </a:solidFill>
            </a:endParaRPr>
          </a:p>
        </p:txBody>
      </p:sp>
      <p:sp>
        <p:nvSpPr>
          <p:cNvPr id="5" name="Espaço Reservado para Rodapé 2"/>
          <p:cNvSpPr>
            <a:spLocks noGrp="1"/>
          </p:cNvSpPr>
          <p:nvPr>
            <p:ph type="ftr" sz="quarter" idx="11"/>
          </p:nvPr>
        </p:nvSpPr>
        <p:spPr/>
        <p:txBody>
          <a:bodyPr/>
          <a:lstStyle>
            <a:lvl1pPr>
              <a:defRPr/>
            </a:lvl1pPr>
          </a:lstStyle>
          <a:p>
            <a:pPr>
              <a:defRPr/>
            </a:pPr>
            <a:endParaRPr lang="pt-BR">
              <a:solidFill>
                <a:srgbClr val="575F6D"/>
              </a:solidFill>
            </a:endParaRPr>
          </a:p>
        </p:txBody>
      </p:sp>
      <p:sp>
        <p:nvSpPr>
          <p:cNvPr id="6" name="Espaço Reservado para Número de Slide 22"/>
          <p:cNvSpPr>
            <a:spLocks noGrp="1"/>
          </p:cNvSpPr>
          <p:nvPr>
            <p:ph type="sldNum" sz="quarter" idx="12"/>
          </p:nvPr>
        </p:nvSpPr>
        <p:spPr/>
        <p:txBody>
          <a:bodyPr/>
          <a:lstStyle>
            <a:lvl1pPr>
              <a:defRPr/>
            </a:lvl1pPr>
          </a:lstStyle>
          <a:p>
            <a:pPr>
              <a:defRPr/>
            </a:pPr>
            <a:fld id="{115E8ABE-071C-4893-B6FD-9F2FCF97DB87}" type="slidenum">
              <a:rPr lang="pt-BR"/>
              <a:pPr>
                <a:defRPr/>
              </a:pPr>
              <a:t>‹nº›</a:t>
            </a:fld>
            <a:endParaRPr lang="pt-BR"/>
          </a:p>
        </p:txBody>
      </p:sp>
    </p:spTree>
    <p:extLst>
      <p:ext uri="{BB962C8B-B14F-4D97-AF65-F5344CB8AC3E}">
        <p14:creationId xmlns:p14="http://schemas.microsoft.com/office/powerpoint/2010/main" val="27272341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3"/>
          <p:cNvSpPr>
            <a:spLocks noGrp="1"/>
          </p:cNvSpPr>
          <p:nvPr>
            <p:ph type="dt" sz="half" idx="10"/>
          </p:nvPr>
        </p:nvSpPr>
        <p:spPr/>
        <p:txBody>
          <a:bodyPr/>
          <a:lstStyle>
            <a:lvl1pPr>
              <a:defRPr/>
            </a:lvl1pPr>
          </a:lstStyle>
          <a:p>
            <a:pPr>
              <a:defRPr/>
            </a:pPr>
            <a:endParaRPr lang="pt-BR">
              <a:solidFill>
                <a:srgbClr val="575F6D"/>
              </a:solidFill>
            </a:endParaRPr>
          </a:p>
        </p:txBody>
      </p:sp>
      <p:sp>
        <p:nvSpPr>
          <p:cNvPr id="5" name="Espaço Reservado para Rodapé 2"/>
          <p:cNvSpPr>
            <a:spLocks noGrp="1"/>
          </p:cNvSpPr>
          <p:nvPr>
            <p:ph type="ftr" sz="quarter" idx="11"/>
          </p:nvPr>
        </p:nvSpPr>
        <p:spPr/>
        <p:txBody>
          <a:bodyPr/>
          <a:lstStyle>
            <a:lvl1pPr>
              <a:defRPr/>
            </a:lvl1pPr>
          </a:lstStyle>
          <a:p>
            <a:pPr>
              <a:defRPr/>
            </a:pPr>
            <a:endParaRPr lang="pt-BR">
              <a:solidFill>
                <a:srgbClr val="575F6D"/>
              </a:solidFill>
            </a:endParaRPr>
          </a:p>
        </p:txBody>
      </p:sp>
      <p:sp>
        <p:nvSpPr>
          <p:cNvPr id="6" name="Espaço Reservado para Número de Slide 22"/>
          <p:cNvSpPr>
            <a:spLocks noGrp="1"/>
          </p:cNvSpPr>
          <p:nvPr>
            <p:ph type="sldNum" sz="quarter" idx="12"/>
          </p:nvPr>
        </p:nvSpPr>
        <p:spPr/>
        <p:txBody>
          <a:bodyPr/>
          <a:lstStyle>
            <a:lvl1pPr>
              <a:defRPr/>
            </a:lvl1pPr>
          </a:lstStyle>
          <a:p>
            <a:pPr>
              <a:defRPr/>
            </a:pPr>
            <a:fld id="{16B9D428-CB7E-44C8-9E8D-8B47EA5F1BBD}" type="slidenum">
              <a:rPr lang="pt-BR"/>
              <a:pPr>
                <a:defRPr/>
              </a:pPr>
              <a:t>‹nº›</a:t>
            </a:fld>
            <a:endParaRPr lang="pt-BR"/>
          </a:p>
        </p:txBody>
      </p:sp>
    </p:spTree>
    <p:extLst>
      <p:ext uri="{BB962C8B-B14F-4D97-AF65-F5344CB8AC3E}">
        <p14:creationId xmlns:p14="http://schemas.microsoft.com/office/powerpoint/2010/main" val="8997716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457200" y="277813"/>
            <a:ext cx="8229600" cy="585311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Espaço Reservado para Data 2"/>
          <p:cNvSpPr>
            <a:spLocks noGrp="1"/>
          </p:cNvSpPr>
          <p:nvPr>
            <p:ph type="dt" sz="half" idx="10"/>
          </p:nvPr>
        </p:nvSpPr>
        <p:spPr>
          <a:xfrm>
            <a:off x="457200" y="6243638"/>
            <a:ext cx="2133600" cy="457200"/>
          </a:xfrm>
        </p:spPr>
        <p:txBody>
          <a:bodyPr/>
          <a:lstStyle>
            <a:lvl1pPr>
              <a:defRPr/>
            </a:lvl1pPr>
          </a:lstStyle>
          <a:p>
            <a:pPr>
              <a:defRPr/>
            </a:pPr>
            <a:endParaRPr lang="pt-BR">
              <a:solidFill>
                <a:srgbClr val="575F6D"/>
              </a:solidFill>
            </a:endParaRPr>
          </a:p>
        </p:txBody>
      </p:sp>
      <p:sp>
        <p:nvSpPr>
          <p:cNvPr id="4" name="Espaço Reservado para Rodapé 3"/>
          <p:cNvSpPr>
            <a:spLocks noGrp="1"/>
          </p:cNvSpPr>
          <p:nvPr>
            <p:ph type="ftr" sz="quarter" idx="11"/>
          </p:nvPr>
        </p:nvSpPr>
        <p:spPr>
          <a:xfrm>
            <a:off x="3124200" y="6248400"/>
            <a:ext cx="2895600" cy="457200"/>
          </a:xfrm>
        </p:spPr>
        <p:txBody>
          <a:bodyPr/>
          <a:lstStyle>
            <a:lvl1pPr>
              <a:defRPr/>
            </a:lvl1pPr>
          </a:lstStyle>
          <a:p>
            <a:pPr>
              <a:defRPr/>
            </a:pPr>
            <a:endParaRPr lang="pt-BR">
              <a:solidFill>
                <a:srgbClr val="575F6D"/>
              </a:solidFill>
            </a:endParaRPr>
          </a:p>
        </p:txBody>
      </p:sp>
      <p:sp>
        <p:nvSpPr>
          <p:cNvPr id="5" name="Espaço Reservado para Número de Slide 4"/>
          <p:cNvSpPr>
            <a:spLocks noGrp="1"/>
          </p:cNvSpPr>
          <p:nvPr>
            <p:ph type="sldNum" sz="quarter" idx="12"/>
          </p:nvPr>
        </p:nvSpPr>
        <p:spPr>
          <a:xfrm>
            <a:off x="6553200" y="6243638"/>
            <a:ext cx="2133600" cy="457200"/>
          </a:xfrm>
        </p:spPr>
        <p:txBody>
          <a:bodyPr/>
          <a:lstStyle>
            <a:lvl1pPr>
              <a:defRPr/>
            </a:lvl1pPr>
          </a:lstStyle>
          <a:p>
            <a:pPr>
              <a:defRPr/>
            </a:pPr>
            <a:fld id="{878BA592-6137-41E9-B7FF-E17C28FD2C6C}" type="slidenum">
              <a:rPr lang="pt-BR"/>
              <a:pPr>
                <a:defRPr/>
              </a:pPr>
              <a:t>‹nº›</a:t>
            </a:fld>
            <a:endParaRPr lang="pt-BR"/>
          </a:p>
        </p:txBody>
      </p:sp>
    </p:spTree>
    <p:extLst>
      <p:ext uri="{BB962C8B-B14F-4D97-AF65-F5344CB8AC3E}">
        <p14:creationId xmlns:p14="http://schemas.microsoft.com/office/powerpoint/2010/main" val="2712138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3ACCC11E-5CB3-43F6-AC4D-18B2EFD314A1}" type="datetimeFigureOut">
              <a:rPr lang="pt-BR" smtClean="0"/>
              <a:t>24/08/2018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44E1B7AF-604A-480B-9EFC-A647B10730CE}"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3ACCC11E-5CB3-43F6-AC4D-18B2EFD314A1}" type="datetimeFigureOut">
              <a:rPr lang="pt-BR" smtClean="0"/>
              <a:t>24/08/2018</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44E1B7AF-604A-480B-9EFC-A647B10730CE}"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nchor="ctr"/>
          <a:lstStyle>
            <a:extLst/>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extLst/>
          </a:lstStyle>
          <a:p>
            <a:fld id="{3ACCC11E-5CB3-43F6-AC4D-18B2EFD314A1}" type="datetimeFigureOut">
              <a:rPr lang="pt-BR" smtClean="0"/>
              <a:t>24/08/2018</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44E1B7AF-604A-480B-9EFC-A647B10730CE}"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tângu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ço Reservado para Data 1"/>
          <p:cNvSpPr>
            <a:spLocks noGrp="1"/>
          </p:cNvSpPr>
          <p:nvPr>
            <p:ph type="dt" sz="half" idx="10"/>
          </p:nvPr>
        </p:nvSpPr>
        <p:spPr/>
        <p:txBody>
          <a:bodyPr/>
          <a:lstStyle>
            <a:extLst/>
          </a:lstStyle>
          <a:p>
            <a:fld id="{3ACCC11E-5CB3-43F6-AC4D-18B2EFD314A1}" type="datetimeFigureOut">
              <a:rPr lang="pt-BR" smtClean="0"/>
              <a:t>24/08/2018</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44E1B7AF-604A-480B-9EFC-A647B10730CE}" type="slidenum">
              <a:rPr lang="pt-BR" smtClean="0"/>
              <a:t>‹nº›</a:t>
            </a:fld>
            <a:endParaRPr lang="pt-BR"/>
          </a:p>
        </p:txBody>
      </p:sp>
      <p:sp>
        <p:nvSpPr>
          <p:cNvPr id="6" name="Retângu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3ACCC11E-5CB3-43F6-AC4D-18B2EFD314A1}" type="datetimeFigureOut">
              <a:rPr lang="pt-BR" smtClean="0"/>
              <a:t>24/08/2018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44E1B7AF-604A-480B-9EFC-A647B10730CE}"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extLst/>
          </a:lstStyle>
          <a:p>
            <a:fld id="{3ACCC11E-5CB3-43F6-AC4D-18B2EFD314A1}" type="datetimeFigureOut">
              <a:rPr lang="pt-BR" smtClean="0"/>
              <a:t>24/08/2018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44E1B7AF-604A-480B-9EFC-A647B10730CE}" type="slidenum">
              <a:rPr lang="pt-BR" smtClean="0"/>
              <a:t>‹nº›</a:t>
            </a:fld>
            <a:endParaRPr lang="pt-BR"/>
          </a:p>
        </p:txBody>
      </p:sp>
      <p:sp>
        <p:nvSpPr>
          <p:cNvPr id="8" name="Retângu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ço Reservado para Imagem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t-BR" smtClean="0"/>
              <a:t>Clique no ícone para adicionar uma imagem</a:t>
            </a:r>
            <a:endParaRPr kumimoji="0" lang="en-US" dirty="0"/>
          </a:p>
        </p:txBody>
      </p:sp>
      <p:sp>
        <p:nvSpPr>
          <p:cNvPr id="9" name="Fluxograma: Processo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xograma: Processo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ço Reservado para Tex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zz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sc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ângu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ço Reservado para Títu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pt-BR" smtClean="0"/>
              <a:t>Clique para editar o título mestre</a:t>
            </a:r>
            <a:endParaRPr kumimoji="0" lang="en-US"/>
          </a:p>
        </p:txBody>
      </p:sp>
      <p:sp>
        <p:nvSpPr>
          <p:cNvPr id="9" name="Espaço Reservado para Tex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ACCC11E-5CB3-43F6-AC4D-18B2EFD314A1}" type="datetimeFigureOut">
              <a:rPr lang="pt-BR" smtClean="0"/>
              <a:t>24/08/2018</a:t>
            </a:fld>
            <a:endParaRPr lang="pt-BR"/>
          </a:p>
        </p:txBody>
      </p:sp>
      <p:sp>
        <p:nvSpPr>
          <p:cNvPr id="10" name="Espaço Reservado para Rodap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t-BR"/>
          </a:p>
        </p:txBody>
      </p:sp>
      <p:sp>
        <p:nvSpPr>
          <p:cNvPr id="22" name="Espaço Reservado para Número de Slid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4E1B7AF-604A-480B-9EFC-A647B10730CE}" type="slidenum">
              <a:rPr lang="pt-BR" smtClean="0"/>
              <a:t>‹nº›</a:t>
            </a:fld>
            <a:endParaRPr lang="pt-BR"/>
          </a:p>
        </p:txBody>
      </p:sp>
      <p:sp>
        <p:nvSpPr>
          <p:cNvPr id="15" name="Retângu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ACCC11E-5CB3-43F6-AC4D-18B2EFD314A1}" type="datetimeFigureOut">
              <a:rPr lang="pt-BR" smtClean="0"/>
              <a:t>24/08/2018</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4E1B7AF-604A-480B-9EFC-A647B10730CE}"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Verdana" pitchFamily="34" charset="0"/>
            </a:endParaRPr>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lang="pt-BR" smtClean="0"/>
              <a:t>Clique para editar o estilo do título mestre</a:t>
            </a:r>
            <a:endParaRPr lang="en-US"/>
          </a:p>
        </p:txBody>
      </p:sp>
      <p:sp>
        <p:nvSpPr>
          <p:cNvPr id="1028" name="Espaço Reservado para Texto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14" name="Espaço Reservado para Data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fontAlgn="base">
              <a:spcBef>
                <a:spcPct val="0"/>
              </a:spcBef>
              <a:spcAft>
                <a:spcPct val="0"/>
              </a:spcAft>
              <a:defRPr/>
            </a:pPr>
            <a:endParaRPr lang="pt-BR">
              <a:solidFill>
                <a:srgbClr val="575F6D"/>
              </a:solidFill>
              <a:latin typeface="Verdana" pitchFamily="34" charset="0"/>
            </a:endParaRPr>
          </a:p>
        </p:txBody>
      </p:sp>
      <p:sp>
        <p:nvSpPr>
          <p:cNvPr id="3" name="Espaço Reservado para Rodapé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fontAlgn="base">
              <a:spcBef>
                <a:spcPct val="0"/>
              </a:spcBef>
              <a:spcAft>
                <a:spcPct val="0"/>
              </a:spcAft>
              <a:defRPr/>
            </a:pPr>
            <a:endParaRPr lang="pt-BR">
              <a:solidFill>
                <a:srgbClr val="575F6D"/>
              </a:solidFill>
              <a:latin typeface="Verdana" pitchFamily="34" charset="0"/>
            </a:endParaRP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Verdana" pitchFamily="34" charset="0"/>
            </a:endParaRPr>
          </a:p>
        </p:txBody>
      </p:sp>
      <p:sp>
        <p:nvSpPr>
          <p:cNvPr id="1032" name="Conector reto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pt-BR" smtClean="0">
              <a:solidFill>
                <a:prstClr val="black"/>
              </a:solidFill>
              <a:latin typeface="Verdana" pitchFamily="34" charset="0"/>
            </a:endParaRPr>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034" name="Conector reto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pt-BR" smtClean="0">
              <a:solidFill>
                <a:prstClr val="black"/>
              </a:solidFill>
              <a:latin typeface="Verdana" pitchFamily="34" charset="0"/>
            </a:endParaRPr>
          </a:p>
        </p:txBody>
      </p:sp>
      <p:sp>
        <p:nvSpPr>
          <p:cNvPr id="12" name="Elipse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3" name="Espaço Reservado para Número de Slide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fontAlgn="base">
              <a:spcBef>
                <a:spcPct val="0"/>
              </a:spcBef>
              <a:spcAft>
                <a:spcPct val="0"/>
              </a:spcAft>
              <a:defRPr/>
            </a:pPr>
            <a:fld id="{F928B769-41E2-4A04-BF7D-14500461E1F9}" type="slidenum">
              <a:rPr lang="pt-BR">
                <a:latin typeface="Verdana" pitchFamily="34" charset="0"/>
              </a:rPr>
              <a:pPr fontAlgn="base">
                <a:spcBef>
                  <a:spcPct val="0"/>
                </a:spcBef>
                <a:spcAft>
                  <a:spcPct val="0"/>
                </a:spcAft>
                <a:defRPr/>
              </a:pPr>
              <a:t>‹nº›</a:t>
            </a:fld>
            <a:endParaRPr lang="pt-BR">
              <a:latin typeface="Verdana" pitchFamily="34" charset="0"/>
            </a:endParaRPr>
          </a:p>
        </p:txBody>
      </p:sp>
    </p:spTree>
    <p:extLst>
      <p:ext uri="{BB962C8B-B14F-4D97-AF65-F5344CB8AC3E}">
        <p14:creationId xmlns:p14="http://schemas.microsoft.com/office/powerpoint/2010/main" val="166014857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9.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5575" y="1988840"/>
            <a:ext cx="8784976" cy="1922906"/>
          </a:xfrm>
        </p:spPr>
        <p:txBody>
          <a:bodyPr>
            <a:normAutofit/>
          </a:bodyPr>
          <a:lstStyle/>
          <a:p>
            <a:pPr algn="r"/>
            <a:r>
              <a:rPr lang="pt-BR" sz="3600" b="1" dirty="0" smtClean="0"/>
              <a:t> DIREITO À qualidade DA EDUCAÇÃO </a:t>
            </a:r>
            <a:r>
              <a:rPr lang="pt-BR" sz="3600" b="1" dirty="0" smtClean="0"/>
              <a:t>INFANTIL E EDUCAÇÃO </a:t>
            </a:r>
            <a:r>
              <a:rPr lang="pt-BR" sz="3600" b="1" dirty="0" err="1" smtClean="0"/>
              <a:t>ESPECIAL</a:t>
            </a:r>
            <a:r>
              <a:rPr lang="pt-BR" sz="3600" dirty="0" err="1"/>
              <a:t>:</a:t>
            </a:r>
            <a:r>
              <a:rPr lang="pt-BR" sz="3600" dirty="0" err="1" smtClean="0"/>
              <a:t>as</a:t>
            </a:r>
            <a:r>
              <a:rPr lang="pt-BR" sz="3600" dirty="0" smtClean="0"/>
              <a:t> crianças público da educação especial</a:t>
            </a:r>
            <a:endParaRPr lang="en-US" sz="3600" b="1" dirty="0"/>
          </a:p>
        </p:txBody>
      </p:sp>
      <p:sp>
        <p:nvSpPr>
          <p:cNvPr id="3" name="Subtítulo 2"/>
          <p:cNvSpPr>
            <a:spLocks noGrp="1"/>
          </p:cNvSpPr>
          <p:nvPr>
            <p:ph type="subTitle" idx="1"/>
          </p:nvPr>
        </p:nvSpPr>
        <p:spPr>
          <a:xfrm>
            <a:off x="1043608" y="4437112"/>
            <a:ext cx="7200800" cy="1752600"/>
          </a:xfrm>
        </p:spPr>
        <p:txBody>
          <a:bodyPr>
            <a:noAutofit/>
          </a:bodyPr>
          <a:lstStyle/>
          <a:p>
            <a:pPr algn="r"/>
            <a:r>
              <a:rPr lang="pt-BR" sz="1800" b="1" dirty="0" smtClean="0">
                <a:solidFill>
                  <a:schemeClr val="bg2">
                    <a:lumMod val="10000"/>
                  </a:schemeClr>
                </a:solidFill>
              </a:rPr>
              <a:t>SUMIKA SOARES DE FREITAS HERNANDEZ-PILOTO</a:t>
            </a:r>
          </a:p>
          <a:p>
            <a:endParaRPr lang="pt-BR" sz="1800" dirty="0" smtClean="0">
              <a:solidFill>
                <a:schemeClr val="bg2">
                  <a:lumMod val="10000"/>
                </a:schemeClr>
              </a:solidFill>
            </a:endParaRPr>
          </a:p>
          <a:p>
            <a:pPr algn="r"/>
            <a:r>
              <a:rPr lang="pt-BR" sz="1800" dirty="0" smtClean="0">
                <a:solidFill>
                  <a:schemeClr val="bg2">
                    <a:lumMod val="10000"/>
                  </a:schemeClr>
                </a:solidFill>
              </a:rPr>
              <a:t>Doutora em Educação-UFES</a:t>
            </a:r>
            <a:endParaRPr lang="pt-BR" sz="1800" dirty="0">
              <a:solidFill>
                <a:schemeClr val="bg2">
                  <a:lumMod val="10000"/>
                </a:schemeClr>
              </a:solidFill>
            </a:endParaRPr>
          </a:p>
          <a:p>
            <a:pPr algn="r"/>
            <a:r>
              <a:rPr lang="pt-BR" sz="1800" dirty="0" smtClean="0">
                <a:solidFill>
                  <a:schemeClr val="bg2">
                    <a:lumMod val="10000"/>
                  </a:schemeClr>
                </a:solidFill>
              </a:rPr>
              <a:t>MIEIB</a:t>
            </a:r>
          </a:p>
          <a:p>
            <a:pPr algn="r"/>
            <a:r>
              <a:rPr lang="pt-BR" sz="1800" dirty="0" smtClean="0">
                <a:solidFill>
                  <a:schemeClr val="bg2">
                    <a:lumMod val="10000"/>
                  </a:schemeClr>
                </a:solidFill>
              </a:rPr>
              <a:t>SEME-PMV-ES</a:t>
            </a:r>
            <a:endParaRPr lang="pt-BR" sz="1800" dirty="0">
              <a:solidFill>
                <a:schemeClr val="bg2">
                  <a:lumMod val="10000"/>
                </a:schemeClr>
              </a:solidFill>
            </a:endParaRPr>
          </a:p>
          <a:p>
            <a:pPr algn="r"/>
            <a:endParaRPr lang="pt-BR" sz="1800" dirty="0" smtClean="0">
              <a:solidFill>
                <a:schemeClr val="bg2">
                  <a:lumMod val="10000"/>
                </a:schemeClr>
              </a:solidFill>
            </a:endParaRPr>
          </a:p>
        </p:txBody>
      </p:sp>
      <p:pic>
        <p:nvPicPr>
          <p:cNvPr id="5" name="Imagem 4" descr="logo  miei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415578"/>
            <a:ext cx="2303462"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m 6" descr="LOGO FOPEI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620688"/>
            <a:ext cx="2726093" cy="144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utoShape 2" descr="Resultado de imagem para campanha nacional pelo direito Ã  educaÃ§Ã£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solidFill>
                <a:prstClr val="black"/>
              </a:solidFill>
            </a:endParaRPr>
          </a:p>
        </p:txBody>
      </p:sp>
    </p:spTree>
    <p:extLst>
      <p:ext uri="{BB962C8B-B14F-4D97-AF65-F5344CB8AC3E}">
        <p14:creationId xmlns:p14="http://schemas.microsoft.com/office/powerpoint/2010/main" val="1983051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764704"/>
            <a:ext cx="7498080" cy="1143000"/>
          </a:xfrm>
        </p:spPr>
        <p:txBody>
          <a:bodyPr>
            <a:noAutofit/>
          </a:bodyPr>
          <a:lstStyle/>
          <a:p>
            <a:pPr algn="just"/>
            <a:r>
              <a:rPr lang="pt-BR" sz="1600" b="1" dirty="0" smtClean="0">
                <a:effectLst/>
              </a:rPr>
              <a:t> META 1 </a:t>
            </a:r>
            <a:r>
              <a:rPr lang="pt-BR" sz="1600" b="1" dirty="0">
                <a:effectLst/>
              </a:rPr>
              <a:t>- Educação </a:t>
            </a:r>
            <a:r>
              <a:rPr lang="pt-BR" sz="1600" b="1" dirty="0" smtClean="0">
                <a:effectLst/>
              </a:rPr>
              <a:t>Infantil – </a:t>
            </a:r>
            <a:r>
              <a:rPr lang="pt-BR" sz="1600" b="1" u="sng" dirty="0" smtClean="0">
                <a:effectLst/>
              </a:rPr>
              <a:t>Indicadores disponíveis</a:t>
            </a:r>
            <a:r>
              <a:rPr lang="pt-BR" sz="1600" b="1" dirty="0">
                <a:effectLst/>
              </a:rPr>
              <a:t/>
            </a:r>
            <a:br>
              <a:rPr lang="pt-BR" sz="1600" b="1" dirty="0">
                <a:effectLst/>
              </a:rPr>
            </a:br>
            <a:r>
              <a:rPr lang="pt-BR" sz="1600" b="1" dirty="0">
                <a:effectLst/>
              </a:rPr>
              <a:t>Universalizar, até 2016, a Educação Infantil na pré-escola para as crianças de 4 a 5 anos de idade e ampliar a oferta de Educação Infantil em Creches de forma a atender, no mínimo, 50% das crianças de até 3 anos até o final da vigência deste </a:t>
            </a:r>
            <a:r>
              <a:rPr lang="pt-BR" sz="1600" b="1" dirty="0" smtClean="0">
                <a:effectLst/>
              </a:rPr>
              <a:t>PNE. (Lei No. 13.005/2014)</a:t>
            </a:r>
            <a:r>
              <a:rPr lang="pt-BR" sz="1600" b="1" dirty="0">
                <a:effectLst/>
              </a:rPr>
              <a:t/>
            </a:r>
            <a:br>
              <a:rPr lang="pt-BR" sz="1600" b="1" dirty="0">
                <a:effectLst/>
              </a:rPr>
            </a:br>
            <a:endParaRPr lang="pt-BR" sz="1600" b="1" dirty="0"/>
          </a:p>
        </p:txBody>
      </p:sp>
      <p:graphicFrame>
        <p:nvGraphicFramePr>
          <p:cNvPr id="7" name="Espaço Reservado para Conteúdo 6"/>
          <p:cNvGraphicFramePr>
            <a:graphicFrameLocks noGrp="1"/>
          </p:cNvGraphicFramePr>
          <p:nvPr>
            <p:ph idx="1"/>
            <p:extLst>
              <p:ext uri="{D42A27DB-BD31-4B8C-83A1-F6EECF244321}">
                <p14:modId xmlns:p14="http://schemas.microsoft.com/office/powerpoint/2010/main" val="3683484153"/>
              </p:ext>
            </p:extLst>
          </p:nvPr>
        </p:nvGraphicFramePr>
        <p:xfrm>
          <a:off x="990585" y="2771157"/>
          <a:ext cx="7499349" cy="1385048"/>
        </p:xfrm>
        <a:graphic>
          <a:graphicData uri="http://schemas.openxmlformats.org/drawingml/2006/table">
            <a:tbl>
              <a:tblPr/>
              <a:tblGrid>
                <a:gridCol w="2499783"/>
                <a:gridCol w="2499783"/>
                <a:gridCol w="2499783"/>
              </a:tblGrid>
              <a:tr h="528321">
                <a:tc>
                  <a:txBody>
                    <a:bodyPr/>
                    <a:lstStyle/>
                    <a:p>
                      <a:pPr algn="ctr" fontAlgn="b"/>
                      <a:r>
                        <a:rPr lang="pt-BR" b="1" dirty="0">
                          <a:solidFill>
                            <a:srgbClr val="555555"/>
                          </a:solidFill>
                          <a:effectLst/>
                        </a:rPr>
                        <a:t>Ano</a:t>
                      </a:r>
                    </a:p>
                  </a:txBody>
                  <a:tcPr marL="95250" marR="95250" marT="28575" marB="28575"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1">
                        <a:lumMod val="85000"/>
                      </a:schemeClr>
                    </a:solidFill>
                  </a:tcPr>
                </a:tc>
                <a:tc gridSpan="2">
                  <a:txBody>
                    <a:bodyPr/>
                    <a:lstStyle/>
                    <a:p>
                      <a:pPr algn="ctr" fontAlgn="b"/>
                      <a:r>
                        <a:rPr lang="pt-BR" b="1" dirty="0">
                          <a:solidFill>
                            <a:srgbClr val="555555"/>
                          </a:solidFill>
                          <a:effectLst/>
                        </a:rPr>
                        <a:t>Crianças de 4 a 5 anos que frequentam a escola</a:t>
                      </a:r>
                    </a:p>
                  </a:txBody>
                  <a:tcPr marL="95250" marR="95250" marT="28575" marB="28575"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1">
                        <a:lumMod val="85000"/>
                      </a:schemeClr>
                    </a:solidFill>
                  </a:tcPr>
                </a:tc>
                <a:tc hMerge="1">
                  <a:txBody>
                    <a:bodyPr/>
                    <a:lstStyle/>
                    <a:p>
                      <a:endParaRPr lang="pt-BR"/>
                    </a:p>
                  </a:txBody>
                  <a:tcPr/>
                </a:tc>
              </a:tr>
              <a:tr h="289081">
                <a:tc>
                  <a:txBody>
                    <a:bodyPr/>
                    <a:lstStyle/>
                    <a:p>
                      <a:pPr algn="ctr" fontAlgn="t"/>
                      <a:r>
                        <a:rPr lang="pt-BR">
                          <a:solidFill>
                            <a:srgbClr val="555555"/>
                          </a:solidFill>
                          <a:effectLst/>
                          <a:latin typeface="Arial"/>
                        </a:rPr>
                        <a:t>2010</a:t>
                      </a:r>
                    </a:p>
                  </a:txBody>
                  <a:tcPr marL="95250" marR="95250" marT="28575" marB="285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r" fontAlgn="t"/>
                      <a:r>
                        <a:rPr lang="pt-BR" dirty="0">
                          <a:solidFill>
                            <a:srgbClr val="555555"/>
                          </a:solidFill>
                          <a:effectLst/>
                          <a:latin typeface="Arial"/>
                        </a:rPr>
                        <a:t>97,2%</a:t>
                      </a:r>
                    </a:p>
                  </a:txBody>
                  <a:tcPr marL="95250" marR="95250" marT="28575" marB="285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pt-BR">
                          <a:solidFill>
                            <a:srgbClr val="666666"/>
                          </a:solidFill>
                          <a:effectLst/>
                          <a:latin typeface="Arial"/>
                        </a:rPr>
                        <a:t>7.449</a:t>
                      </a:r>
                    </a:p>
                  </a:txBody>
                  <a:tcPr marL="95250" marR="95250" marT="28575" marB="285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47788">
                <a:tc gridSpan="2">
                  <a:txBody>
                    <a:bodyPr/>
                    <a:lstStyle/>
                    <a:p>
                      <a:pPr algn="l" fontAlgn="t"/>
                      <a:r>
                        <a:rPr lang="pt-BR" dirty="0">
                          <a:solidFill>
                            <a:srgbClr val="999999"/>
                          </a:solidFill>
                          <a:effectLst/>
                          <a:latin typeface="Arial"/>
                        </a:rPr>
                        <a:t>Fonte: IBGE/Censo Demográfico </a:t>
                      </a:r>
                    </a:p>
                  </a:txBody>
                  <a:tcPr marL="47625" marR="47625" marT="47625" marB="285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hMerge="1">
                  <a:txBody>
                    <a:bodyPr/>
                    <a:lstStyle/>
                    <a:p>
                      <a:endParaRPr lang="pt-BR"/>
                    </a:p>
                  </a:txBody>
                  <a:tcPr/>
                </a:tc>
                <a:tc>
                  <a:txBody>
                    <a:bodyPr/>
                    <a:lstStyle/>
                    <a:p>
                      <a:pPr algn="r" fontAlgn="base"/>
                      <a:endParaRPr lang="pt-BR" b="0" i="0" dirty="0">
                        <a:solidFill>
                          <a:srgbClr val="555555"/>
                        </a:solidFill>
                        <a:effectLst/>
                        <a:latin typeface="FontAwesome"/>
                      </a:endParaRPr>
                    </a:p>
                  </a:txBody>
                  <a:tcPr marL="47625" marR="47625" marT="47625" marB="285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
        <p:nvSpPr>
          <p:cNvPr id="8" name="Rectangle 2"/>
          <p:cNvSpPr>
            <a:spLocks noChangeArrowheads="1"/>
          </p:cNvSpPr>
          <p:nvPr/>
        </p:nvSpPr>
        <p:spPr bwMode="auto">
          <a:xfrm>
            <a:off x="971600" y="1951756"/>
            <a:ext cx="7776864" cy="819401"/>
          </a:xfrm>
          <a:prstGeom prst="rect">
            <a:avLst/>
          </a:prstGeom>
          <a:solidFill>
            <a:srgbClr val="FCFCF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5698" rIns="0" bIns="8569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333333"/>
                </a:solidFill>
                <a:effectLst/>
                <a:latin typeface="Arial" pitchFamily="34" charset="0"/>
                <a:cs typeface="Arial" pitchFamily="34" charset="0"/>
              </a:rPr>
              <a:t>Tabela 2-Porcentagem de crianças de 4 a 5 anos que frequentam a escola – Taxa de atendimento (Censo Demográfico)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Tabela 9"/>
          <p:cNvGraphicFramePr>
            <a:graphicFrameLocks noGrp="1"/>
          </p:cNvGraphicFramePr>
          <p:nvPr>
            <p:extLst>
              <p:ext uri="{D42A27DB-BD31-4B8C-83A1-F6EECF244321}">
                <p14:modId xmlns:p14="http://schemas.microsoft.com/office/powerpoint/2010/main" val="1404524186"/>
              </p:ext>
            </p:extLst>
          </p:nvPr>
        </p:nvGraphicFramePr>
        <p:xfrm>
          <a:off x="1259632" y="4941168"/>
          <a:ext cx="7499349" cy="1562100"/>
        </p:xfrm>
        <a:graphic>
          <a:graphicData uri="http://schemas.openxmlformats.org/drawingml/2006/table">
            <a:tbl>
              <a:tblPr/>
              <a:tblGrid>
                <a:gridCol w="2499783"/>
                <a:gridCol w="2499783"/>
                <a:gridCol w="2499783"/>
              </a:tblGrid>
              <a:tr h="0">
                <a:tc>
                  <a:txBody>
                    <a:bodyPr/>
                    <a:lstStyle/>
                    <a:p>
                      <a:pPr algn="ctr" fontAlgn="b"/>
                      <a:r>
                        <a:rPr lang="pt-BR" b="1" dirty="0">
                          <a:solidFill>
                            <a:srgbClr val="555555"/>
                          </a:solidFill>
                          <a:effectLst/>
                        </a:rPr>
                        <a:t>Ano</a:t>
                      </a:r>
                    </a:p>
                  </a:txBody>
                  <a:tcPr marL="95250" marR="95250" marT="28575" marB="28575"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c gridSpan="2">
                  <a:txBody>
                    <a:bodyPr/>
                    <a:lstStyle/>
                    <a:p>
                      <a:pPr algn="ctr" fontAlgn="b"/>
                      <a:r>
                        <a:rPr lang="pt-BR" b="1">
                          <a:solidFill>
                            <a:srgbClr val="555555"/>
                          </a:solidFill>
                          <a:effectLst/>
                        </a:rPr>
                        <a:t>Crianças de 0 a 3 anos que frequentam a escola</a:t>
                      </a:r>
                    </a:p>
                  </a:txBody>
                  <a:tcPr marL="95250" marR="95250" marT="28575" marB="28575"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c hMerge="1">
                  <a:txBody>
                    <a:bodyPr/>
                    <a:lstStyle/>
                    <a:p>
                      <a:endParaRPr lang="pt-BR"/>
                    </a:p>
                  </a:txBody>
                  <a:tcPr/>
                </a:tc>
              </a:tr>
              <a:tr h="0">
                <a:tc>
                  <a:txBody>
                    <a:bodyPr/>
                    <a:lstStyle/>
                    <a:p>
                      <a:pPr algn="ctr" fontAlgn="t"/>
                      <a:r>
                        <a:rPr lang="pt-BR">
                          <a:solidFill>
                            <a:srgbClr val="555555"/>
                          </a:solidFill>
                          <a:effectLst/>
                          <a:latin typeface="Arial"/>
                        </a:rPr>
                        <a:t>2010</a:t>
                      </a:r>
                    </a:p>
                  </a:txBody>
                  <a:tcPr marL="95250" marR="95250" marT="28575" marB="285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r" fontAlgn="t"/>
                      <a:r>
                        <a:rPr lang="pt-BR">
                          <a:solidFill>
                            <a:srgbClr val="555555"/>
                          </a:solidFill>
                          <a:effectLst/>
                          <a:latin typeface="Arial"/>
                        </a:rPr>
                        <a:t>52,9%</a:t>
                      </a:r>
                    </a:p>
                  </a:txBody>
                  <a:tcPr marL="95250" marR="95250" marT="28575" marB="285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pt-BR">
                          <a:solidFill>
                            <a:srgbClr val="666666"/>
                          </a:solidFill>
                          <a:effectLst/>
                          <a:latin typeface="Arial"/>
                        </a:rPr>
                        <a:t>8.269</a:t>
                      </a:r>
                    </a:p>
                  </a:txBody>
                  <a:tcPr marL="95250" marR="95250" marT="28575" marB="285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gridSpan="2">
                  <a:txBody>
                    <a:bodyPr/>
                    <a:lstStyle/>
                    <a:p>
                      <a:pPr algn="l" fontAlgn="t"/>
                      <a:r>
                        <a:rPr lang="pt-BR" b="0" i="0" dirty="0">
                          <a:solidFill>
                            <a:srgbClr val="999999"/>
                          </a:solidFill>
                          <a:effectLst/>
                          <a:latin typeface="Arial"/>
                        </a:rPr>
                        <a:t>Fonte: IBGE/Censo Demográfico </a:t>
                      </a:r>
                    </a:p>
                  </a:txBody>
                  <a:tcPr marL="47625" marR="47625" marT="47625" marB="285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c hMerge="1">
                  <a:txBody>
                    <a:bodyPr/>
                    <a:lstStyle/>
                    <a:p>
                      <a:endParaRPr lang="pt-BR"/>
                    </a:p>
                  </a:txBody>
                  <a:tcPr/>
                </a:tc>
                <a:tc>
                  <a:txBody>
                    <a:bodyPr/>
                    <a:lstStyle/>
                    <a:p>
                      <a:r>
                        <a:rPr lang="pt-BR" b="0" i="0" dirty="0">
                          <a:solidFill>
                            <a:srgbClr val="555555"/>
                          </a:solidFill>
                          <a:effectLst/>
                          <a:latin typeface="Arial"/>
                        </a:rPr>
                        <a:t/>
                      </a:r>
                      <a:br>
                        <a:rPr lang="pt-BR" b="0" i="0" dirty="0">
                          <a:solidFill>
                            <a:srgbClr val="555555"/>
                          </a:solidFill>
                          <a:effectLst/>
                          <a:latin typeface="Arial"/>
                        </a:rPr>
                      </a:br>
                      <a:endParaRPr lang="pt-BR" dirty="0"/>
                    </a:p>
                  </a:txBody>
                  <a:tcPr marL="47625" marR="47625" marT="47625" marB="2857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r>
            </a:tbl>
          </a:graphicData>
        </a:graphic>
      </p:graphicFrame>
      <p:sp>
        <p:nvSpPr>
          <p:cNvPr id="11" name="Rectangle 3"/>
          <p:cNvSpPr>
            <a:spLocks noChangeArrowheads="1"/>
          </p:cNvSpPr>
          <p:nvPr/>
        </p:nvSpPr>
        <p:spPr bwMode="auto">
          <a:xfrm>
            <a:off x="946001" y="4324736"/>
            <a:ext cx="5510932" cy="819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85698" rIns="0" bIns="8569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smtClean="0">
                <a:ln>
                  <a:noFill/>
                </a:ln>
                <a:solidFill>
                  <a:schemeClr val="tx1"/>
                </a:solidFill>
                <a:effectLst/>
                <a:latin typeface="inherit"/>
                <a:cs typeface="Arial" pitchFamily="34" charset="0"/>
              </a:rPr>
              <a:t>Tabela 3-Porcentagem de crianças de 0 a 3 anos que frequentam a escola –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smtClean="0">
                <a:ln>
                  <a:noFill/>
                </a:ln>
                <a:solidFill>
                  <a:schemeClr val="tx1"/>
                </a:solidFill>
                <a:effectLst/>
                <a:latin typeface="inherit"/>
                <a:cs typeface="Arial" pitchFamily="34" charset="0"/>
              </a:rPr>
              <a:t>Taxa de atendimento (Censo Demográfico)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2966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2644" y="692696"/>
            <a:ext cx="8181356" cy="847055"/>
          </a:xfrm>
        </p:spPr>
        <p:txBody>
          <a:bodyPr>
            <a:noAutofit/>
          </a:bodyPr>
          <a:lstStyle/>
          <a:p>
            <a:r>
              <a:rPr lang="pt-BR" sz="1600" dirty="0" smtClean="0">
                <a:solidFill>
                  <a:schemeClr val="tx1"/>
                </a:solidFill>
                <a:effectLst/>
                <a:latin typeface="Arial" pitchFamily="34" charset="0"/>
                <a:ea typeface="Times New Roman" pitchFamily="18" charset="0"/>
                <a:cs typeface="Arial" pitchFamily="34" charset="0"/>
              </a:rPr>
              <a:t/>
            </a:r>
            <a:br>
              <a:rPr lang="pt-BR" sz="1600" dirty="0" smtClean="0">
                <a:solidFill>
                  <a:schemeClr val="tx1"/>
                </a:solidFill>
                <a:effectLst/>
                <a:latin typeface="Arial" pitchFamily="34" charset="0"/>
                <a:ea typeface="Times New Roman" pitchFamily="18" charset="0"/>
                <a:cs typeface="Arial" pitchFamily="34" charset="0"/>
              </a:rPr>
            </a:br>
            <a:r>
              <a:rPr lang="pt-BR" sz="1600" dirty="0" smtClean="0">
                <a:solidFill>
                  <a:schemeClr val="tx1"/>
                </a:solidFill>
                <a:effectLst/>
                <a:latin typeface="Arial" pitchFamily="34" charset="0"/>
                <a:ea typeface="Times New Roman" pitchFamily="18" charset="0"/>
                <a:cs typeface="Arial" pitchFamily="34" charset="0"/>
              </a:rPr>
              <a:t>META-4-</a:t>
            </a:r>
            <a:r>
              <a:rPr lang="pt-BR" sz="1600" dirty="0"/>
              <a:t>Universalizar, para a população de 4 a 17 anos com deficiência, transtornos globais do desenvolvimento e altas habilidades ou </a:t>
            </a:r>
            <a:r>
              <a:rPr lang="pt-BR" sz="1600" dirty="0" err="1"/>
              <a:t>superdotação</a:t>
            </a:r>
            <a:r>
              <a:rPr lang="pt-BR" sz="1600" dirty="0"/>
              <a:t>, o acesso à educação básica e ao atendimento educacional especializado, preferencialmente na rede regular de ensino, com a garantia de sistema educacional inclusivo, de salas de recursos multifuncionais, classes, escolas ou serviços especializados, públicos ou </a:t>
            </a:r>
            <a:r>
              <a:rPr lang="pt-BR" sz="1600" dirty="0" smtClean="0"/>
              <a:t>conveniados.</a:t>
            </a:r>
            <a:r>
              <a:rPr lang="pt-BR" sz="1600">
                <a:solidFill>
                  <a:schemeClr val="tx1"/>
                </a:solidFill>
                <a:effectLst/>
                <a:latin typeface="Arial" pitchFamily="34" charset="0"/>
                <a:ea typeface="Times New Roman" pitchFamily="18" charset="0"/>
                <a:cs typeface="Arial" pitchFamily="34" charset="0"/>
              </a:rPr>
              <a:t/>
            </a:r>
            <a:br>
              <a:rPr lang="pt-BR" sz="1600">
                <a:solidFill>
                  <a:schemeClr val="tx1"/>
                </a:solidFill>
                <a:effectLst/>
                <a:latin typeface="Arial" pitchFamily="34" charset="0"/>
                <a:ea typeface="Times New Roman" pitchFamily="18" charset="0"/>
                <a:cs typeface="Arial" pitchFamily="34" charset="0"/>
              </a:rPr>
            </a:br>
            <a:r>
              <a:rPr lang="pt-BR" sz="1600" smtClean="0">
                <a:solidFill>
                  <a:schemeClr val="tx1"/>
                </a:solidFill>
                <a:effectLst/>
                <a:latin typeface="Arial" pitchFamily="34" charset="0"/>
                <a:ea typeface="Times New Roman" pitchFamily="18" charset="0"/>
                <a:cs typeface="Arial" pitchFamily="34" charset="0"/>
              </a:rPr>
              <a:t>T</a:t>
            </a:r>
            <a:r>
              <a:rPr lang="pt-BR" sz="1600" smtClean="0" bmk="">
                <a:solidFill>
                  <a:schemeClr val="tx1"/>
                </a:solidFill>
                <a:effectLst/>
                <a:latin typeface="Arial" pitchFamily="34" charset="0"/>
                <a:ea typeface="Times New Roman" pitchFamily="18" charset="0"/>
                <a:cs typeface="Arial" pitchFamily="34" charset="0"/>
              </a:rPr>
              <a:t>abela </a:t>
            </a:r>
            <a:r>
              <a:rPr lang="pt-BR" sz="1600" dirty="0" bmk="">
                <a:solidFill>
                  <a:schemeClr val="tx1"/>
                </a:solidFill>
                <a:effectLst/>
                <a:latin typeface="Arial" pitchFamily="34" charset="0"/>
                <a:ea typeface="Times New Roman" pitchFamily="18" charset="0"/>
                <a:cs typeface="Arial" pitchFamily="34" charset="0"/>
              </a:rPr>
              <a:t>3 – Matrículas nas escolas regulares das crianças público-alvo da educação especial na educação básica (Vitória/ES)</a:t>
            </a:r>
            <a:r>
              <a:rPr lang="pt-BR" sz="1600" baseline="30000" dirty="0" bmk="">
                <a:solidFill>
                  <a:schemeClr val="tx1"/>
                </a:solidFill>
                <a:effectLst/>
                <a:latin typeface="Arial" pitchFamily="34" charset="0"/>
                <a:ea typeface="Times New Roman" pitchFamily="18" charset="0"/>
                <a:cs typeface="Arial" pitchFamily="34" charset="0"/>
              </a:rPr>
              <a:t> </a:t>
            </a:r>
            <a:r>
              <a:rPr lang="pt-BR" sz="1600" dirty="0" bmk="">
                <a:solidFill>
                  <a:schemeClr val="tx1"/>
                </a:solidFill>
                <a:effectLst/>
                <a:latin typeface="Arial" pitchFamily="34" charset="0"/>
                <a:ea typeface="Times New Roman" pitchFamily="18" charset="0"/>
                <a:cs typeface="Arial" pitchFamily="34" charset="0"/>
                <a:hlinkClick r:id="rId2"/>
              </a:rPr>
              <a:t>[1]</a:t>
            </a:r>
            <a:r>
              <a:rPr lang="pt-BR" sz="1600" dirty="0">
                <a:solidFill>
                  <a:schemeClr val="tx1"/>
                </a:solidFill>
                <a:effectLst/>
                <a:latin typeface="Arial" pitchFamily="34" charset="0"/>
                <a:cs typeface="Arial" pitchFamily="34" charset="0"/>
              </a:rPr>
              <a:t/>
            </a:r>
            <a:br>
              <a:rPr lang="pt-BR" sz="1600" dirty="0">
                <a:solidFill>
                  <a:schemeClr val="tx1"/>
                </a:solidFill>
                <a:effectLst/>
                <a:latin typeface="Arial" pitchFamily="34" charset="0"/>
                <a:cs typeface="Arial" pitchFamily="34" charset="0"/>
              </a:rPr>
            </a:br>
            <a:endParaRPr lang="pt-BR" sz="16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219406980"/>
              </p:ext>
            </p:extLst>
          </p:nvPr>
        </p:nvGraphicFramePr>
        <p:xfrm>
          <a:off x="1185320" y="2204864"/>
          <a:ext cx="7592137" cy="3879864"/>
        </p:xfrm>
        <a:graphic>
          <a:graphicData uri="http://schemas.openxmlformats.org/drawingml/2006/table">
            <a:tbl>
              <a:tblPr firstRow="1" firstCol="1" bandRow="1">
                <a:tableStyleId>{5C22544A-7EE6-4342-B048-85BDC9FD1C3A}</a:tableStyleId>
              </a:tblPr>
              <a:tblGrid>
                <a:gridCol w="1084591"/>
                <a:gridCol w="1084591"/>
                <a:gridCol w="1084591"/>
                <a:gridCol w="1084591"/>
                <a:gridCol w="1084591"/>
                <a:gridCol w="1084591"/>
                <a:gridCol w="1084591"/>
              </a:tblGrid>
              <a:tr h="684204">
                <a:tc>
                  <a:txBody>
                    <a:bodyPr/>
                    <a:lstStyle/>
                    <a:p>
                      <a:pPr algn="l">
                        <a:lnSpc>
                          <a:spcPct val="150000"/>
                        </a:lnSpc>
                        <a:spcAft>
                          <a:spcPts val="0"/>
                        </a:spcAft>
                      </a:pPr>
                      <a:r>
                        <a:rPr lang="pt-BR" sz="1000" dirty="0">
                          <a:effectLst/>
                        </a:rPr>
                        <a:t>Ano</a:t>
                      </a:r>
                      <a:endParaRPr lang="pt-BR" sz="1000" dirty="0">
                        <a:effectLst/>
                        <a:latin typeface="Arial"/>
                        <a:ea typeface="Calibri"/>
                      </a:endParaRPr>
                    </a:p>
                  </a:txBody>
                  <a:tcPr marL="68580" marR="68580" marT="0" marB="0"/>
                </a:tc>
                <a:tc gridSpan="2">
                  <a:txBody>
                    <a:bodyPr/>
                    <a:lstStyle/>
                    <a:p>
                      <a:pPr algn="l">
                        <a:lnSpc>
                          <a:spcPct val="150000"/>
                        </a:lnSpc>
                        <a:spcAft>
                          <a:spcPts val="0"/>
                        </a:spcAft>
                      </a:pPr>
                      <a:r>
                        <a:rPr lang="pt-BR" sz="1000">
                          <a:effectLst/>
                        </a:rPr>
                        <a:t>Classes Comuns</a:t>
                      </a:r>
                      <a:endParaRPr lang="pt-BR" sz="1000">
                        <a:effectLst/>
                        <a:latin typeface="Arial"/>
                        <a:ea typeface="Calibri"/>
                      </a:endParaRPr>
                    </a:p>
                  </a:txBody>
                  <a:tcPr marL="68580" marR="68580" marT="0" marB="0"/>
                </a:tc>
                <a:tc hMerge="1">
                  <a:txBody>
                    <a:bodyPr/>
                    <a:lstStyle/>
                    <a:p>
                      <a:endParaRPr lang="pt-BR"/>
                    </a:p>
                  </a:txBody>
                  <a:tcPr/>
                </a:tc>
                <a:tc gridSpan="2">
                  <a:txBody>
                    <a:bodyPr/>
                    <a:lstStyle/>
                    <a:p>
                      <a:pPr algn="l">
                        <a:lnSpc>
                          <a:spcPct val="150000"/>
                        </a:lnSpc>
                        <a:spcAft>
                          <a:spcPts val="0"/>
                        </a:spcAft>
                      </a:pPr>
                      <a:r>
                        <a:rPr lang="pt-BR" sz="1000">
                          <a:effectLst/>
                        </a:rPr>
                        <a:t>Classes Especiais</a:t>
                      </a:r>
                      <a:endParaRPr lang="pt-BR" sz="1000">
                        <a:effectLst/>
                        <a:latin typeface="Arial"/>
                        <a:ea typeface="Calibri"/>
                      </a:endParaRPr>
                    </a:p>
                  </a:txBody>
                  <a:tcPr marL="68580" marR="68580" marT="0" marB="0"/>
                </a:tc>
                <a:tc hMerge="1">
                  <a:txBody>
                    <a:bodyPr/>
                    <a:lstStyle/>
                    <a:p>
                      <a:endParaRPr lang="pt-BR"/>
                    </a:p>
                  </a:txBody>
                  <a:tcPr/>
                </a:tc>
                <a:tc gridSpan="2">
                  <a:txBody>
                    <a:bodyPr/>
                    <a:lstStyle/>
                    <a:p>
                      <a:pPr algn="l">
                        <a:lnSpc>
                          <a:spcPct val="150000"/>
                        </a:lnSpc>
                        <a:spcAft>
                          <a:spcPts val="0"/>
                        </a:spcAft>
                      </a:pPr>
                      <a:r>
                        <a:rPr lang="pt-BR" sz="1000">
                          <a:effectLst/>
                        </a:rPr>
                        <a:t>Instituições especializadas</a:t>
                      </a:r>
                      <a:endParaRPr lang="pt-BR" sz="1000">
                        <a:effectLst/>
                        <a:latin typeface="Arial"/>
                        <a:ea typeface="Calibri"/>
                      </a:endParaRPr>
                    </a:p>
                  </a:txBody>
                  <a:tcPr marL="68580" marR="68580" marT="0" marB="0"/>
                </a:tc>
                <a:tc hMerge="1">
                  <a:txBody>
                    <a:bodyPr/>
                    <a:lstStyle/>
                    <a:p>
                      <a:endParaRPr lang="pt-BR"/>
                    </a:p>
                  </a:txBody>
                  <a:tcPr/>
                </a:tc>
              </a:tr>
              <a:tr h="319566">
                <a:tc>
                  <a:txBody>
                    <a:bodyPr/>
                    <a:lstStyle/>
                    <a:p>
                      <a:pPr algn="l">
                        <a:lnSpc>
                          <a:spcPct val="150000"/>
                        </a:lnSpc>
                        <a:spcAft>
                          <a:spcPts val="0"/>
                        </a:spcAft>
                      </a:pPr>
                      <a:r>
                        <a:rPr lang="pt-BR" sz="1000">
                          <a:effectLst/>
                        </a:rPr>
                        <a:t>2007</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52,7%</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784</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47,3%</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705</a:t>
                      </a:r>
                      <a:endParaRPr lang="pt-BR" sz="1000">
                        <a:effectLst/>
                        <a:latin typeface="Arial"/>
                        <a:ea typeface="Calibri"/>
                      </a:endParaRPr>
                    </a:p>
                  </a:txBody>
                  <a:tcPr marL="68580" marR="68580" marT="0" marB="0"/>
                </a:tc>
              </a:tr>
              <a:tr h="319566">
                <a:tc>
                  <a:txBody>
                    <a:bodyPr/>
                    <a:lstStyle/>
                    <a:p>
                      <a:pPr algn="l">
                        <a:lnSpc>
                          <a:spcPct val="150000"/>
                        </a:lnSpc>
                        <a:spcAft>
                          <a:spcPts val="0"/>
                        </a:spcAft>
                      </a:pPr>
                      <a:r>
                        <a:rPr lang="pt-BR" sz="1000">
                          <a:effectLst/>
                        </a:rPr>
                        <a:t>2008</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63,4%</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1.074</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36,6%</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620</a:t>
                      </a:r>
                      <a:endParaRPr lang="pt-BR" sz="1000">
                        <a:effectLst/>
                        <a:latin typeface="Arial"/>
                        <a:ea typeface="Calibri"/>
                      </a:endParaRPr>
                    </a:p>
                  </a:txBody>
                  <a:tcPr marL="68580" marR="68580" marT="0" marB="0"/>
                </a:tc>
              </a:tr>
              <a:tr h="319566">
                <a:tc>
                  <a:txBody>
                    <a:bodyPr/>
                    <a:lstStyle/>
                    <a:p>
                      <a:pPr algn="l">
                        <a:lnSpc>
                          <a:spcPct val="150000"/>
                        </a:lnSpc>
                        <a:spcAft>
                          <a:spcPts val="0"/>
                        </a:spcAft>
                      </a:pPr>
                      <a:r>
                        <a:rPr lang="pt-BR" sz="1000">
                          <a:effectLst/>
                        </a:rPr>
                        <a:t>2009</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68,7%</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1.194</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31,3%</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545</a:t>
                      </a:r>
                      <a:endParaRPr lang="pt-BR" sz="1000">
                        <a:effectLst/>
                        <a:latin typeface="Arial"/>
                        <a:ea typeface="Calibri"/>
                      </a:endParaRPr>
                    </a:p>
                  </a:txBody>
                  <a:tcPr marL="68580" marR="68580" marT="0" marB="0"/>
                </a:tc>
              </a:tr>
              <a:tr h="319566">
                <a:tc>
                  <a:txBody>
                    <a:bodyPr/>
                    <a:lstStyle/>
                    <a:p>
                      <a:pPr algn="l">
                        <a:lnSpc>
                          <a:spcPct val="150000"/>
                        </a:lnSpc>
                        <a:spcAft>
                          <a:spcPts val="0"/>
                        </a:spcAft>
                      </a:pPr>
                      <a:r>
                        <a:rPr lang="pt-BR" sz="1000">
                          <a:effectLst/>
                        </a:rPr>
                        <a:t>2010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100%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1.518</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r>
              <a:tr h="319566">
                <a:tc>
                  <a:txBody>
                    <a:bodyPr/>
                    <a:lstStyle/>
                    <a:p>
                      <a:pPr algn="l">
                        <a:lnSpc>
                          <a:spcPct val="150000"/>
                        </a:lnSpc>
                        <a:spcAft>
                          <a:spcPts val="0"/>
                        </a:spcAft>
                      </a:pPr>
                      <a:r>
                        <a:rPr lang="pt-BR" sz="1000">
                          <a:effectLst/>
                        </a:rPr>
                        <a:t>2011</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100%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1.600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r>
              <a:tr h="319566">
                <a:tc>
                  <a:txBody>
                    <a:bodyPr/>
                    <a:lstStyle/>
                    <a:p>
                      <a:pPr algn="l">
                        <a:lnSpc>
                          <a:spcPct val="150000"/>
                        </a:lnSpc>
                        <a:spcAft>
                          <a:spcPts val="0"/>
                        </a:spcAft>
                      </a:pPr>
                      <a:r>
                        <a:rPr lang="pt-BR" sz="1000">
                          <a:effectLst/>
                        </a:rPr>
                        <a:t>2012</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100%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1.724</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r>
              <a:tr h="319566">
                <a:tc>
                  <a:txBody>
                    <a:bodyPr/>
                    <a:lstStyle/>
                    <a:p>
                      <a:pPr algn="l">
                        <a:lnSpc>
                          <a:spcPct val="150000"/>
                        </a:lnSpc>
                        <a:spcAft>
                          <a:spcPts val="0"/>
                        </a:spcAft>
                      </a:pPr>
                      <a:r>
                        <a:rPr lang="pt-BR" sz="1000">
                          <a:effectLst/>
                        </a:rPr>
                        <a:t>2013</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100%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1.580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r>
              <a:tr h="319566">
                <a:tc>
                  <a:txBody>
                    <a:bodyPr/>
                    <a:lstStyle/>
                    <a:p>
                      <a:pPr algn="l">
                        <a:lnSpc>
                          <a:spcPct val="150000"/>
                        </a:lnSpc>
                        <a:spcAft>
                          <a:spcPts val="0"/>
                        </a:spcAft>
                      </a:pPr>
                      <a:r>
                        <a:rPr lang="pt-BR" sz="1000">
                          <a:effectLst/>
                        </a:rPr>
                        <a:t>2014</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100%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1.590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dirty="0">
                          <a:effectLst/>
                        </a:rPr>
                        <a:t>0</a:t>
                      </a:r>
                      <a:endParaRPr lang="pt-BR" sz="1000" dirty="0">
                        <a:effectLst/>
                        <a:latin typeface="Arial"/>
                        <a:ea typeface="Calibri"/>
                      </a:endParaRPr>
                    </a:p>
                  </a:txBody>
                  <a:tcPr marL="68580" marR="68580" marT="0" marB="0"/>
                </a:tc>
              </a:tr>
              <a:tr h="319566">
                <a:tc>
                  <a:txBody>
                    <a:bodyPr/>
                    <a:lstStyle/>
                    <a:p>
                      <a:pPr algn="l">
                        <a:lnSpc>
                          <a:spcPct val="150000"/>
                        </a:lnSpc>
                        <a:spcAft>
                          <a:spcPts val="0"/>
                        </a:spcAft>
                      </a:pPr>
                      <a:r>
                        <a:rPr lang="pt-BR" sz="1000" dirty="0" smtClean="0">
                          <a:effectLst/>
                          <a:latin typeface="Arial"/>
                          <a:ea typeface="Calibri"/>
                        </a:rPr>
                        <a:t>2015</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100%</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1.599</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0%</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0</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0%</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0</a:t>
                      </a:r>
                      <a:endParaRPr lang="pt-BR" sz="1000" dirty="0">
                        <a:effectLst/>
                        <a:latin typeface="Arial"/>
                        <a:ea typeface="Calibri"/>
                      </a:endParaRPr>
                    </a:p>
                  </a:txBody>
                  <a:tcPr marL="68580" marR="68580" marT="0" marB="0"/>
                </a:tc>
              </a:tr>
              <a:tr h="319566">
                <a:tc>
                  <a:txBody>
                    <a:bodyPr/>
                    <a:lstStyle/>
                    <a:p>
                      <a:pPr algn="l">
                        <a:lnSpc>
                          <a:spcPct val="150000"/>
                        </a:lnSpc>
                        <a:spcAft>
                          <a:spcPts val="0"/>
                        </a:spcAft>
                      </a:pPr>
                      <a:r>
                        <a:rPr lang="pt-BR" sz="1000" dirty="0" smtClean="0">
                          <a:effectLst/>
                          <a:latin typeface="Arial"/>
                          <a:ea typeface="Calibri"/>
                        </a:rPr>
                        <a:t>2016</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100%</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1.629</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0 %</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0</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0%</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0</a:t>
                      </a:r>
                      <a:endParaRPr lang="pt-BR" sz="1000" dirty="0">
                        <a:effectLst/>
                        <a:latin typeface="Arial"/>
                        <a:ea typeface="Calibri"/>
                      </a:endParaRPr>
                    </a:p>
                  </a:txBody>
                  <a:tcPr marL="68580" marR="68580" marT="0" marB="0"/>
                </a:tc>
              </a:tr>
            </a:tbl>
          </a:graphicData>
        </a:graphic>
      </p:graphicFrame>
      <p:sp>
        <p:nvSpPr>
          <p:cNvPr id="5" name="Rectangle 1"/>
          <p:cNvSpPr>
            <a:spLocks noChangeArrowheads="1"/>
          </p:cNvSpPr>
          <p:nvPr/>
        </p:nvSpPr>
        <p:spPr bwMode="auto">
          <a:xfrm>
            <a:off x="971600" y="1539751"/>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800" b="0" i="0" u="none" strike="noStrike" cap="none" normalizeH="0" baseline="0" dirty="0" smtClean="0">
                <a:ln>
                  <a:noFill/>
                </a:ln>
                <a:solidFill>
                  <a:schemeClr val="tx1"/>
                </a:solidFill>
                <a:effectLst/>
                <a:latin typeface="Arial" pitchFamily="34" charset="0"/>
                <a:cs typeface="Arial" pitchFamily="34" charset="0"/>
              </a:rPr>
              <a:t/>
            </a:r>
            <a:br>
              <a:rPr kumimoji="0" lang="pt-BR" sz="1800" b="0" i="0" u="none" strike="noStrike" cap="none" normalizeH="0" baseline="0" dirty="0" smtClean="0">
                <a:ln>
                  <a:noFill/>
                </a:ln>
                <a:solidFill>
                  <a:schemeClr val="tx1"/>
                </a:solidFill>
                <a:effectLst/>
                <a:latin typeface="Arial" pitchFamily="34" charset="0"/>
                <a:cs typeface="Arial" pitchFamily="34" charset="0"/>
              </a:rPr>
            </a:b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3"/>
          <p:cNvSpPr>
            <a:spLocks noChangeArrowheads="1"/>
          </p:cNvSpPr>
          <p:nvPr/>
        </p:nvSpPr>
        <p:spPr bwMode="auto">
          <a:xfrm>
            <a:off x="962644" y="6544508"/>
            <a:ext cx="878396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pt-BR" sz="1000" b="0" i="0" u="none" strike="noStrike" cap="none" normalizeH="0" baseline="30000" dirty="0" smtClean="0">
                <a:ln>
                  <a:noFill/>
                </a:ln>
                <a:solidFill>
                  <a:schemeClr val="tx1"/>
                </a:solidFill>
                <a:effectLst/>
                <a:latin typeface="Arial" pitchFamily="34" charset="0"/>
                <a:ea typeface="Calibri" pitchFamily="34" charset="0"/>
                <a:cs typeface="Arial" pitchFamily="34" charset="0"/>
                <a:hlinkClick r:id="rId3"/>
              </a:rPr>
              <a:t>[</a:t>
            </a:r>
            <a:r>
              <a:rPr kumimoji="0" lang="pt-BR" sz="1000" b="0" i="0" u="none" strike="noStrike" cap="none" normalizeH="0" baseline="30000" dirty="0" smtClean="0" bmk="">
                <a:ln>
                  <a:noFill/>
                </a:ln>
                <a:solidFill>
                  <a:schemeClr val="tx1"/>
                </a:solidFill>
                <a:effectLst/>
                <a:latin typeface="Arial" pitchFamily="34" charset="0"/>
                <a:ea typeface="Calibri" pitchFamily="34" charset="0"/>
                <a:cs typeface="Arial" pitchFamily="34" charset="0"/>
                <a:hlinkClick r:id="rId3"/>
              </a:rPr>
              <a:t>1]</a:t>
            </a:r>
            <a:r>
              <a:rPr kumimoji="0" lang="pt-BR"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Disponível em: &lt;http://www.observatoriodopne.org.br/metas-pne/4-educacao-especial-inclusiva/dossie-localidades&gt;. Acesso em </a:t>
            </a:r>
            <a:r>
              <a:rPr lang="pt-BR" sz="1000" dirty="0">
                <a:latin typeface="Arial" pitchFamily="34" charset="0"/>
                <a:ea typeface="Calibri" pitchFamily="34" charset="0"/>
                <a:cs typeface="Arial" pitchFamily="34" charset="0"/>
              </a:rPr>
              <a:t> </a:t>
            </a:r>
            <a:r>
              <a:rPr lang="pt-BR" sz="1000" dirty="0" smtClean="0">
                <a:latin typeface="Arial" pitchFamily="34" charset="0"/>
                <a:ea typeface="Calibri" pitchFamily="34" charset="0"/>
                <a:cs typeface="Arial" pitchFamily="34" charset="0"/>
              </a:rPr>
              <a:t>dez.2016</a:t>
            </a:r>
            <a:r>
              <a:rPr kumimoji="0" lang="pt-BR"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CaixaDeTexto 7"/>
          <p:cNvSpPr txBox="1"/>
          <p:nvPr/>
        </p:nvSpPr>
        <p:spPr>
          <a:xfrm>
            <a:off x="0" y="6021288"/>
            <a:ext cx="9144000" cy="646331"/>
          </a:xfrm>
          <a:prstGeom prst="rect">
            <a:avLst/>
          </a:prstGeom>
          <a:noFill/>
        </p:spPr>
        <p:txBody>
          <a:bodyPr wrap="square" rtlCol="0">
            <a:spAutoFit/>
          </a:bodyPr>
          <a:lstStyle/>
          <a:p>
            <a:pPr lvl="0" eaLnBrk="0" fontAlgn="base" hangingPunct="0">
              <a:spcBef>
                <a:spcPct val="0"/>
              </a:spcBef>
              <a:spcAft>
                <a:spcPct val="0"/>
              </a:spcAft>
            </a:pPr>
            <a:r>
              <a:rPr lang="pt-BR" dirty="0">
                <a:latin typeface="Arial" pitchFamily="34" charset="0"/>
                <a:ea typeface="Calibri" pitchFamily="34" charset="0"/>
                <a:cs typeface="Arial" pitchFamily="34" charset="0"/>
              </a:rPr>
              <a:t>Fonte: MEC/Inep/DEED/Censo Escolar (</a:t>
            </a:r>
            <a:r>
              <a:rPr lang="pt-BR" dirty="0" smtClean="0">
                <a:latin typeface="Arial" pitchFamily="34" charset="0"/>
                <a:ea typeface="Calibri" pitchFamily="34" charset="0"/>
                <a:cs typeface="Arial" pitchFamily="34" charset="0"/>
              </a:rPr>
              <a:t>2016).</a:t>
            </a:r>
            <a:endParaRPr lang="pt-BR" dirty="0">
              <a:latin typeface="Arial" pitchFamily="34" charset="0"/>
              <a:ea typeface="Calibri" pitchFamily="34" charset="0"/>
              <a:cs typeface="Arial" pitchFamily="34" charset="0"/>
            </a:endParaRPr>
          </a:p>
          <a:p>
            <a:pPr lvl="0" eaLnBrk="0" fontAlgn="base" hangingPunct="0">
              <a:spcBef>
                <a:spcPct val="0"/>
              </a:spcBef>
              <a:spcAft>
                <a:spcPct val="0"/>
              </a:spcAft>
            </a:pPr>
            <a:r>
              <a:rPr lang="pt-BR" dirty="0">
                <a:latin typeface="Arial" pitchFamily="34" charset="0"/>
                <a:ea typeface="Calibri" pitchFamily="34" charset="0"/>
                <a:cs typeface="Arial" pitchFamily="34" charset="0"/>
              </a:rPr>
              <a:t>Nota: Elaboração do Observatório Nacional do PNE.</a:t>
            </a:r>
            <a:r>
              <a:rPr lang="pt-BR" sz="1600" dirty="0">
                <a:latin typeface="Arial" pitchFamily="34" charset="0"/>
                <a:cs typeface="Arial" pitchFamily="34" charset="0"/>
              </a:rPr>
              <a:t> </a:t>
            </a:r>
            <a:endParaRPr lang="pt-BR" dirty="0"/>
          </a:p>
        </p:txBody>
      </p:sp>
    </p:spTree>
    <p:extLst>
      <p:ext uri="{BB962C8B-B14F-4D97-AF65-F5344CB8AC3E}">
        <p14:creationId xmlns:p14="http://schemas.microsoft.com/office/powerpoint/2010/main" val="3561205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lvl="0"/>
            <a:r>
              <a:rPr lang="pt-BR" sz="2800" dirty="0">
                <a:solidFill>
                  <a:schemeClr val="tx1"/>
                </a:solidFill>
                <a:effectLst/>
                <a:latin typeface="Arial" pitchFamily="34" charset="0"/>
                <a:ea typeface="Times New Roman" pitchFamily="18" charset="0"/>
                <a:cs typeface="Arial" pitchFamily="34" charset="0"/>
              </a:rPr>
              <a:t>T</a:t>
            </a:r>
            <a:r>
              <a:rPr lang="pt-BR" sz="2800" dirty="0" bmk="">
                <a:solidFill>
                  <a:schemeClr val="tx1"/>
                </a:solidFill>
                <a:effectLst/>
                <a:latin typeface="Arial" pitchFamily="34" charset="0"/>
                <a:ea typeface="Times New Roman" pitchFamily="18" charset="0"/>
                <a:cs typeface="Arial" pitchFamily="34" charset="0"/>
              </a:rPr>
              <a:t>abela </a:t>
            </a:r>
            <a:r>
              <a:rPr lang="pt-BR" sz="2800" dirty="0" bmk="_Toc504120469">
                <a:solidFill>
                  <a:schemeClr val="tx1"/>
                </a:solidFill>
                <a:effectLst/>
                <a:latin typeface="Arial" pitchFamily="34" charset="0"/>
                <a:ea typeface="Times New Roman" pitchFamily="18" charset="0"/>
                <a:cs typeface="Arial" pitchFamily="34" charset="0"/>
              </a:rPr>
              <a:t>4 – Modalidade Educação Especial na Educação Infantil</a:t>
            </a:r>
            <a:r>
              <a:rPr lang="pt-BR" sz="2800" dirty="0">
                <a:solidFill>
                  <a:schemeClr val="tx1"/>
                </a:solidFill>
                <a:effectLst/>
                <a:latin typeface="Arial" pitchFamily="34" charset="0"/>
                <a:cs typeface="Arial" pitchFamily="34" charset="0"/>
              </a:rPr>
              <a:t/>
            </a:r>
            <a:br>
              <a:rPr lang="pt-BR" sz="2800" dirty="0">
                <a:solidFill>
                  <a:schemeClr val="tx1"/>
                </a:solidFill>
                <a:effectLst/>
                <a:latin typeface="Arial" pitchFamily="34" charset="0"/>
                <a:cs typeface="Arial" pitchFamily="34" charset="0"/>
              </a:rPr>
            </a:br>
            <a:endParaRPr lang="pt-BR" sz="28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135135268"/>
              </p:ext>
            </p:extLst>
          </p:nvPr>
        </p:nvGraphicFramePr>
        <p:xfrm>
          <a:off x="1522714" y="1628800"/>
          <a:ext cx="7056779" cy="3706883"/>
        </p:xfrm>
        <a:graphic>
          <a:graphicData uri="http://schemas.openxmlformats.org/drawingml/2006/table">
            <a:tbl>
              <a:tblPr firstRow="1" firstCol="1" bandRow="1">
                <a:tableStyleId>{5C22544A-7EE6-4342-B048-85BDC9FD1C3A}</a:tableStyleId>
              </a:tblPr>
              <a:tblGrid>
                <a:gridCol w="799025"/>
                <a:gridCol w="799025"/>
                <a:gridCol w="799025"/>
                <a:gridCol w="799025"/>
                <a:gridCol w="799025"/>
                <a:gridCol w="799025"/>
                <a:gridCol w="2262629"/>
              </a:tblGrid>
              <a:tr h="649361">
                <a:tc>
                  <a:txBody>
                    <a:bodyPr/>
                    <a:lstStyle/>
                    <a:p>
                      <a:pPr algn="l">
                        <a:lnSpc>
                          <a:spcPct val="150000"/>
                        </a:lnSpc>
                        <a:spcAft>
                          <a:spcPts val="0"/>
                        </a:spcAft>
                      </a:pPr>
                      <a:r>
                        <a:rPr lang="pt-BR" sz="1000" dirty="0">
                          <a:effectLst/>
                        </a:rPr>
                        <a:t>Ano</a:t>
                      </a:r>
                      <a:endParaRPr lang="pt-BR" sz="1000" dirty="0">
                        <a:effectLst/>
                        <a:latin typeface="Arial"/>
                        <a:ea typeface="Calibri"/>
                      </a:endParaRPr>
                    </a:p>
                  </a:txBody>
                  <a:tcPr marL="68580" marR="68580" marT="0" marB="0"/>
                </a:tc>
                <a:tc gridSpan="2">
                  <a:txBody>
                    <a:bodyPr/>
                    <a:lstStyle/>
                    <a:p>
                      <a:pPr algn="l">
                        <a:lnSpc>
                          <a:spcPct val="150000"/>
                        </a:lnSpc>
                        <a:spcAft>
                          <a:spcPts val="0"/>
                        </a:spcAft>
                      </a:pPr>
                      <a:r>
                        <a:rPr lang="pt-BR" sz="1000">
                          <a:effectLst/>
                        </a:rPr>
                        <a:t>Classes Comuns</a:t>
                      </a:r>
                      <a:endParaRPr lang="pt-BR" sz="1000">
                        <a:effectLst/>
                        <a:latin typeface="Arial"/>
                        <a:ea typeface="Calibri"/>
                      </a:endParaRPr>
                    </a:p>
                  </a:txBody>
                  <a:tcPr marL="68580" marR="68580" marT="0" marB="0"/>
                </a:tc>
                <a:tc hMerge="1">
                  <a:txBody>
                    <a:bodyPr/>
                    <a:lstStyle/>
                    <a:p>
                      <a:endParaRPr lang="pt-BR"/>
                    </a:p>
                  </a:txBody>
                  <a:tcPr/>
                </a:tc>
                <a:tc gridSpan="2">
                  <a:txBody>
                    <a:bodyPr/>
                    <a:lstStyle/>
                    <a:p>
                      <a:pPr algn="l">
                        <a:lnSpc>
                          <a:spcPct val="150000"/>
                        </a:lnSpc>
                        <a:spcAft>
                          <a:spcPts val="0"/>
                        </a:spcAft>
                      </a:pPr>
                      <a:r>
                        <a:rPr lang="pt-BR" sz="1000">
                          <a:effectLst/>
                        </a:rPr>
                        <a:t>Classes Especiais</a:t>
                      </a:r>
                      <a:endParaRPr lang="pt-BR" sz="1000">
                        <a:effectLst/>
                        <a:latin typeface="Arial"/>
                        <a:ea typeface="Calibri"/>
                      </a:endParaRPr>
                    </a:p>
                  </a:txBody>
                  <a:tcPr marL="68580" marR="68580" marT="0" marB="0"/>
                </a:tc>
                <a:tc hMerge="1">
                  <a:txBody>
                    <a:bodyPr/>
                    <a:lstStyle/>
                    <a:p>
                      <a:endParaRPr lang="pt-BR"/>
                    </a:p>
                  </a:txBody>
                  <a:tcPr/>
                </a:tc>
                <a:tc gridSpan="2">
                  <a:txBody>
                    <a:bodyPr/>
                    <a:lstStyle/>
                    <a:p>
                      <a:pPr algn="l">
                        <a:lnSpc>
                          <a:spcPct val="150000"/>
                        </a:lnSpc>
                        <a:spcAft>
                          <a:spcPts val="0"/>
                        </a:spcAft>
                      </a:pPr>
                      <a:r>
                        <a:rPr lang="pt-BR" sz="1000">
                          <a:effectLst/>
                        </a:rPr>
                        <a:t>Instituições especializadas</a:t>
                      </a:r>
                      <a:endParaRPr lang="pt-BR" sz="1000">
                        <a:effectLst/>
                        <a:latin typeface="Arial"/>
                        <a:ea typeface="Calibri"/>
                      </a:endParaRPr>
                    </a:p>
                  </a:txBody>
                  <a:tcPr marL="68580" marR="68580" marT="0" marB="0"/>
                </a:tc>
                <a:tc hMerge="1">
                  <a:txBody>
                    <a:bodyPr/>
                    <a:lstStyle/>
                    <a:p>
                      <a:endParaRPr lang="pt-BR"/>
                    </a:p>
                  </a:txBody>
                  <a:tcPr/>
                </a:tc>
              </a:tr>
              <a:tr h="322998">
                <a:tc>
                  <a:txBody>
                    <a:bodyPr/>
                    <a:lstStyle/>
                    <a:p>
                      <a:pPr algn="l">
                        <a:lnSpc>
                          <a:spcPct val="150000"/>
                        </a:lnSpc>
                        <a:spcAft>
                          <a:spcPts val="0"/>
                        </a:spcAft>
                      </a:pPr>
                      <a:r>
                        <a:rPr lang="pt-BR" sz="1000">
                          <a:effectLst/>
                        </a:rPr>
                        <a:t>2007</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36,7%</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95</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63,3%</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164</a:t>
                      </a:r>
                      <a:endParaRPr lang="pt-BR" sz="1000">
                        <a:effectLst/>
                        <a:latin typeface="Arial"/>
                        <a:ea typeface="Calibri"/>
                      </a:endParaRPr>
                    </a:p>
                  </a:txBody>
                  <a:tcPr marL="68580" marR="68580" marT="0" marB="0"/>
                </a:tc>
              </a:tr>
              <a:tr h="303836">
                <a:tc>
                  <a:txBody>
                    <a:bodyPr/>
                    <a:lstStyle/>
                    <a:p>
                      <a:pPr algn="l">
                        <a:lnSpc>
                          <a:spcPct val="150000"/>
                        </a:lnSpc>
                        <a:spcAft>
                          <a:spcPts val="0"/>
                        </a:spcAft>
                      </a:pPr>
                      <a:r>
                        <a:rPr lang="pt-BR" sz="1000">
                          <a:effectLst/>
                        </a:rPr>
                        <a:t>2008</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44,3%</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136</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55,7%</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171</a:t>
                      </a:r>
                      <a:endParaRPr lang="pt-BR" sz="1000">
                        <a:effectLst/>
                        <a:latin typeface="Arial"/>
                        <a:ea typeface="Calibri"/>
                      </a:endParaRPr>
                    </a:p>
                  </a:txBody>
                  <a:tcPr marL="68580" marR="68580" marT="0" marB="0"/>
                </a:tc>
              </a:tr>
              <a:tr h="303836">
                <a:tc>
                  <a:txBody>
                    <a:bodyPr/>
                    <a:lstStyle/>
                    <a:p>
                      <a:pPr algn="l">
                        <a:lnSpc>
                          <a:spcPct val="150000"/>
                        </a:lnSpc>
                        <a:spcAft>
                          <a:spcPts val="0"/>
                        </a:spcAft>
                      </a:pPr>
                      <a:r>
                        <a:rPr lang="pt-BR" sz="1000">
                          <a:effectLst/>
                        </a:rPr>
                        <a:t>2009</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49,7%</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172</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50,3%</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174</a:t>
                      </a:r>
                      <a:endParaRPr lang="pt-BR" sz="1000">
                        <a:effectLst/>
                        <a:latin typeface="Arial"/>
                        <a:ea typeface="Calibri"/>
                      </a:endParaRPr>
                    </a:p>
                  </a:txBody>
                  <a:tcPr marL="68580" marR="68580" marT="0" marB="0"/>
                </a:tc>
              </a:tr>
              <a:tr h="303836">
                <a:tc>
                  <a:txBody>
                    <a:bodyPr/>
                    <a:lstStyle/>
                    <a:p>
                      <a:pPr algn="l">
                        <a:lnSpc>
                          <a:spcPct val="150000"/>
                        </a:lnSpc>
                        <a:spcAft>
                          <a:spcPts val="0"/>
                        </a:spcAft>
                      </a:pPr>
                      <a:r>
                        <a:rPr lang="pt-BR" sz="1000">
                          <a:effectLst/>
                        </a:rPr>
                        <a:t>2010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100%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160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r>
              <a:tr h="303836">
                <a:tc>
                  <a:txBody>
                    <a:bodyPr/>
                    <a:lstStyle/>
                    <a:p>
                      <a:pPr algn="l">
                        <a:lnSpc>
                          <a:spcPct val="150000"/>
                        </a:lnSpc>
                        <a:spcAft>
                          <a:spcPts val="0"/>
                        </a:spcAft>
                      </a:pPr>
                      <a:r>
                        <a:rPr lang="pt-BR" sz="1000">
                          <a:effectLst/>
                        </a:rPr>
                        <a:t>2011</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100%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164</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r>
              <a:tr h="303836">
                <a:tc>
                  <a:txBody>
                    <a:bodyPr/>
                    <a:lstStyle/>
                    <a:p>
                      <a:pPr algn="l">
                        <a:lnSpc>
                          <a:spcPct val="150000"/>
                        </a:lnSpc>
                        <a:spcAft>
                          <a:spcPts val="0"/>
                        </a:spcAft>
                      </a:pPr>
                      <a:r>
                        <a:rPr lang="pt-BR" sz="1000">
                          <a:effectLst/>
                        </a:rPr>
                        <a:t>2012</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100%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174</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r>
              <a:tr h="303836">
                <a:tc>
                  <a:txBody>
                    <a:bodyPr/>
                    <a:lstStyle/>
                    <a:p>
                      <a:pPr algn="l">
                        <a:lnSpc>
                          <a:spcPct val="150000"/>
                        </a:lnSpc>
                        <a:spcAft>
                          <a:spcPts val="0"/>
                        </a:spcAft>
                      </a:pPr>
                      <a:r>
                        <a:rPr lang="pt-BR" sz="1000">
                          <a:effectLst/>
                        </a:rPr>
                        <a:t>2013</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100%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167</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r>
              <a:tr h="303836">
                <a:tc>
                  <a:txBody>
                    <a:bodyPr/>
                    <a:lstStyle/>
                    <a:p>
                      <a:pPr algn="l">
                        <a:lnSpc>
                          <a:spcPct val="150000"/>
                        </a:lnSpc>
                        <a:spcAft>
                          <a:spcPts val="0"/>
                        </a:spcAft>
                      </a:pPr>
                      <a:r>
                        <a:rPr lang="pt-BR" sz="1000">
                          <a:effectLst/>
                        </a:rPr>
                        <a:t>2014</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100%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203</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dirty="0">
                          <a:effectLst/>
                        </a:rPr>
                        <a:t>0%</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dirty="0">
                          <a:effectLst/>
                        </a:rPr>
                        <a:t>0</a:t>
                      </a:r>
                      <a:endParaRPr lang="pt-BR" sz="1000" dirty="0">
                        <a:effectLst/>
                        <a:latin typeface="Arial"/>
                        <a:ea typeface="Calibri"/>
                      </a:endParaRPr>
                    </a:p>
                  </a:txBody>
                  <a:tcPr marL="68580" marR="68580" marT="0" marB="0"/>
                </a:tc>
              </a:tr>
              <a:tr h="303836">
                <a:tc>
                  <a:txBody>
                    <a:bodyPr/>
                    <a:lstStyle/>
                    <a:p>
                      <a:pPr algn="l">
                        <a:lnSpc>
                          <a:spcPct val="150000"/>
                        </a:lnSpc>
                        <a:spcAft>
                          <a:spcPts val="0"/>
                        </a:spcAft>
                      </a:pPr>
                      <a:r>
                        <a:rPr lang="pt-BR" sz="1000" dirty="0" smtClean="0">
                          <a:effectLst/>
                          <a:latin typeface="Arial"/>
                          <a:ea typeface="Calibri"/>
                        </a:rPr>
                        <a:t>2015</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100%</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250</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a:effectLst/>
                        </a:rPr>
                        <a:t>0%</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dirty="0">
                          <a:effectLst/>
                        </a:rPr>
                        <a:t>0</a:t>
                      </a:r>
                      <a:endParaRPr lang="pt-BR" sz="1000" dirty="0">
                        <a:effectLst/>
                        <a:latin typeface="Arial"/>
                        <a:ea typeface="Calibri"/>
                      </a:endParaRPr>
                    </a:p>
                  </a:txBody>
                  <a:tcPr marL="68580" marR="68580" marT="0" marB="0"/>
                </a:tc>
              </a:tr>
              <a:tr h="303836">
                <a:tc>
                  <a:txBody>
                    <a:bodyPr/>
                    <a:lstStyle/>
                    <a:p>
                      <a:pPr algn="l">
                        <a:lnSpc>
                          <a:spcPct val="150000"/>
                        </a:lnSpc>
                        <a:spcAft>
                          <a:spcPts val="0"/>
                        </a:spcAft>
                      </a:pPr>
                      <a:r>
                        <a:rPr lang="pt-BR" sz="1000" dirty="0" smtClean="0">
                          <a:effectLst/>
                          <a:latin typeface="Arial"/>
                          <a:ea typeface="Calibri"/>
                        </a:rPr>
                        <a:t>2016</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100%</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smtClean="0">
                          <a:effectLst/>
                          <a:latin typeface="Arial"/>
                          <a:ea typeface="Calibri"/>
                        </a:rPr>
                        <a:t>234</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dirty="0">
                          <a:effectLst/>
                        </a:rPr>
                        <a:t>0%</a:t>
                      </a:r>
                      <a:endParaRPr lang="pt-BR" sz="1000" dirty="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a:effectLst/>
                        </a:rPr>
                        <a:t>0%</a:t>
                      </a:r>
                      <a:endParaRPr lang="pt-BR" sz="1000">
                        <a:effectLst/>
                        <a:latin typeface="Arial"/>
                        <a:ea typeface="Calibri"/>
                      </a:endParaRPr>
                    </a:p>
                  </a:txBody>
                  <a:tcPr marL="68580" marR="68580" marT="0" marB="0"/>
                </a:tc>
                <a:tc>
                  <a:txBody>
                    <a:bodyPr/>
                    <a:lstStyle/>
                    <a:p>
                      <a:pPr algn="l">
                        <a:lnSpc>
                          <a:spcPct val="150000"/>
                        </a:lnSpc>
                        <a:spcAft>
                          <a:spcPts val="0"/>
                        </a:spcAft>
                      </a:pPr>
                      <a:r>
                        <a:rPr lang="pt-BR" sz="1000" dirty="0">
                          <a:effectLst/>
                        </a:rPr>
                        <a:t>0</a:t>
                      </a:r>
                      <a:endParaRPr lang="pt-BR" sz="1000" dirty="0">
                        <a:effectLst/>
                        <a:latin typeface="Arial"/>
                        <a:ea typeface="Calibri"/>
                      </a:endParaRPr>
                    </a:p>
                  </a:txBody>
                  <a:tcPr marL="68580" marR="68580" marT="0" marB="0"/>
                </a:tc>
              </a:tr>
            </a:tbl>
          </a:graphicData>
        </a:graphic>
      </p:graphicFrame>
      <p:sp>
        <p:nvSpPr>
          <p:cNvPr id="5" name="Rectangle 1"/>
          <p:cNvSpPr>
            <a:spLocks noChangeArrowheads="1"/>
          </p:cNvSpPr>
          <p:nvPr/>
        </p:nvSpPr>
        <p:spPr bwMode="auto">
          <a:xfrm>
            <a:off x="1547664" y="5784940"/>
            <a:ext cx="64087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Fonte: MEC/Inep/DEED/Censo Escolar (2016).</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Nota: Preparação do Observatório Nacional do PNE.</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06019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PROBLEMA</a:t>
            </a:r>
            <a:endParaRPr lang="pt-BR" dirty="0"/>
          </a:p>
        </p:txBody>
      </p:sp>
      <p:sp>
        <p:nvSpPr>
          <p:cNvPr id="3" name="Espaço Reservado para Conteúdo 2"/>
          <p:cNvSpPr>
            <a:spLocks noGrp="1"/>
          </p:cNvSpPr>
          <p:nvPr>
            <p:ph idx="1"/>
          </p:nvPr>
        </p:nvSpPr>
        <p:spPr>
          <a:xfrm>
            <a:off x="1435608" y="1508720"/>
            <a:ext cx="7498080" cy="4800600"/>
          </a:xfrm>
        </p:spPr>
        <p:txBody>
          <a:bodyPr>
            <a:normAutofit fontScale="85000" lnSpcReduction="10000"/>
          </a:bodyPr>
          <a:lstStyle/>
          <a:p>
            <a:pPr algn="just"/>
            <a:r>
              <a:rPr lang="pt-BR" dirty="0" smtClean="0"/>
              <a:t>Nossa </a:t>
            </a:r>
            <a:r>
              <a:rPr lang="pt-BR" dirty="0"/>
              <a:t>problemática apresenta-se delineada na seguinte questão: </a:t>
            </a:r>
            <a:r>
              <a:rPr lang="pt-BR" b="1" dirty="0"/>
              <a:t>será que os municípios que conseguiram </a:t>
            </a:r>
            <a:r>
              <a:rPr lang="pt-BR" b="1" dirty="0" smtClean="0"/>
              <a:t>cumprir, com aumento de matrículas, o </a:t>
            </a:r>
            <a:r>
              <a:rPr lang="pt-BR" b="1" dirty="0"/>
              <a:t>acesso de crianças público-alvo da educação especial na educação infantil, investindo, sobretudo na formação de professores de educação especial</a:t>
            </a:r>
            <a:r>
              <a:rPr lang="pt-BR" b="1" dirty="0" smtClean="0"/>
              <a:t>, esses professores, </a:t>
            </a:r>
            <a:r>
              <a:rPr lang="pt-BR" b="1" dirty="0"/>
              <a:t>estão tendo melhores condições de compreensão </a:t>
            </a:r>
            <a:r>
              <a:rPr lang="pt-BR" b="1" dirty="0" smtClean="0"/>
              <a:t>crítica </a:t>
            </a:r>
            <a:r>
              <a:rPr lang="pt-BR" b="1" dirty="0"/>
              <a:t>quanto à inclusão escolar e ao direito à educação dessas crianças?</a:t>
            </a:r>
            <a:r>
              <a:rPr lang="pt-BR" dirty="0"/>
              <a:t> </a:t>
            </a:r>
          </a:p>
          <a:p>
            <a:pPr algn="just"/>
            <a:endParaRPr lang="pt-BR" dirty="0"/>
          </a:p>
        </p:txBody>
      </p:sp>
    </p:spTree>
    <p:extLst>
      <p:ext uri="{BB962C8B-B14F-4D97-AF65-F5344CB8AC3E}">
        <p14:creationId xmlns:p14="http://schemas.microsoft.com/office/powerpoint/2010/main" val="3637990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15616" y="404664"/>
            <a:ext cx="7818072" cy="5843736"/>
          </a:xfrm>
        </p:spPr>
        <p:txBody>
          <a:bodyPr>
            <a:normAutofit lnSpcReduction="10000"/>
          </a:bodyPr>
          <a:lstStyle/>
          <a:p>
            <a:pPr algn="just"/>
            <a:r>
              <a:rPr lang="pt-BR" dirty="0"/>
              <a:t>Esta investigação se diferencia das pesquisas </a:t>
            </a:r>
            <a:r>
              <a:rPr lang="pt-BR" dirty="0" smtClean="0"/>
              <a:t>examinadas, </a:t>
            </a:r>
            <a:r>
              <a:rPr lang="pt-BR" dirty="0"/>
              <a:t>uma vez que são </a:t>
            </a:r>
            <a:r>
              <a:rPr lang="pt-BR" dirty="0" smtClean="0"/>
              <a:t>analisadas </a:t>
            </a:r>
            <a:r>
              <a:rPr lang="pt-BR" dirty="0"/>
              <a:t>as concepções das professoras especializadas sobre inclusão escolar e direito à educação das crianças público-alvo da educação especial no cotidiano da educação infantil, </a:t>
            </a:r>
            <a:r>
              <a:rPr lang="pt-BR" b="1" dirty="0"/>
              <a:t>compreendendo o direito à educação como uma ampla articulação entre o acesso, a permanência e a qualidade da educação, ou seja, o direito à qualidade da educação.</a:t>
            </a:r>
            <a:r>
              <a:rPr lang="pt-BR" dirty="0"/>
              <a:t> </a:t>
            </a:r>
            <a:endParaRPr lang="pt-BR" dirty="0" smtClean="0"/>
          </a:p>
          <a:p>
            <a:pPr algn="just"/>
            <a:endParaRPr lang="pt-BR" dirty="0"/>
          </a:p>
        </p:txBody>
      </p:sp>
    </p:spTree>
    <p:extLst>
      <p:ext uri="{BB962C8B-B14F-4D97-AF65-F5344CB8AC3E}">
        <p14:creationId xmlns:p14="http://schemas.microsoft.com/office/powerpoint/2010/main" val="4280247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31640" y="476672"/>
            <a:ext cx="7498080" cy="1143000"/>
          </a:xfrm>
        </p:spPr>
        <p:txBody>
          <a:bodyPr>
            <a:normAutofit/>
          </a:bodyPr>
          <a:lstStyle/>
          <a:p>
            <a:r>
              <a:rPr lang="pt-BR" dirty="0" smtClean="0"/>
              <a:t>REFERENCIAL TEÓRICO</a:t>
            </a:r>
            <a:endParaRPr lang="pt-BR" dirty="0"/>
          </a:p>
        </p:txBody>
      </p:sp>
      <p:sp>
        <p:nvSpPr>
          <p:cNvPr id="4" name="CaixaDeTexto 3"/>
          <p:cNvSpPr txBox="1"/>
          <p:nvPr/>
        </p:nvSpPr>
        <p:spPr>
          <a:xfrm>
            <a:off x="971600" y="1700808"/>
            <a:ext cx="8064896" cy="4401205"/>
          </a:xfrm>
          <a:prstGeom prst="rect">
            <a:avLst/>
          </a:prstGeom>
          <a:noFill/>
        </p:spPr>
        <p:txBody>
          <a:bodyPr wrap="square" rtlCol="0">
            <a:spAutoFit/>
          </a:bodyPr>
          <a:lstStyle/>
          <a:p>
            <a:pPr algn="just"/>
            <a:r>
              <a:rPr lang="pt-BR" sz="2800" b="1" dirty="0" smtClean="0">
                <a:latin typeface="Arial" pitchFamily="34" charset="0"/>
                <a:cs typeface="Arial" pitchFamily="34" charset="0"/>
              </a:rPr>
              <a:t>Para o reconhecimento do direito à educação, desenvolvemos a temática a partir da discussão da educação básica como direito, recorrendo aos estudos de Cury (2008; 2014).</a:t>
            </a:r>
          </a:p>
          <a:p>
            <a:pPr algn="just"/>
            <a:endParaRPr lang="pt-BR" sz="2800" b="1" dirty="0" smtClean="0">
              <a:latin typeface="Arial" pitchFamily="34" charset="0"/>
              <a:cs typeface="Arial" pitchFamily="34" charset="0"/>
            </a:endParaRPr>
          </a:p>
          <a:p>
            <a:pPr algn="just"/>
            <a:r>
              <a:rPr lang="pt-BR" sz="2800" b="1" dirty="0" smtClean="0">
                <a:latin typeface="Arial" pitchFamily="34" charset="0"/>
                <a:cs typeface="Arial" pitchFamily="34" charset="0"/>
              </a:rPr>
              <a:t>Quanto ao direito à qualidade da educação, trabalhamos com os estudos de  Ximenes (2014) e demais autores, tomando por base as reflexões de Norberto Bobbio (2004) sobre o campo do direito. </a:t>
            </a:r>
          </a:p>
        </p:txBody>
      </p:sp>
    </p:spTree>
    <p:extLst>
      <p:ext uri="{BB962C8B-B14F-4D97-AF65-F5344CB8AC3E}">
        <p14:creationId xmlns:p14="http://schemas.microsoft.com/office/powerpoint/2010/main" val="127123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CAMINHOS METODOLÓGICOS</a:t>
            </a:r>
            <a:endParaRPr lang="pt-BR" dirty="0"/>
          </a:p>
        </p:txBody>
      </p:sp>
      <p:sp>
        <p:nvSpPr>
          <p:cNvPr id="5" name="CaixaDeTexto 4"/>
          <p:cNvSpPr txBox="1"/>
          <p:nvPr/>
        </p:nvSpPr>
        <p:spPr>
          <a:xfrm>
            <a:off x="1691680" y="1700808"/>
            <a:ext cx="6984776" cy="4031873"/>
          </a:xfrm>
          <a:prstGeom prst="rect">
            <a:avLst/>
          </a:prstGeom>
          <a:noFill/>
        </p:spPr>
        <p:txBody>
          <a:bodyPr wrap="square" rtlCol="0">
            <a:spAutoFit/>
          </a:bodyPr>
          <a:lstStyle/>
          <a:p>
            <a:pPr algn="just"/>
            <a:r>
              <a:rPr lang="pt-BR" sz="3200" b="1" dirty="0" smtClean="0">
                <a:latin typeface="Arial" pitchFamily="34" charset="0"/>
                <a:cs typeface="Arial" pitchFamily="34" charset="0"/>
              </a:rPr>
              <a:t>Trata-se de um estudo exploratório, com abordagem qualitativa, desenvolvido no Sistema Municipal de Educação de Vitória, com as professoras especialistas da educação especial que atuam na educação infantil. </a:t>
            </a:r>
            <a:endParaRPr lang="pt-BR" sz="3200" b="1" dirty="0">
              <a:latin typeface="Arial" pitchFamily="34" charset="0"/>
              <a:cs typeface="Arial" pitchFamily="34" charset="0"/>
            </a:endParaRPr>
          </a:p>
        </p:txBody>
      </p:sp>
    </p:spTree>
    <p:extLst>
      <p:ext uri="{BB962C8B-B14F-4D97-AF65-F5344CB8AC3E}">
        <p14:creationId xmlns:p14="http://schemas.microsoft.com/office/powerpoint/2010/main" val="2394880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Etapas : Estudo exploratório</a:t>
            </a:r>
            <a:endParaRPr lang="pt-BR" dirty="0"/>
          </a:p>
        </p:txBody>
      </p:sp>
      <p:sp>
        <p:nvSpPr>
          <p:cNvPr id="3" name="Espaço Reservado para Conteúdo 2"/>
          <p:cNvSpPr>
            <a:spLocks noGrp="1"/>
          </p:cNvSpPr>
          <p:nvPr>
            <p:ph idx="1"/>
          </p:nvPr>
        </p:nvSpPr>
        <p:spPr/>
        <p:txBody>
          <a:bodyPr>
            <a:normAutofit/>
          </a:bodyPr>
          <a:lstStyle/>
          <a:p>
            <a:r>
              <a:rPr lang="pt-BR" dirty="0" smtClean="0"/>
              <a:t>Revisão bibliográfica;</a:t>
            </a:r>
          </a:p>
          <a:p>
            <a:r>
              <a:rPr lang="pt-BR" dirty="0" smtClean="0"/>
              <a:t>Pesquisa documental; dados municipais, entrevistas aos gestores com Roteiro de entrevistas;</a:t>
            </a:r>
          </a:p>
          <a:p>
            <a:r>
              <a:rPr lang="pt-BR" dirty="0"/>
              <a:t>O</a:t>
            </a:r>
            <a:r>
              <a:rPr lang="pt-BR" dirty="0" smtClean="0"/>
              <a:t>s </a:t>
            </a:r>
            <a:r>
              <a:rPr lang="pt-BR" dirty="0"/>
              <a:t>grupos focais, de âmbito </a:t>
            </a:r>
            <a:r>
              <a:rPr lang="pt-BR" dirty="0" smtClean="0"/>
              <a:t>formativo/ colaborativo.</a:t>
            </a:r>
          </a:p>
          <a:p>
            <a:endParaRPr lang="pt-BR" dirty="0" smtClean="0"/>
          </a:p>
          <a:p>
            <a:endParaRPr lang="pt-BR" dirty="0"/>
          </a:p>
          <a:p>
            <a:endParaRPr lang="pt-BR" dirty="0"/>
          </a:p>
        </p:txBody>
      </p:sp>
    </p:spTree>
    <p:extLst>
      <p:ext uri="{BB962C8B-B14F-4D97-AF65-F5344CB8AC3E}">
        <p14:creationId xmlns:p14="http://schemas.microsoft.com/office/powerpoint/2010/main" val="686961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331640" y="620688"/>
            <a:ext cx="7602048" cy="5627712"/>
          </a:xfrm>
        </p:spPr>
        <p:txBody>
          <a:bodyPr>
            <a:normAutofit lnSpcReduction="10000"/>
          </a:bodyPr>
          <a:lstStyle/>
          <a:p>
            <a:pPr algn="just"/>
            <a:r>
              <a:rPr lang="pt-BR" dirty="0"/>
              <a:t>Desenvolvemos 4 encontros formativos em formato de grupos focais </a:t>
            </a:r>
            <a:r>
              <a:rPr lang="pt-BR" dirty="0" smtClean="0"/>
              <a:t>(no </a:t>
            </a:r>
            <a:r>
              <a:rPr lang="pt-BR" dirty="0"/>
              <a:t>período de setembro a dezembro de 2016) </a:t>
            </a:r>
            <a:r>
              <a:rPr lang="pt-BR" dirty="0" smtClean="0"/>
              <a:t>foram os </a:t>
            </a:r>
            <a:r>
              <a:rPr lang="pt-BR" dirty="0"/>
              <a:t>temas</a:t>
            </a:r>
            <a:r>
              <a:rPr lang="pt-BR" dirty="0" smtClean="0"/>
              <a:t>:</a:t>
            </a:r>
          </a:p>
          <a:p>
            <a:pPr algn="just"/>
            <a:r>
              <a:rPr lang="pt-BR" dirty="0" smtClean="0"/>
              <a:t> </a:t>
            </a:r>
            <a:r>
              <a:rPr lang="pt-BR" dirty="0"/>
              <a:t>direito à educação e inclusão escolar; </a:t>
            </a:r>
            <a:endParaRPr lang="pt-BR" dirty="0" smtClean="0"/>
          </a:p>
          <a:p>
            <a:pPr algn="just"/>
            <a:r>
              <a:rPr lang="pt-BR" dirty="0" smtClean="0"/>
              <a:t>apropriação </a:t>
            </a:r>
            <a:r>
              <a:rPr lang="pt-BR" dirty="0"/>
              <a:t>do conhecimento e formação de professores; </a:t>
            </a:r>
            <a:endParaRPr lang="pt-BR" dirty="0" smtClean="0"/>
          </a:p>
          <a:p>
            <a:pPr algn="just"/>
            <a:r>
              <a:rPr lang="pt-BR" dirty="0" smtClean="0"/>
              <a:t>currículo </a:t>
            </a:r>
            <a:r>
              <a:rPr lang="pt-BR" dirty="0"/>
              <a:t>e práticas pedagógicas inclusivas na educação </a:t>
            </a:r>
            <a:r>
              <a:rPr lang="pt-BR" dirty="0" smtClean="0"/>
              <a:t>infantil;</a:t>
            </a:r>
          </a:p>
          <a:p>
            <a:pPr algn="just"/>
            <a:r>
              <a:rPr lang="pt-BR" dirty="0" smtClean="0"/>
              <a:t>avaliação </a:t>
            </a:r>
            <a:r>
              <a:rPr lang="pt-BR" dirty="0"/>
              <a:t>da/ na educação infantil e educação especial.</a:t>
            </a:r>
          </a:p>
          <a:p>
            <a:pPr algn="just"/>
            <a:endParaRPr lang="pt-BR" dirty="0"/>
          </a:p>
        </p:txBody>
      </p:sp>
    </p:spTree>
    <p:extLst>
      <p:ext uri="{BB962C8B-B14F-4D97-AF65-F5344CB8AC3E}">
        <p14:creationId xmlns:p14="http://schemas.microsoft.com/office/powerpoint/2010/main" val="1258323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POLÍTICAS EDUCACIONAIS EM DESTAQUE</a:t>
            </a:r>
            <a:endParaRPr lang="pt-BR" dirty="0"/>
          </a:p>
        </p:txBody>
      </p:sp>
      <p:sp>
        <p:nvSpPr>
          <p:cNvPr id="3" name="Espaço Reservado para Conteúdo 2"/>
          <p:cNvSpPr>
            <a:spLocks noGrp="1"/>
          </p:cNvSpPr>
          <p:nvPr>
            <p:ph idx="1"/>
          </p:nvPr>
        </p:nvSpPr>
        <p:spPr>
          <a:xfrm>
            <a:off x="1403648" y="1916832"/>
            <a:ext cx="7498080" cy="4800600"/>
          </a:xfrm>
        </p:spPr>
        <p:txBody>
          <a:bodyPr>
            <a:normAutofit fontScale="70000" lnSpcReduction="20000"/>
          </a:bodyPr>
          <a:lstStyle/>
          <a:p>
            <a:r>
              <a:rPr lang="pt-BR" dirty="0"/>
              <a:t>O contexto de nossa pesquisa é o município de Vitória/ES. </a:t>
            </a:r>
            <a:endParaRPr lang="pt-BR" dirty="0" smtClean="0"/>
          </a:p>
          <a:p>
            <a:r>
              <a:rPr lang="pt-BR" dirty="0" smtClean="0"/>
              <a:t>Educação Infantil evolução de atendimento desde a década 90, assim como a Educação </a:t>
            </a:r>
            <a:r>
              <a:rPr lang="pt-BR" dirty="0"/>
              <a:t>E</a:t>
            </a:r>
            <a:r>
              <a:rPr lang="pt-BR" dirty="0" smtClean="0"/>
              <a:t>special.</a:t>
            </a:r>
          </a:p>
          <a:p>
            <a:r>
              <a:rPr lang="pt-BR" dirty="0"/>
              <a:t>Em 2009, </a:t>
            </a:r>
            <a:r>
              <a:rPr lang="pt-BR" dirty="0" smtClean="0"/>
              <a:t>a SEME </a:t>
            </a:r>
            <a:r>
              <a:rPr lang="pt-BR" dirty="0"/>
              <a:t>redimensionou o trabalho para que ocorresse o atendimento educacional especializado nas unidades de ensino, no sentido de fortalecer a oferta desses serviços nas salas de recursos multifuncionais e no debate das práticas pedagógicas inclusivas na escola. </a:t>
            </a:r>
            <a:endParaRPr lang="pt-BR" dirty="0" smtClean="0"/>
          </a:p>
          <a:p>
            <a:r>
              <a:rPr lang="pt-BR" dirty="0" smtClean="0"/>
              <a:t>Atualmente</a:t>
            </a:r>
            <a:r>
              <a:rPr lang="pt-BR" dirty="0"/>
              <a:t>, o município de Vitória apresenta onze Centros Municipais de Educação Infantil (CMEI) com salas de recursos multifuncionais, com indicativo de ampliação de mais salas, a partir de 2015. É importante destacar que essa ação ainda não foi concretizada.</a:t>
            </a:r>
          </a:p>
          <a:p>
            <a:endParaRPr lang="pt-BR" dirty="0"/>
          </a:p>
          <a:p>
            <a:endParaRPr lang="pt-BR" dirty="0"/>
          </a:p>
        </p:txBody>
      </p:sp>
    </p:spTree>
    <p:extLst>
      <p:ext uri="{BB962C8B-B14F-4D97-AF65-F5344CB8AC3E}">
        <p14:creationId xmlns:p14="http://schemas.microsoft.com/office/powerpoint/2010/main" val="1174050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Autofit/>
          </a:bodyPr>
          <a:lstStyle/>
          <a:p>
            <a:pPr fontAlgn="base"/>
            <a:r>
              <a:rPr lang="pt-BR" sz="4800" i="1" dirty="0"/>
              <a:t>"O estado de exceção apresenta-se como a forma legal daquilo que não pode ter forma legal</a:t>
            </a:r>
            <a:r>
              <a:rPr lang="pt-BR" sz="4800" i="1" dirty="0" smtClean="0"/>
              <a:t>”</a:t>
            </a:r>
          </a:p>
          <a:p>
            <a:pPr marL="0" indent="0" fontAlgn="base">
              <a:buNone/>
            </a:pPr>
            <a:r>
              <a:rPr lang="pt-BR" sz="4800" dirty="0" smtClean="0"/>
              <a:t>(Giorgio </a:t>
            </a:r>
            <a:r>
              <a:rPr lang="pt-BR" sz="4800" dirty="0" err="1" smtClean="0"/>
              <a:t>Agamben</a:t>
            </a:r>
            <a:r>
              <a:rPr lang="pt-BR" sz="4800" dirty="0" smtClean="0"/>
              <a:t>. Filósofo Italiano)</a:t>
            </a:r>
            <a:endParaRPr lang="pt-BR" sz="4800" dirty="0"/>
          </a:p>
          <a:p>
            <a:pPr marL="0" indent="0">
              <a:buNone/>
            </a:pPr>
            <a:r>
              <a:rPr lang="pt-BR" sz="4800" dirty="0"/>
              <a:t/>
            </a:r>
            <a:br>
              <a:rPr lang="pt-BR" sz="4800" dirty="0"/>
            </a:br>
            <a:endParaRPr lang="pt-BR" sz="4800" dirty="0"/>
          </a:p>
        </p:txBody>
      </p:sp>
    </p:spTree>
    <p:extLst>
      <p:ext uri="{BB962C8B-B14F-4D97-AF65-F5344CB8AC3E}">
        <p14:creationId xmlns:p14="http://schemas.microsoft.com/office/powerpoint/2010/main" val="3142463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Política de Educação Especial</a:t>
            </a:r>
            <a:endParaRPr lang="pt-BR" dirty="0"/>
          </a:p>
        </p:txBody>
      </p:sp>
      <p:sp>
        <p:nvSpPr>
          <p:cNvPr id="3" name="Espaço Reservado para Conteúdo 2"/>
          <p:cNvSpPr>
            <a:spLocks noGrp="1"/>
          </p:cNvSpPr>
          <p:nvPr>
            <p:ph idx="1"/>
          </p:nvPr>
        </p:nvSpPr>
        <p:spPr/>
        <p:txBody>
          <a:bodyPr>
            <a:normAutofit fontScale="85000" lnSpcReduction="10000"/>
          </a:bodyPr>
          <a:lstStyle/>
          <a:p>
            <a:r>
              <a:rPr lang="pt-BR" dirty="0" smtClean="0"/>
              <a:t>Cenário Nacional</a:t>
            </a:r>
          </a:p>
          <a:p>
            <a:r>
              <a:rPr lang="pt-BR" dirty="0"/>
              <a:t>Nos últimos anos, a educação básica passou por importantes alterações nas diretrizes políticas, no financiamento, nas práticas pedagógicas e, sobretudo, na ampliação da obrigatoriedade, com a aprovação da Emenda Constitucional nº 59/2009, que altera a ampliação da obrigatoriedade dos quatro aos dezessete anos na </a:t>
            </a:r>
            <a:r>
              <a:rPr lang="pt-BR" dirty="0" smtClean="0"/>
              <a:t>educação e </a:t>
            </a:r>
            <a:r>
              <a:rPr lang="pt-BR" dirty="0"/>
              <a:t>com a aprovação da Política Nacional de Educação Especial na Perspectiva da Educação Inclusiva, em 2008.</a:t>
            </a:r>
          </a:p>
          <a:p>
            <a:endParaRPr lang="pt-BR" dirty="0" smtClean="0"/>
          </a:p>
        </p:txBody>
      </p:sp>
    </p:spTree>
    <p:extLst>
      <p:ext uri="{BB962C8B-B14F-4D97-AF65-F5344CB8AC3E}">
        <p14:creationId xmlns:p14="http://schemas.microsoft.com/office/powerpoint/2010/main" val="866096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Política de Educação Especial</a:t>
            </a:r>
            <a:endParaRPr lang="pt-BR" dirty="0"/>
          </a:p>
        </p:txBody>
      </p:sp>
      <p:sp>
        <p:nvSpPr>
          <p:cNvPr id="3" name="Espaço Reservado para Conteúdo 2"/>
          <p:cNvSpPr>
            <a:spLocks noGrp="1"/>
          </p:cNvSpPr>
          <p:nvPr>
            <p:ph idx="1"/>
          </p:nvPr>
        </p:nvSpPr>
        <p:spPr/>
        <p:txBody>
          <a:bodyPr>
            <a:normAutofit/>
          </a:bodyPr>
          <a:lstStyle/>
          <a:p>
            <a:r>
              <a:rPr lang="pt-BR" dirty="0" smtClean="0"/>
              <a:t>Cenário Local-Trajetória histórica da organização da política de educação especial no município.</a:t>
            </a:r>
          </a:p>
          <a:p>
            <a:r>
              <a:rPr lang="pt-BR" dirty="0" smtClean="0"/>
              <a:t>Início na década de 90 aos dias atuais.</a:t>
            </a:r>
          </a:p>
          <a:p>
            <a:pPr marL="82296" indent="0">
              <a:buNone/>
            </a:pPr>
            <a:endParaRPr lang="pt-BR" dirty="0"/>
          </a:p>
        </p:txBody>
      </p:sp>
    </p:spTree>
    <p:extLst>
      <p:ext uri="{BB962C8B-B14F-4D97-AF65-F5344CB8AC3E}">
        <p14:creationId xmlns:p14="http://schemas.microsoft.com/office/powerpoint/2010/main" val="25080277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Interface com a Política de Educação Infantil</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dirty="0"/>
              <a:t>Segundo os dados de monitoramento do PNE 2014, apresentados no Observatório do PNE pela equipe de planejamento da SEME, sobre a estratégia 1.11, no que se refere ao atendimento educacional especializado no município de Vitória, priorizou-se o acesso à educação infantil e fomentou-se a oferta do atendimento educacional especializado complementar e suplementar aos (às) alunos (as) com deficiência, transtornos globais do desenvolvimento e altas habilidades ou </a:t>
            </a:r>
            <a:r>
              <a:rPr lang="pt-BR" dirty="0" err="1"/>
              <a:t>superdotação</a:t>
            </a:r>
            <a:r>
              <a:rPr lang="pt-BR" dirty="0"/>
              <a:t>, </a:t>
            </a:r>
            <a:r>
              <a:rPr lang="pt-BR" b="1" dirty="0"/>
              <a:t>assegurando a educação bilíngue para crianças surdas e a transversalidade da educação especial nessa etapa da educação básica.</a:t>
            </a:r>
          </a:p>
          <a:p>
            <a:pPr algn="just"/>
            <a:endParaRPr lang="pt-BR" dirty="0"/>
          </a:p>
        </p:txBody>
      </p:sp>
    </p:spTree>
    <p:extLst>
      <p:ext uri="{BB962C8B-B14F-4D97-AF65-F5344CB8AC3E}">
        <p14:creationId xmlns:p14="http://schemas.microsoft.com/office/powerpoint/2010/main" val="2852115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35608" y="692696"/>
            <a:ext cx="7498080" cy="5555704"/>
          </a:xfrm>
        </p:spPr>
        <p:txBody>
          <a:bodyPr>
            <a:normAutofit fontScale="70000" lnSpcReduction="20000"/>
          </a:bodyPr>
          <a:lstStyle/>
          <a:p>
            <a:r>
              <a:rPr lang="pt-BR" dirty="0"/>
              <a:t>Tal dado produz impacto na educação infantil quanto ao desenvolvimento das práticas curriculares, uma vez que o município apresenta uma Política de Educação Bilíngue e </a:t>
            </a:r>
            <a:r>
              <a:rPr lang="pt-BR" dirty="0" smtClean="0"/>
              <a:t>contou até 2014, </a:t>
            </a:r>
            <a:r>
              <a:rPr lang="pt-BR" dirty="0"/>
              <a:t>com dois Centros Municipais de Educação Infantil que </a:t>
            </a:r>
            <a:r>
              <a:rPr lang="pt-BR" dirty="0" smtClean="0"/>
              <a:t>ofertavam </a:t>
            </a:r>
            <a:r>
              <a:rPr lang="pt-BR" dirty="0"/>
              <a:t>um trabalho para as crianças surdas. </a:t>
            </a:r>
            <a:r>
              <a:rPr lang="pt-BR" dirty="0" smtClean="0"/>
              <a:t>No período de 2015 a 2016, com apenas um CMEI.</a:t>
            </a:r>
          </a:p>
          <a:p>
            <a:endParaRPr lang="pt-BR" dirty="0"/>
          </a:p>
          <a:p>
            <a:r>
              <a:rPr lang="pt-BR" dirty="0" smtClean="0"/>
              <a:t>O </a:t>
            </a:r>
            <a:r>
              <a:rPr lang="pt-BR" dirty="0"/>
              <a:t>documento das diretrizes curriculares do município de Vitória sobre os Temas Infantis de Vitória (VITÓRIA, 2017) reconhece essa especificidade no debate do campo curricular, no documento curricular intitulado </a:t>
            </a:r>
            <a:r>
              <a:rPr lang="pt-BR" i="1" dirty="0"/>
              <a:t>Temas Infantis de Vitória</a:t>
            </a:r>
            <a:r>
              <a:rPr lang="pt-BR" dirty="0"/>
              <a:t>. Esse documento foi dialogado e sistematizado com os trabalhadores (as) da educação infantil, em um processo formativo no município de Vitória, no período de 2013 a 2016. </a:t>
            </a:r>
          </a:p>
          <a:p>
            <a:endParaRPr lang="pt-BR" dirty="0"/>
          </a:p>
        </p:txBody>
      </p:sp>
    </p:spTree>
    <p:extLst>
      <p:ext uri="{BB962C8B-B14F-4D97-AF65-F5344CB8AC3E}">
        <p14:creationId xmlns:p14="http://schemas.microsoft.com/office/powerpoint/2010/main" val="10462878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Política de Formação</a:t>
            </a:r>
            <a:endParaRPr lang="pt-BR" dirty="0"/>
          </a:p>
        </p:txBody>
      </p:sp>
      <p:sp>
        <p:nvSpPr>
          <p:cNvPr id="3" name="Espaço Reservado para Conteúdo 2"/>
          <p:cNvSpPr>
            <a:spLocks noGrp="1"/>
          </p:cNvSpPr>
          <p:nvPr>
            <p:ph idx="1"/>
          </p:nvPr>
        </p:nvSpPr>
        <p:spPr/>
        <p:txBody>
          <a:bodyPr>
            <a:normAutofit fontScale="85000" lnSpcReduction="20000"/>
          </a:bodyPr>
          <a:lstStyle/>
          <a:p>
            <a:pPr algn="just"/>
            <a:r>
              <a:rPr lang="pt-BR" dirty="0" smtClean="0"/>
              <a:t>O </a:t>
            </a:r>
            <a:r>
              <a:rPr lang="pt-BR" dirty="0"/>
              <a:t>município pesquisado indica, na “Política de Formação para os Profissionais da Educação da Rede de Ensino de Vitória”, desde 2007, a organização da política de formação continuada para os profissionais da educação. </a:t>
            </a:r>
            <a:endParaRPr lang="pt-BR" dirty="0" smtClean="0"/>
          </a:p>
          <a:p>
            <a:pPr algn="just"/>
            <a:r>
              <a:rPr lang="pt-BR" dirty="0" smtClean="0"/>
              <a:t>Para </a:t>
            </a:r>
            <a:r>
              <a:rPr lang="pt-BR" dirty="0"/>
              <a:t>a formulação da política de formação do município investigado, </a:t>
            </a:r>
            <a:r>
              <a:rPr lang="pt-BR" dirty="0" smtClean="0"/>
              <a:t>são </a:t>
            </a:r>
            <a:r>
              <a:rPr lang="pt-BR" dirty="0"/>
              <a:t>consideradas as demandas identificadas nos registros avaliativos das (dos) profissionais, ocorridos nos diferentes espaços de formação e de diálogos, assim como o debate de natureza teórica e conceitual realizado nos espaços de formação acadêmica.</a:t>
            </a:r>
          </a:p>
          <a:p>
            <a:pPr algn="just"/>
            <a:endParaRPr lang="pt-BR" dirty="0"/>
          </a:p>
        </p:txBody>
      </p:sp>
    </p:spTree>
    <p:extLst>
      <p:ext uri="{BB962C8B-B14F-4D97-AF65-F5344CB8AC3E}">
        <p14:creationId xmlns:p14="http://schemas.microsoft.com/office/powerpoint/2010/main" val="38468744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lgn="just"/>
            <a:r>
              <a:rPr lang="pt-BR" dirty="0"/>
              <a:t>Os dados da política municipal de formação focalizam a importância da valorização dos profissionais da educação e como os impactos formativos ampliam a qualidade da educação. </a:t>
            </a:r>
          </a:p>
          <a:p>
            <a:pPr algn="just"/>
            <a:endParaRPr lang="pt-BR" dirty="0"/>
          </a:p>
        </p:txBody>
      </p:sp>
    </p:spTree>
    <p:extLst>
      <p:ext uri="{BB962C8B-B14F-4D97-AF65-F5344CB8AC3E}">
        <p14:creationId xmlns:p14="http://schemas.microsoft.com/office/powerpoint/2010/main" val="7913405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Algumas análises a partir das políticas...</a:t>
            </a:r>
            <a:endParaRPr lang="pt-BR" dirty="0"/>
          </a:p>
        </p:txBody>
      </p:sp>
      <p:sp>
        <p:nvSpPr>
          <p:cNvPr id="3" name="Espaço Reservado para Conteúdo 2"/>
          <p:cNvSpPr>
            <a:spLocks noGrp="1"/>
          </p:cNvSpPr>
          <p:nvPr>
            <p:ph idx="1"/>
          </p:nvPr>
        </p:nvSpPr>
        <p:spPr/>
        <p:txBody>
          <a:bodyPr>
            <a:normAutofit fontScale="85000" lnSpcReduction="10000"/>
          </a:bodyPr>
          <a:lstStyle/>
          <a:p>
            <a:pPr algn="just"/>
            <a:r>
              <a:rPr lang="pt-BR" dirty="0"/>
              <a:t>No município de Vitória, o banco de dados e publicações referentes ao direito à educação </a:t>
            </a:r>
            <a:r>
              <a:rPr lang="pt-BR" b="1" dirty="0"/>
              <a:t>legitima a concepção da garantia do direito à educação, ou seja, o direito à educação básica, conforme os estudos e análises de Cury</a:t>
            </a:r>
            <a:r>
              <a:rPr lang="pt-BR" dirty="0"/>
              <a:t> (2002), ou seja, “[...] com ela podem-se criar condições mais propícias não só para a democratização da educação, mas também para a socialização de gerações: mais ou menos injustas” (CURY, 2002, p. 347).</a:t>
            </a:r>
          </a:p>
          <a:p>
            <a:endParaRPr lang="pt-BR" dirty="0"/>
          </a:p>
        </p:txBody>
      </p:sp>
    </p:spTree>
    <p:extLst>
      <p:ext uri="{BB962C8B-B14F-4D97-AF65-F5344CB8AC3E}">
        <p14:creationId xmlns:p14="http://schemas.microsoft.com/office/powerpoint/2010/main" val="35845809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10000"/>
          </a:bodyPr>
          <a:lstStyle/>
          <a:p>
            <a:pPr algn="just"/>
            <a:r>
              <a:rPr lang="pt-BR" dirty="0"/>
              <a:t>Agora, </a:t>
            </a:r>
            <a:r>
              <a:rPr lang="pt-BR" b="1" dirty="0"/>
              <a:t>o movimento da política pública educacional também avança em compreender como se dá a garantia do direito à qualidade da educação</a:t>
            </a:r>
            <a:r>
              <a:rPr lang="pt-BR" dirty="0"/>
              <a:t> (XIMENES, 2014a), a partir da relação com a </a:t>
            </a:r>
            <a:r>
              <a:rPr lang="pt-BR" b="1" dirty="0"/>
              <a:t>valorização dos profissionais (formação, condições de trabalho, remuneração) e demais elementos para o avanço no monitoramento do acesso e permanência das crianças</a:t>
            </a:r>
            <a:r>
              <a:rPr lang="pt-BR" dirty="0"/>
              <a:t> — aqui em nosso estudo, especificamente, das crianças público-alvo da educação especial na educação infantil.</a:t>
            </a:r>
          </a:p>
          <a:p>
            <a:pPr algn="just"/>
            <a:endParaRPr lang="pt-BR" dirty="0"/>
          </a:p>
        </p:txBody>
      </p:sp>
    </p:spTree>
    <p:extLst>
      <p:ext uri="{BB962C8B-B14F-4D97-AF65-F5344CB8AC3E}">
        <p14:creationId xmlns:p14="http://schemas.microsoft.com/office/powerpoint/2010/main" val="35174460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dirty="0"/>
              <a:t>Os dois aspectos aqui assinalados a partir da análise dos dados necessitam de um maior aprofundamento. </a:t>
            </a:r>
            <a:endParaRPr lang="pt-BR" dirty="0" smtClean="0"/>
          </a:p>
          <a:p>
            <a:r>
              <a:rPr lang="pt-BR" dirty="0" smtClean="0"/>
              <a:t>Ao </a:t>
            </a:r>
            <a:r>
              <a:rPr lang="pt-BR" dirty="0"/>
              <a:t>mesmo tempo em que se aumentam os dados de acesso e permanência das crianças público-alvo da educação especial na educação infantil no município de Vitória, não </a:t>
            </a:r>
            <a:r>
              <a:rPr lang="pt-BR" dirty="0" smtClean="0"/>
              <a:t>tem aumentado as </a:t>
            </a:r>
            <a:r>
              <a:rPr lang="pt-BR" dirty="0"/>
              <a:t>matrículas </a:t>
            </a:r>
            <a:r>
              <a:rPr lang="pt-BR" dirty="0" smtClean="0"/>
              <a:t>específicas para o </a:t>
            </a:r>
            <a:r>
              <a:rPr lang="pt-BR" dirty="0"/>
              <a:t>atendimento educacional especializado na educação infantil. </a:t>
            </a:r>
          </a:p>
          <a:p>
            <a:endParaRPr lang="pt-BR" dirty="0"/>
          </a:p>
        </p:txBody>
      </p:sp>
    </p:spTree>
    <p:extLst>
      <p:ext uri="{BB962C8B-B14F-4D97-AF65-F5344CB8AC3E}">
        <p14:creationId xmlns:p14="http://schemas.microsoft.com/office/powerpoint/2010/main" val="10223741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15616" y="476672"/>
            <a:ext cx="7818072" cy="5771728"/>
          </a:xfrm>
        </p:spPr>
        <p:txBody>
          <a:bodyPr>
            <a:normAutofit fontScale="92500" lnSpcReduction="20000"/>
          </a:bodyPr>
          <a:lstStyle/>
          <a:p>
            <a:pPr algn="just"/>
            <a:r>
              <a:rPr lang="pt-BR" dirty="0"/>
              <a:t>Os registros da equipe de planejamento, mediante o Censo Escolar, são diferenciados dos registrados pela equipe de educação especial por estarem intrinsecamente relacionados com o cotidiano da escola, necessitando de uma maior aproximação e desenvolvimento de metodologia própria para esse monitoramento da especificidade da educação especial na educação infantil, bem como de ampliação dos processos formativos a todos os profissionais da educação inseridos no cotidiano </a:t>
            </a:r>
            <a:r>
              <a:rPr lang="pt-BR" dirty="0" smtClean="0"/>
              <a:t>escolar sobre os temas pesquisados.</a:t>
            </a:r>
            <a:endParaRPr lang="pt-BR" dirty="0"/>
          </a:p>
          <a:p>
            <a:pPr algn="just"/>
            <a:endParaRPr lang="pt-BR" dirty="0"/>
          </a:p>
        </p:txBody>
      </p:sp>
    </p:spTree>
    <p:extLst>
      <p:ext uri="{BB962C8B-B14F-4D97-AF65-F5344CB8AC3E}">
        <p14:creationId xmlns:p14="http://schemas.microsoft.com/office/powerpoint/2010/main" val="3704962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95536" y="836712"/>
            <a:ext cx="8291264" cy="5487888"/>
          </a:xfrm>
        </p:spPr>
        <p:txBody>
          <a:bodyPr>
            <a:normAutofit/>
          </a:bodyPr>
          <a:lstStyle/>
          <a:p>
            <a:pPr algn="ctr"/>
            <a:r>
              <a:rPr lang="pt-BR" i="1" dirty="0" smtClean="0"/>
              <a:t>“Sem </a:t>
            </a:r>
            <a:r>
              <a:rPr lang="pt-BR" i="1" dirty="0"/>
              <a:t>direitos do homem reconhecidos e protegidos, não há democracia, sem democracia não existe condições mínimas para a solução pacífica dos conflitos. Os direitos do homem nascem em momentos históricos em que podem ou devem nascer, e esses direitos criam força e se multiplicam à medida que o trabalho assalariado começa a fazer parte da sociedade, pois como diria Maquiavel no livro O Príncipe “É preciso ser líder para entender um povo, e é necessário ser povo para compreender um líder</a:t>
            </a:r>
            <a:r>
              <a:rPr lang="pt-BR" i="1" dirty="0" smtClean="0"/>
              <a:t>”.</a:t>
            </a:r>
          </a:p>
          <a:p>
            <a:pPr algn="ctr"/>
            <a:r>
              <a:rPr lang="pt-BR" i="1" dirty="0" smtClean="0"/>
              <a:t>(A Era dos Direitos-Norberto Bobbio)</a:t>
            </a:r>
            <a:endParaRPr lang="pt-BR" i="1" dirty="0"/>
          </a:p>
          <a:p>
            <a:endParaRPr lang="pt-BR" i="1" dirty="0"/>
          </a:p>
        </p:txBody>
      </p:sp>
    </p:spTree>
    <p:extLst>
      <p:ext uri="{BB962C8B-B14F-4D97-AF65-F5344CB8AC3E}">
        <p14:creationId xmlns:p14="http://schemas.microsoft.com/office/powerpoint/2010/main" val="4895300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15616" y="692696"/>
            <a:ext cx="7818072" cy="5555704"/>
          </a:xfrm>
        </p:spPr>
        <p:txBody>
          <a:bodyPr>
            <a:normAutofit/>
          </a:bodyPr>
          <a:lstStyle/>
          <a:p>
            <a:r>
              <a:rPr lang="pt-BR" dirty="0"/>
              <a:t>Quanto à análise crítica sobre o conceito de inclusão escolar, o município, mediante suas publicações e políticas em andamento, refere-se a uma proposição política, em ação, de incorporação das crianças público-alvo da educação especial no sistema </a:t>
            </a:r>
            <a:r>
              <a:rPr lang="pt-BR" dirty="0" smtClean="0"/>
              <a:t>educacional.</a:t>
            </a:r>
            <a:endParaRPr lang="pt-BR" dirty="0"/>
          </a:p>
          <a:p>
            <a:endParaRPr lang="pt-BR" dirty="0"/>
          </a:p>
        </p:txBody>
      </p:sp>
    </p:spTree>
    <p:extLst>
      <p:ext uri="{BB962C8B-B14F-4D97-AF65-F5344CB8AC3E}">
        <p14:creationId xmlns:p14="http://schemas.microsoft.com/office/powerpoint/2010/main" val="3111887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5656" y="2780928"/>
            <a:ext cx="7498080" cy="1143000"/>
          </a:xfrm>
        </p:spPr>
        <p:txBody>
          <a:bodyPr>
            <a:normAutofit fontScale="90000"/>
          </a:bodyPr>
          <a:lstStyle/>
          <a:p>
            <a:pPr algn="ctr"/>
            <a:r>
              <a:rPr lang="pt-BR" sz="4400" b="1" cap="all" dirty="0">
                <a:latin typeface="Arial" pitchFamily="34" charset="0"/>
                <a:cs typeface="Arial" pitchFamily="34" charset="0"/>
              </a:rPr>
              <a:t>CONCEPÇÕES DAS PROFESSORAS ESPECIALIZADAS SOBRE DIREITO À EDUCAÇÃO E INCLUSÃO ESCOLAR DE CRIANÇAS </a:t>
            </a:r>
            <a:r>
              <a:rPr lang="pt-BR" sz="4400" b="1" cap="all" dirty="0" smtClean="0">
                <a:latin typeface="Arial" pitchFamily="34" charset="0"/>
                <a:cs typeface="Arial" pitchFamily="34" charset="0"/>
              </a:rPr>
              <a:t>PÚBLICO-ALVO </a:t>
            </a:r>
            <a:r>
              <a:rPr lang="pt-BR" sz="4400" b="1" cap="all" dirty="0">
                <a:latin typeface="Arial" pitchFamily="34" charset="0"/>
                <a:cs typeface="Arial" pitchFamily="34" charset="0"/>
              </a:rPr>
              <a:t>DA EDUCAÇÃO ESPECIAL NO COTIDIANO DA EDUCAÇÃO INFANTIL</a:t>
            </a:r>
            <a:br>
              <a:rPr lang="pt-BR" sz="4400" b="1" cap="all" dirty="0">
                <a:latin typeface="Arial" pitchFamily="34" charset="0"/>
                <a:cs typeface="Arial" pitchFamily="34" charset="0"/>
              </a:rPr>
            </a:br>
            <a:endParaRPr lang="pt-BR" dirty="0"/>
          </a:p>
        </p:txBody>
      </p:sp>
    </p:spTree>
    <p:extLst>
      <p:ext uri="{BB962C8B-B14F-4D97-AF65-F5344CB8AC3E}">
        <p14:creationId xmlns:p14="http://schemas.microsoft.com/office/powerpoint/2010/main" val="34370824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0"/>
            <a:ext cx="9289032" cy="680242"/>
          </a:xfrm>
        </p:spPr>
        <p:txBody>
          <a:bodyPr>
            <a:normAutofit fontScale="90000"/>
          </a:bodyPr>
          <a:lstStyle/>
          <a:p>
            <a:r>
              <a:rPr lang="pt-BR" dirty="0" smtClean="0"/>
              <a:t>Entrevistas dos gestores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069119353"/>
              </p:ext>
            </p:extLst>
          </p:nvPr>
        </p:nvGraphicFramePr>
        <p:xfrm>
          <a:off x="251520" y="764704"/>
          <a:ext cx="8712968" cy="5717112"/>
        </p:xfrm>
        <a:graphic>
          <a:graphicData uri="http://schemas.openxmlformats.org/drawingml/2006/table">
            <a:tbl>
              <a:tblPr firstRow="1" bandRow="1">
                <a:tableStyleId>{5C22544A-7EE6-4342-B048-85BDC9FD1C3A}</a:tableStyleId>
              </a:tblPr>
              <a:tblGrid>
                <a:gridCol w="3312368"/>
                <a:gridCol w="5400600"/>
              </a:tblGrid>
              <a:tr h="613197">
                <a:tc>
                  <a:txBody>
                    <a:bodyPr/>
                    <a:lstStyle/>
                    <a:p>
                      <a:endParaRPr lang="pt-BR" dirty="0"/>
                    </a:p>
                  </a:txBody>
                  <a:tcPr/>
                </a:tc>
                <a:tc>
                  <a:txBody>
                    <a:bodyPr/>
                    <a:lstStyle/>
                    <a:p>
                      <a:r>
                        <a:rPr lang="pt-BR" dirty="0" smtClean="0"/>
                        <a:t>DIREITO À EDUCAÇÃO e INCLUSÃO ESCOLAR</a:t>
                      </a:r>
                      <a:endParaRPr lang="pt-BR" dirty="0"/>
                    </a:p>
                  </a:txBody>
                  <a:tcPr/>
                </a:tc>
              </a:tr>
              <a:tr h="970979">
                <a:tc>
                  <a:txBody>
                    <a:bodyPr/>
                    <a:lstStyle/>
                    <a:p>
                      <a:r>
                        <a:rPr lang="pt-BR" dirty="0" smtClean="0"/>
                        <a:t>ACESSO</a:t>
                      </a:r>
                      <a:endParaRPr lang="pt-BR" dirty="0"/>
                    </a:p>
                  </a:txBody>
                  <a:tcPr/>
                </a:tc>
                <a:tc>
                  <a:txBody>
                    <a:bodyPr/>
                    <a:lstStyle/>
                    <a:p>
                      <a:r>
                        <a:rPr lang="pt-BR" dirty="0" smtClean="0"/>
                        <a:t> investimento, no aumento ao acesso a matrícula das crianças público-alvo da educação especial na educação infantil</a:t>
                      </a:r>
                      <a:endParaRPr lang="pt-BR" dirty="0"/>
                    </a:p>
                  </a:txBody>
                  <a:tcPr/>
                </a:tc>
              </a:tr>
              <a:tr h="1224136">
                <a:tc>
                  <a:txBody>
                    <a:bodyPr/>
                    <a:lstStyle/>
                    <a:p>
                      <a:r>
                        <a:rPr lang="pt-BR" dirty="0" smtClean="0"/>
                        <a:t>TRABALHO COLABORATIVO</a:t>
                      </a:r>
                      <a:endParaRPr lang="pt-BR" dirty="0"/>
                    </a:p>
                  </a:txBody>
                  <a:tcPr/>
                </a:tc>
                <a:tc>
                  <a:txBody>
                    <a:bodyPr/>
                    <a:lstStyle/>
                    <a:p>
                      <a:r>
                        <a:rPr lang="pt-BR" dirty="0" smtClean="0"/>
                        <a:t>no atendimento às crianças público-alvo, mediante o desenvolvimento trabalho colaborativo dos(as) professores(as) especializados com os(as) professores(as) regentes</a:t>
                      </a:r>
                      <a:endParaRPr lang="pt-BR" dirty="0"/>
                    </a:p>
                  </a:txBody>
                  <a:tcPr/>
                </a:tc>
              </a:tr>
              <a:tr h="936104">
                <a:tc>
                  <a:txBody>
                    <a:bodyPr/>
                    <a:lstStyle/>
                    <a:p>
                      <a:r>
                        <a:rPr lang="pt-BR" dirty="0" smtClean="0"/>
                        <a:t>SERVIÇOS DE APOIO</a:t>
                      </a:r>
                      <a:endParaRPr lang="pt-BR" dirty="0"/>
                    </a:p>
                  </a:txBody>
                  <a:tcPr/>
                </a:tc>
                <a:tc>
                  <a:txBody>
                    <a:bodyPr/>
                    <a:lstStyle/>
                    <a:p>
                      <a:r>
                        <a:rPr lang="pt-BR" dirty="0" smtClean="0"/>
                        <a:t>na oferta dos serviços de apoio às crianças público-alvo da educação especial com as salas de recursos multifuncionais</a:t>
                      </a:r>
                      <a:endParaRPr lang="pt-BR" dirty="0"/>
                    </a:p>
                  </a:txBody>
                  <a:tcPr/>
                </a:tc>
              </a:tr>
              <a:tr h="1058296">
                <a:tc>
                  <a:txBody>
                    <a:bodyPr/>
                    <a:lstStyle/>
                    <a:p>
                      <a:r>
                        <a:rPr lang="pt-BR" dirty="0" smtClean="0"/>
                        <a:t>FORMAÇÃO DOCENTE</a:t>
                      </a:r>
                      <a:endParaRPr lang="pt-BR" dirty="0"/>
                    </a:p>
                  </a:txBody>
                  <a:tcPr/>
                </a:tc>
                <a:tc>
                  <a:txBody>
                    <a:bodyPr/>
                    <a:lstStyle/>
                    <a:p>
                      <a:r>
                        <a:rPr lang="pt-BR" dirty="0" smtClean="0"/>
                        <a:t>no desenvolvimento da formação continuada dos (as) professores (as) especialistas, pedagogos( as) e professores (as) regentes da sala regular comum</a:t>
                      </a:r>
                      <a:endParaRPr lang="pt-BR" dirty="0"/>
                    </a:p>
                  </a:txBody>
                  <a:tcPr/>
                </a:tc>
              </a:tr>
              <a:tr h="875996">
                <a:tc>
                  <a:txBody>
                    <a:bodyPr/>
                    <a:lstStyle/>
                    <a:p>
                      <a:r>
                        <a:rPr lang="pt-BR" dirty="0" smtClean="0"/>
                        <a:t>POLÍTICAS</a:t>
                      </a:r>
                      <a:r>
                        <a:rPr lang="pt-BR" baseline="0" dirty="0" smtClean="0"/>
                        <a:t> INTERSETORIAIS</a:t>
                      </a:r>
                      <a:endParaRPr lang="pt-BR" dirty="0"/>
                    </a:p>
                  </a:txBody>
                  <a:tcPr/>
                </a:tc>
                <a:tc>
                  <a:txBody>
                    <a:bodyPr/>
                    <a:lstStyle/>
                    <a:p>
                      <a:r>
                        <a:rPr lang="pt-BR" dirty="0" smtClean="0"/>
                        <a:t>conjunto de ações em desenvolvimento, no município, sobre o direito à educação e a inclusão escolar</a:t>
                      </a:r>
                      <a:endParaRPr lang="pt-BR" dirty="0"/>
                    </a:p>
                  </a:txBody>
                  <a:tcPr/>
                </a:tc>
              </a:tr>
            </a:tbl>
          </a:graphicData>
        </a:graphic>
      </p:graphicFrame>
    </p:spTree>
    <p:extLst>
      <p:ext uri="{BB962C8B-B14F-4D97-AF65-F5344CB8AC3E}">
        <p14:creationId xmlns:p14="http://schemas.microsoft.com/office/powerpoint/2010/main" val="4139168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15616" y="692696"/>
            <a:ext cx="7818072" cy="5555704"/>
          </a:xfrm>
        </p:spPr>
        <p:txBody>
          <a:bodyPr>
            <a:normAutofit fontScale="85000" lnSpcReduction="20000"/>
          </a:bodyPr>
          <a:lstStyle/>
          <a:p>
            <a:pPr algn="just"/>
            <a:r>
              <a:rPr lang="pt-BR" dirty="0"/>
              <a:t>As gestoras de Educação Especial registram que as propostas de formação continuadas foram redimensionadas nesse período, no andamento das formações de professores (as) especialistas e em alguns cursos para todos os demais professores (as) e pedagogos (as), a serem desenvolvidos fora do horário de trabalho, com debate sobre a educação especial.</a:t>
            </a:r>
          </a:p>
          <a:p>
            <a:pPr algn="just"/>
            <a:r>
              <a:rPr lang="pt-BR" b="1" i="1" dirty="0" smtClean="0"/>
              <a:t>“Os </a:t>
            </a:r>
            <a:r>
              <a:rPr lang="pt-BR" b="1" i="1" dirty="0"/>
              <a:t>processos de formação foram desenvolvidos a partir da organização de seminários de práticas pedagógicas na educação especial; debates curriculares e sobre o direito à educação, financiamento da educação </a:t>
            </a:r>
            <a:r>
              <a:rPr lang="pt-BR" b="1" i="1" dirty="0" smtClean="0"/>
              <a:t>especial” </a:t>
            </a:r>
            <a:r>
              <a:rPr lang="pt-BR" b="1" i="1" dirty="0"/>
              <a:t>(Gestora da Educação </a:t>
            </a:r>
            <a:r>
              <a:rPr lang="pt-BR" b="1" i="1" dirty="0" smtClean="0"/>
              <a:t>Especial, entrevista, </a:t>
            </a:r>
            <a:r>
              <a:rPr lang="pt-BR" b="1" i="1" dirty="0"/>
              <a:t>2017).</a:t>
            </a:r>
          </a:p>
        </p:txBody>
      </p:sp>
    </p:spTree>
    <p:extLst>
      <p:ext uri="{BB962C8B-B14F-4D97-AF65-F5344CB8AC3E}">
        <p14:creationId xmlns:p14="http://schemas.microsoft.com/office/powerpoint/2010/main" val="31452903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764704"/>
            <a:ext cx="7858120" cy="1863080"/>
          </a:xfrm>
        </p:spPr>
        <p:txBody>
          <a:bodyPr>
            <a:noAutofit/>
          </a:bodyPr>
          <a:lstStyle/>
          <a:p>
            <a:pPr algn="ctr"/>
            <a:r>
              <a:rPr lang="pt-BR" sz="2400" dirty="0" smtClean="0"/>
              <a:t>CONCEPÇÕES MANIFESTADAS PELAS PROFESSORAS ESPECIALIZADAS SOBRE DIREITO A EDUCAÇÃO E INCLUSÃO ESCOLAR</a:t>
            </a:r>
            <a:endParaRPr lang="pt-BR" sz="2400" dirty="0"/>
          </a:p>
        </p:txBody>
      </p:sp>
      <p:sp>
        <p:nvSpPr>
          <p:cNvPr id="3" name="Retângulo 2"/>
          <p:cNvSpPr/>
          <p:nvPr/>
        </p:nvSpPr>
        <p:spPr>
          <a:xfrm>
            <a:off x="1835696" y="3140968"/>
            <a:ext cx="5544615" cy="461665"/>
          </a:xfrm>
          <a:prstGeom prst="rect">
            <a:avLst/>
          </a:prstGeom>
        </p:spPr>
        <p:txBody>
          <a:bodyPr wrap="square">
            <a:spAutoFit/>
          </a:bodyPr>
          <a:lstStyle/>
          <a:p>
            <a:r>
              <a:rPr lang="pt-BR" sz="2400" dirty="0"/>
              <a:t>CATEGORIAS QUE EMERGIRAM....</a:t>
            </a:r>
          </a:p>
        </p:txBody>
      </p:sp>
    </p:spTree>
    <p:extLst>
      <p:ext uri="{BB962C8B-B14F-4D97-AF65-F5344CB8AC3E}">
        <p14:creationId xmlns:p14="http://schemas.microsoft.com/office/powerpoint/2010/main" val="1512011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526948278"/>
              </p:ext>
            </p:extLst>
          </p:nvPr>
        </p:nvGraphicFramePr>
        <p:xfrm>
          <a:off x="251520" y="404664"/>
          <a:ext cx="8712968" cy="6459722"/>
        </p:xfrm>
        <a:graphic>
          <a:graphicData uri="http://schemas.openxmlformats.org/drawingml/2006/table">
            <a:tbl>
              <a:tblPr firstRow="1" bandRow="1">
                <a:tableStyleId>{5C22544A-7EE6-4342-B048-85BDC9FD1C3A}</a:tableStyleId>
              </a:tblPr>
              <a:tblGrid>
                <a:gridCol w="2579860"/>
                <a:gridCol w="6133108"/>
              </a:tblGrid>
              <a:tr h="874466">
                <a:tc>
                  <a:txBody>
                    <a:bodyPr/>
                    <a:lstStyle/>
                    <a:p>
                      <a:r>
                        <a:rPr lang="pt-BR" sz="1600" dirty="0" smtClean="0"/>
                        <a:t>Categorias</a:t>
                      </a:r>
                      <a:endParaRPr lang="pt-BR" sz="1600" dirty="0"/>
                    </a:p>
                  </a:txBody>
                  <a:tcPr/>
                </a:tc>
                <a:tc>
                  <a:txBody>
                    <a:bodyPr/>
                    <a:lstStyle/>
                    <a:p>
                      <a:pPr algn="just"/>
                      <a:r>
                        <a:rPr lang="pt-BR" sz="1600" dirty="0" smtClean="0"/>
                        <a:t>DIREITO À EDUCAÇÃO E INCLUSÃO ESCOLAR</a:t>
                      </a:r>
                      <a:endParaRPr lang="pt-BR" sz="1600" dirty="0"/>
                    </a:p>
                  </a:txBody>
                  <a:tcPr/>
                </a:tc>
              </a:tr>
              <a:tr h="630993">
                <a:tc>
                  <a:txBody>
                    <a:bodyPr/>
                    <a:lstStyle/>
                    <a:p>
                      <a:r>
                        <a:rPr lang="pt-BR" sz="1600" dirty="0" smtClean="0"/>
                        <a:t>TRABALHO DOCENTE</a:t>
                      </a:r>
                      <a:r>
                        <a:rPr lang="pt-BR" sz="1600" baseline="0" dirty="0" smtClean="0"/>
                        <a:t> NA EE</a:t>
                      </a:r>
                      <a:endParaRPr lang="pt-BR" sz="1600" dirty="0"/>
                    </a:p>
                  </a:txBody>
                  <a:tcPr/>
                </a:tc>
                <a:tc>
                  <a:txBody>
                    <a:bodyPr/>
                    <a:lstStyle/>
                    <a:p>
                      <a:pPr algn="just"/>
                      <a:r>
                        <a:rPr lang="pt-BR" sz="1600" dirty="0" smtClean="0"/>
                        <a:t>Trabalho pedagógico com a criança público-alvo da educação especial , trabalho colaborativo</a:t>
                      </a:r>
                      <a:r>
                        <a:rPr lang="pt-BR" sz="1600" baseline="0" dirty="0" smtClean="0"/>
                        <a:t> e os</a:t>
                      </a:r>
                      <a:r>
                        <a:rPr lang="pt-BR" sz="1600" dirty="0" smtClean="0"/>
                        <a:t> serviços de apoio</a:t>
                      </a:r>
                      <a:r>
                        <a:rPr lang="pt-BR" sz="1600" dirty="0" smtClean="0"/>
                        <a:t>. Falam da solidão no trabalho docente.</a:t>
                      </a:r>
                      <a:endParaRPr lang="pt-BR" sz="1600" dirty="0"/>
                    </a:p>
                  </a:txBody>
                  <a:tcPr/>
                </a:tc>
              </a:tr>
              <a:tr h="1374861">
                <a:tc>
                  <a:txBody>
                    <a:bodyPr/>
                    <a:lstStyle/>
                    <a:p>
                      <a:r>
                        <a:rPr lang="pt-BR" sz="1600" dirty="0" smtClean="0"/>
                        <a:t>FORMAÇÃO DOCENTE</a:t>
                      </a:r>
                      <a:endParaRPr lang="pt-BR"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600" dirty="0" smtClean="0"/>
                        <a:t>Formação crítica dos professores (as) em suas singularidades precisam ser mediadas por políticas de formação continuada sob uma perspectiva da formação como trabalho. Ecletismo  teórico na formação pedagógica.</a:t>
                      </a:r>
                    </a:p>
                    <a:p>
                      <a:pPr algn="just"/>
                      <a:endParaRPr lang="pt-BR" sz="1600" dirty="0"/>
                    </a:p>
                  </a:txBody>
                  <a:tcPr/>
                </a:tc>
              </a:tr>
              <a:tr h="1428036">
                <a:tc>
                  <a:txBody>
                    <a:bodyPr/>
                    <a:lstStyle/>
                    <a:p>
                      <a:r>
                        <a:rPr lang="pt-BR" sz="1600" dirty="0" smtClean="0"/>
                        <a:t>PROCESSOS</a:t>
                      </a:r>
                      <a:r>
                        <a:rPr lang="pt-BR" sz="1600" baseline="0" dirty="0" smtClean="0"/>
                        <a:t> DE DESENVOLVIMENTO E APRENDIZAGEM DAS CRIANÇAS PÚBLICO DA EE</a:t>
                      </a:r>
                      <a:endParaRPr lang="pt-BR"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600" dirty="0" smtClean="0"/>
                        <a:t>Aprofundamento da especificidade do currículo na educação infantil, uma vez que perpassa uma concepção de criança pela via </a:t>
                      </a:r>
                      <a:r>
                        <a:rPr lang="pt-BR" sz="1600" dirty="0" err="1" smtClean="0"/>
                        <a:t>biopsicológica</a:t>
                      </a:r>
                      <a:r>
                        <a:rPr lang="pt-BR" sz="1600" dirty="0" smtClean="0"/>
                        <a:t>,</a:t>
                      </a:r>
                      <a:r>
                        <a:rPr lang="pt-BR" sz="1600" baseline="0" dirty="0" smtClean="0"/>
                        <a:t> e ao mesmo tempo, um sujeito que se apropria do conhecimento via a brincadeira.</a:t>
                      </a:r>
                      <a:endParaRPr lang="pt-BR" sz="1600" dirty="0" smtClean="0"/>
                    </a:p>
                    <a:p>
                      <a:pPr algn="just"/>
                      <a:endParaRPr lang="pt-BR" sz="1600" dirty="0"/>
                    </a:p>
                  </a:txBody>
                  <a:tcPr/>
                </a:tc>
              </a:tr>
              <a:tr h="1959399">
                <a:tc>
                  <a:txBody>
                    <a:bodyPr/>
                    <a:lstStyle/>
                    <a:p>
                      <a:r>
                        <a:rPr lang="pt-BR" sz="1600" dirty="0" smtClean="0"/>
                        <a:t>INSUMOS NECESSÁRIOS A GARANTIA</a:t>
                      </a:r>
                      <a:r>
                        <a:rPr lang="pt-BR" sz="1600" baseline="0" dirty="0" smtClean="0"/>
                        <a:t> DO DIREITO À EDUCAÇÃO E INCLUSÃO ESCOLAR</a:t>
                      </a:r>
                      <a:endParaRPr lang="pt-BR"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600" dirty="0" smtClean="0"/>
                        <a:t>Conjunto de ações, tais como: a gestão democrática, a participação das crianças nas práticas pedagógicas e nas interações, a aquisição de materiais didático-metodológicos especializados, Recursos específicos, as condições objetivas de realização da atividade pedagógica e a valorização dos professores.</a:t>
                      </a:r>
                    </a:p>
                    <a:p>
                      <a:pPr algn="just"/>
                      <a:endParaRPr lang="pt-BR" sz="1600" dirty="0"/>
                    </a:p>
                  </a:txBody>
                  <a:tcPr/>
                </a:tc>
              </a:tr>
            </a:tbl>
          </a:graphicData>
        </a:graphic>
      </p:graphicFrame>
    </p:spTree>
    <p:extLst>
      <p:ext uri="{BB962C8B-B14F-4D97-AF65-F5344CB8AC3E}">
        <p14:creationId xmlns:p14="http://schemas.microsoft.com/office/powerpoint/2010/main" val="8550864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3648" y="764704"/>
            <a:ext cx="7498080" cy="1143000"/>
          </a:xfrm>
        </p:spPr>
        <p:txBody>
          <a:bodyPr>
            <a:noAutofit/>
          </a:bodyPr>
          <a:lstStyle/>
          <a:p>
            <a:r>
              <a:rPr lang="pt-BR" sz="3200" b="1" u="sng" dirty="0" smtClean="0"/>
              <a:t>TRABALHO DOCENTE NA EDUCAÇÃO ESPECIAL</a:t>
            </a:r>
            <a:r>
              <a:rPr lang="pt-BR" sz="3200" dirty="0" smtClean="0"/>
              <a:t/>
            </a:r>
            <a:br>
              <a:rPr lang="pt-BR" sz="3200" dirty="0" smtClean="0"/>
            </a:br>
            <a:r>
              <a:rPr lang="pt-BR" sz="3200" dirty="0" smtClean="0"/>
              <a:t>Trabalho </a:t>
            </a:r>
            <a:r>
              <a:rPr lang="pt-BR" sz="3200" dirty="0"/>
              <a:t>pedagógico com a criança- Invisibilidade da criança</a:t>
            </a:r>
          </a:p>
        </p:txBody>
      </p:sp>
      <p:sp>
        <p:nvSpPr>
          <p:cNvPr id="3" name="Espaço Reservado para Conteúdo 2"/>
          <p:cNvSpPr>
            <a:spLocks noGrp="1"/>
          </p:cNvSpPr>
          <p:nvPr>
            <p:ph idx="1"/>
          </p:nvPr>
        </p:nvSpPr>
        <p:spPr>
          <a:xfrm>
            <a:off x="1187624" y="2549150"/>
            <a:ext cx="7602048" cy="4331568"/>
          </a:xfrm>
        </p:spPr>
        <p:txBody>
          <a:bodyPr>
            <a:normAutofit fontScale="40000" lnSpcReduction="20000"/>
          </a:bodyPr>
          <a:lstStyle/>
          <a:p>
            <a:pPr algn="just"/>
            <a:r>
              <a:rPr lang="pt-BR" sz="6400" b="1" i="1" dirty="0" smtClean="0">
                <a:latin typeface="Arial" pitchFamily="34" charset="0"/>
                <a:cs typeface="Arial" pitchFamily="34" charset="0"/>
              </a:rPr>
              <a:t>"A </a:t>
            </a:r>
            <a:r>
              <a:rPr lang="pt-BR" sz="6400" b="1" i="1" dirty="0">
                <a:latin typeface="Arial" pitchFamily="34" charset="0"/>
                <a:cs typeface="Arial" pitchFamily="34" charset="0"/>
              </a:rPr>
              <a:t>gente tá sendo incluído. Quando o aluno... “esse aluno tá ruim, parece que ele tá falando pra você”. Igual... “tem um problema, tem muita falta, ele falta demais, não sei o que, não sei o que...” Parece que essa fala é pra mim, essa responsabilidade. Então, ou seja, quando a gente pensa na escola da diversidade, a gente tá pensando nessa ideia pra todos os alunos. </a:t>
            </a:r>
            <a:r>
              <a:rPr lang="pt-BR" sz="6400" b="1" i="1" dirty="0" smtClean="0">
                <a:latin typeface="Arial" pitchFamily="34" charset="0"/>
                <a:cs typeface="Arial" pitchFamily="34" charset="0"/>
              </a:rPr>
              <a:t>(</a:t>
            </a:r>
            <a:r>
              <a:rPr lang="pt-BR" sz="6400" b="1" i="1" dirty="0">
                <a:latin typeface="Arial" pitchFamily="34" charset="0"/>
                <a:cs typeface="Arial" pitchFamily="34" charset="0"/>
              </a:rPr>
              <a:t>Janaína, Grupo focal, 20 de outubro de 2016).</a:t>
            </a:r>
          </a:p>
          <a:p>
            <a:endParaRPr lang="pt-BR" dirty="0"/>
          </a:p>
        </p:txBody>
      </p:sp>
    </p:spTree>
    <p:extLst>
      <p:ext uri="{BB962C8B-B14F-4D97-AF65-F5344CB8AC3E}">
        <p14:creationId xmlns:p14="http://schemas.microsoft.com/office/powerpoint/2010/main" val="42826576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7584" y="274638"/>
            <a:ext cx="8106104" cy="1143000"/>
          </a:xfrm>
        </p:spPr>
        <p:txBody>
          <a:bodyPr>
            <a:normAutofit fontScale="90000"/>
          </a:bodyPr>
          <a:lstStyle/>
          <a:p>
            <a:r>
              <a:rPr lang="pt-BR" dirty="0" smtClean="0"/>
              <a:t>Trabalho colaborativo- Invisibilidade das professoras especialistas</a:t>
            </a:r>
            <a:endParaRPr lang="pt-BR" dirty="0"/>
          </a:p>
        </p:txBody>
      </p:sp>
      <p:sp>
        <p:nvSpPr>
          <p:cNvPr id="3" name="Espaço Reservado para Conteúdo 2"/>
          <p:cNvSpPr>
            <a:spLocks noGrp="1"/>
          </p:cNvSpPr>
          <p:nvPr>
            <p:ph idx="1"/>
          </p:nvPr>
        </p:nvSpPr>
        <p:spPr/>
        <p:txBody>
          <a:bodyPr>
            <a:normAutofit/>
          </a:bodyPr>
          <a:lstStyle/>
          <a:p>
            <a:pPr algn="just"/>
            <a:r>
              <a:rPr lang="pt-BR" dirty="0"/>
              <a:t>As professoras também relatam de um lugar em que não são reconhecidas no processo de inclusão escolar pelos demais profissionais inseridos no cotidiano da escola no desenvolvimento de seu trabalho </a:t>
            </a:r>
            <a:r>
              <a:rPr lang="pt-BR" dirty="0" smtClean="0"/>
              <a:t>pedagógico.</a:t>
            </a:r>
            <a:endParaRPr lang="pt-BR" dirty="0"/>
          </a:p>
          <a:p>
            <a:pPr algn="just"/>
            <a:endParaRPr lang="pt-BR" dirty="0"/>
          </a:p>
        </p:txBody>
      </p:sp>
    </p:spTree>
    <p:extLst>
      <p:ext uri="{BB962C8B-B14F-4D97-AF65-F5344CB8AC3E}">
        <p14:creationId xmlns:p14="http://schemas.microsoft.com/office/powerpoint/2010/main" val="32514981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87624" y="404664"/>
            <a:ext cx="7498080" cy="5832648"/>
          </a:xfrm>
        </p:spPr>
        <p:txBody>
          <a:bodyPr>
            <a:noAutofit/>
          </a:bodyPr>
          <a:lstStyle/>
          <a:p>
            <a:r>
              <a:rPr lang="pt-BR" sz="1600" b="1" i="1" dirty="0" smtClean="0">
                <a:latin typeface="Arial" pitchFamily="34" charset="0"/>
                <a:cs typeface="Arial" pitchFamily="34" charset="0"/>
              </a:rPr>
              <a:t>“</a:t>
            </a:r>
            <a:r>
              <a:rPr lang="pt-BR" sz="1600" b="1" i="1" dirty="0">
                <a:latin typeface="Arial" pitchFamily="34" charset="0"/>
                <a:cs typeface="Arial" pitchFamily="34" charset="0"/>
              </a:rPr>
              <a:t>Nossa, durante o ano... parabéns, Silvana. Você me ajudou, você é colaborativa”. Os outros passaram batido. Não que você queira elogio de professor, colega, nem nada. Porque, eu fico... Incrível. Aí os outros... têm uma visão mais do que ela.. Gente, como essa pessoa tem uma visão mesmo aberta, né. A outra não, se deixar bate até a porta...e Pá! a porta na sua cara... Um dia ela bateu: “professora você poderia ficar lá fora?” Ela falou comigo logo que eu entrei. “Você poderia ficar lá fora professora? Lá fora aonde? Lá no corredor. Oh, colega, professora, eu não posso, eu tenho que ficar junto com você, que eu vim pra colaborar com você e com os nossos alunos”. Aí minha pedagoga me viu lá fora. Eu fiquei lá fora, ela bateu a porta. Logo que eu entrei na educação especial aqui em Vitória. Aí ela suava, com medo de mim também. Menina... Aí a pedagoga passou, e eu com a criança. Eu com a criança que ela colocou pra fora. Aí ela falou assim: “Silvana, o que você tá fazendo aqui fora?” Aí, eu falei... Menina, foi um dia muito triste pra mim, dá vontade de pegar a bolsa e ir embora, nunca mais voltar. Mas eu falei: “Não”. Aí a pedagoga, muito tranquila, muita boa: “O que você tá fazendo aqui fora? Ah, já sei. Não precisa nem dizer. Vamos conversar com a colega”. Aí depois, “então é o seguinte: eu vou descer com o aluno, vou descer, vou lá fora, respirar. Você conversa com ela, se você quiser, depois você me chama”. Aí, Cássia, a pedagoga, foi falar com ela. Aí ela falou: “Realmente é verdade, eu não quero ninguém intrometendo no meu trabalho (Silvana, Grupo focal, 20 de outubro de 2016).</a:t>
            </a:r>
          </a:p>
          <a:p>
            <a:endParaRPr lang="pt-BR" sz="1600" dirty="0"/>
          </a:p>
        </p:txBody>
      </p:sp>
    </p:spTree>
    <p:extLst>
      <p:ext uri="{BB962C8B-B14F-4D97-AF65-F5344CB8AC3E}">
        <p14:creationId xmlns:p14="http://schemas.microsoft.com/office/powerpoint/2010/main" val="12338189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87624" y="764704"/>
            <a:ext cx="7746064" cy="5483696"/>
          </a:xfrm>
        </p:spPr>
        <p:txBody>
          <a:bodyPr>
            <a:normAutofit/>
          </a:bodyPr>
          <a:lstStyle/>
          <a:p>
            <a:r>
              <a:rPr lang="pt-BR" dirty="0"/>
              <a:t>Assim, é necessário postular que as bases teórico-práticas para a política de formação de professores, tanto da sala regular quanto da educação especial, precisam de uma elaboração que parta da dimensão política da ação humana. Necessitam ser pensadas no sentido das práxis. Tal como preconiza Pimenta (2006), a atividade docente é práxis. A essência da atividade prática do professor é ensino-aprendizagem. </a:t>
            </a:r>
          </a:p>
        </p:txBody>
      </p:sp>
    </p:spTree>
    <p:extLst>
      <p:ext uri="{BB962C8B-B14F-4D97-AF65-F5344CB8AC3E}">
        <p14:creationId xmlns:p14="http://schemas.microsoft.com/office/powerpoint/2010/main" val="1392597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Contexto atual</a:t>
            </a:r>
            <a:endParaRPr lang="pt-BR" dirty="0"/>
          </a:p>
        </p:txBody>
      </p:sp>
      <p:sp>
        <p:nvSpPr>
          <p:cNvPr id="3" name="Espaço Reservado para Conteúdo 2"/>
          <p:cNvSpPr>
            <a:spLocks noGrp="1"/>
          </p:cNvSpPr>
          <p:nvPr>
            <p:ph sz="quarter" idx="1"/>
          </p:nvPr>
        </p:nvSpPr>
        <p:spPr/>
        <p:txBody>
          <a:bodyPr>
            <a:normAutofit fontScale="92500" lnSpcReduction="10000"/>
          </a:bodyPr>
          <a:lstStyle/>
          <a:p>
            <a:r>
              <a:rPr lang="pt-BR" dirty="0"/>
              <a:t> </a:t>
            </a:r>
            <a:r>
              <a:rPr lang="pt-BR" dirty="0" smtClean="0"/>
              <a:t>  Estado Exceção</a:t>
            </a:r>
          </a:p>
          <a:p>
            <a:r>
              <a:rPr lang="pt-BR" dirty="0" smtClean="0"/>
              <a:t>Políticas esvaziadas e negadas-Suspensas</a:t>
            </a:r>
          </a:p>
          <a:p>
            <a:r>
              <a:rPr lang="pt-BR" dirty="0" smtClean="0"/>
              <a:t>Emendas Constitucionais</a:t>
            </a:r>
          </a:p>
          <a:p>
            <a:r>
              <a:rPr lang="pt-BR" dirty="0" smtClean="0"/>
              <a:t>Golpe </a:t>
            </a:r>
            <a:r>
              <a:rPr lang="pt-BR" dirty="0" err="1" smtClean="0"/>
              <a:t>Jurídico,parlamentar</a:t>
            </a:r>
            <a:r>
              <a:rPr lang="pt-BR" dirty="0" smtClean="0"/>
              <a:t> e midiático. Saviani (2017)</a:t>
            </a:r>
          </a:p>
          <a:p>
            <a:r>
              <a:rPr lang="pt-BR" dirty="0" smtClean="0"/>
              <a:t>Papel dos movimentos sociais e sindicatos</a:t>
            </a:r>
          </a:p>
          <a:p>
            <a:r>
              <a:rPr lang="pt-BR" dirty="0" smtClean="0"/>
              <a:t>Aprofundamento do Golpe</a:t>
            </a:r>
          </a:p>
          <a:p>
            <a:pPr marL="0" indent="0">
              <a:buNone/>
            </a:pPr>
            <a:endParaRPr lang="pt-BR" dirty="0" smtClean="0"/>
          </a:p>
          <a:p>
            <a:endParaRPr lang="pt-BR" dirty="0" smtClean="0"/>
          </a:p>
          <a:p>
            <a:pPr marL="0" indent="0">
              <a:buNone/>
            </a:pPr>
            <a:endParaRPr lang="pt-BR" dirty="0"/>
          </a:p>
          <a:p>
            <a:r>
              <a:rPr lang="pt-BR" dirty="0" smtClean="0"/>
              <a:t>Quebra do Estado Democrático de DIREITO- Fragilidade CF-88- MP ( Reforma do Ensino Médio) –EC 95</a:t>
            </a:r>
          </a:p>
          <a:p>
            <a:r>
              <a:rPr lang="pt-BR" dirty="0" smtClean="0"/>
              <a:t>Impacto nas Políticas Educacionais</a:t>
            </a:r>
            <a:endParaRPr lang="pt-BR" dirty="0"/>
          </a:p>
        </p:txBody>
      </p:sp>
    </p:spTree>
    <p:extLst>
      <p:ext uri="{BB962C8B-B14F-4D97-AF65-F5344CB8AC3E}">
        <p14:creationId xmlns:p14="http://schemas.microsoft.com/office/powerpoint/2010/main" val="20405292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476672"/>
            <a:ext cx="7890080" cy="5771728"/>
          </a:xfrm>
        </p:spPr>
        <p:txBody>
          <a:bodyPr>
            <a:normAutofit/>
          </a:bodyPr>
          <a:lstStyle/>
          <a:p>
            <a:pPr algn="just"/>
            <a:r>
              <a:rPr lang="pt-BR" dirty="0"/>
              <a:t>Urge compreender as potências e as tensões coletivamente, que nos levem a identificar a solidão do professor especializado; as tensões na constituição da identidade docente; a tensão na articulação entre política de recursos humanos e demais políticas; o fortalecimento do trabalho colaborativo e a identidade do professor e demais profissionais no contexto </a:t>
            </a:r>
            <a:r>
              <a:rPr lang="pt-BR" dirty="0" smtClean="0"/>
              <a:t>educativo.</a:t>
            </a:r>
            <a:endParaRPr lang="pt-BR" dirty="0"/>
          </a:p>
          <a:p>
            <a:pPr algn="just"/>
            <a:endParaRPr lang="pt-BR" dirty="0"/>
          </a:p>
        </p:txBody>
      </p:sp>
    </p:spTree>
    <p:extLst>
      <p:ext uri="{BB962C8B-B14F-4D97-AF65-F5344CB8AC3E}">
        <p14:creationId xmlns:p14="http://schemas.microsoft.com/office/powerpoint/2010/main" val="42271140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15616" y="620688"/>
            <a:ext cx="7818072" cy="5627712"/>
          </a:xfrm>
        </p:spPr>
        <p:txBody>
          <a:bodyPr>
            <a:normAutofit fontScale="92500" lnSpcReduction="10000"/>
          </a:bodyPr>
          <a:lstStyle/>
          <a:p>
            <a:endParaRPr lang="pt-BR" dirty="0"/>
          </a:p>
          <a:p>
            <a:r>
              <a:rPr lang="pt-BR" dirty="0" smtClean="0"/>
              <a:t>No </a:t>
            </a:r>
            <a:r>
              <a:rPr lang="pt-BR" dirty="0"/>
              <a:t>processo de formação do (a) professor (a) devemos pautar o seguinte movimento dialético na formulação das práxis: prática-teoria-prática. Assim, </a:t>
            </a:r>
            <a:r>
              <a:rPr lang="pt-BR" b="1" dirty="0"/>
              <a:t>acreditamos que o processo de formação do professor tem a possibilidade de superar o senso comum, com condições de promover a consciência filosófica, saindo da realidade vivida, avançando para o estudo teórico, pela abstração, e alcançando a realidade concreta da educação.</a:t>
            </a:r>
          </a:p>
          <a:p>
            <a:endParaRPr lang="pt-BR" dirty="0"/>
          </a:p>
        </p:txBody>
      </p:sp>
    </p:spTree>
    <p:extLst>
      <p:ext uri="{BB962C8B-B14F-4D97-AF65-F5344CB8AC3E}">
        <p14:creationId xmlns:p14="http://schemas.microsoft.com/office/powerpoint/2010/main" val="27303294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15616" y="836712"/>
            <a:ext cx="7818072" cy="5411688"/>
          </a:xfrm>
        </p:spPr>
        <p:txBody>
          <a:bodyPr>
            <a:normAutofit lnSpcReduction="10000"/>
          </a:bodyPr>
          <a:lstStyle/>
          <a:p>
            <a:pPr marL="82296" indent="0">
              <a:buNone/>
            </a:pPr>
            <a:r>
              <a:rPr lang="pt-BR" sz="1800" b="1" i="1" dirty="0" smtClean="0"/>
              <a:t>“Silvana</a:t>
            </a:r>
            <a:r>
              <a:rPr lang="pt-BR" sz="1800" i="1" dirty="0"/>
              <a:t>: Gente, do tradicional passou pro construtivismo. Foi aquela loucura, ninguém entendeu nada e ficou um vácuo...</a:t>
            </a:r>
          </a:p>
          <a:p>
            <a:pPr marL="82296" indent="0">
              <a:buNone/>
            </a:pPr>
            <a:r>
              <a:rPr lang="pt-BR" sz="1800" b="1" i="1" dirty="0"/>
              <a:t>Pesquisadora</a:t>
            </a:r>
            <a:r>
              <a:rPr lang="pt-BR" sz="1800" i="1" dirty="0"/>
              <a:t>: Aquele </a:t>
            </a:r>
            <a:r>
              <a:rPr lang="pt-BR" sz="1800" i="1" dirty="0" err="1"/>
              <a:t>auê</a:t>
            </a:r>
            <a:r>
              <a:rPr lang="pt-BR" sz="1800" i="1" dirty="0"/>
              <a:t>.</a:t>
            </a:r>
          </a:p>
          <a:p>
            <a:pPr marL="82296" indent="0">
              <a:buNone/>
            </a:pPr>
            <a:r>
              <a:rPr lang="pt-BR" sz="1800" b="1" i="1" dirty="0"/>
              <a:t>Silvana</a:t>
            </a:r>
            <a:r>
              <a:rPr lang="pt-BR" sz="1800" i="1" dirty="0"/>
              <a:t>: Aquele </a:t>
            </a:r>
            <a:r>
              <a:rPr lang="pt-BR" sz="1800" i="1" dirty="0" err="1"/>
              <a:t>auê</a:t>
            </a:r>
            <a:r>
              <a:rPr lang="pt-BR" sz="1800" i="1" dirty="0"/>
              <a:t>, todo mundo numa pane. Depois ficou assim...</a:t>
            </a:r>
          </a:p>
          <a:p>
            <a:pPr marL="82296" indent="0">
              <a:buNone/>
            </a:pPr>
            <a:r>
              <a:rPr lang="pt-BR" sz="1800" b="1" i="1" dirty="0"/>
              <a:t>Laís</a:t>
            </a:r>
            <a:r>
              <a:rPr lang="pt-BR" sz="1800" i="1" dirty="0"/>
              <a:t>: ...Aqui na SEME fala </a:t>
            </a:r>
            <a:r>
              <a:rPr lang="pt-BR" sz="1800" i="1" dirty="0" err="1"/>
              <a:t>sócio-interacionismo</a:t>
            </a:r>
            <a:endParaRPr lang="pt-BR" sz="1800" i="1" dirty="0"/>
          </a:p>
          <a:p>
            <a:pPr marL="82296" indent="0">
              <a:buNone/>
            </a:pPr>
            <a:r>
              <a:rPr lang="pt-BR" sz="1800" b="1" i="1" dirty="0"/>
              <a:t>Silvana</a:t>
            </a:r>
            <a:r>
              <a:rPr lang="pt-BR" sz="1800" i="1" dirty="0"/>
              <a:t>: Depois do construtivismo, eu lembro, eu dei aula no fundamental, eu dei aula no fundamental. Gente, foi tudo assim, construtivismo, aí depois...</a:t>
            </a:r>
          </a:p>
          <a:p>
            <a:pPr marL="82296" indent="0">
              <a:buNone/>
            </a:pPr>
            <a:r>
              <a:rPr lang="pt-BR" sz="1800" b="1" i="1" dirty="0"/>
              <a:t>Jaqueline</a:t>
            </a:r>
            <a:r>
              <a:rPr lang="pt-BR" sz="1800" i="1" dirty="0"/>
              <a:t>: formação é um processo... com </a:t>
            </a:r>
            <a:r>
              <a:rPr lang="pt-BR" sz="1800" i="1" dirty="0" err="1"/>
              <a:t>Vigotski</a:t>
            </a:r>
            <a:r>
              <a:rPr lang="pt-BR" sz="1800" i="1" dirty="0"/>
              <a:t>, eu também vou acreditar nisso.</a:t>
            </a:r>
          </a:p>
          <a:p>
            <a:pPr marL="82296" indent="0">
              <a:buNone/>
            </a:pPr>
            <a:r>
              <a:rPr lang="pt-BR" sz="1800" b="1" i="1" dirty="0"/>
              <a:t>Silvia</a:t>
            </a:r>
            <a:r>
              <a:rPr lang="pt-BR" sz="1800" i="1" dirty="0"/>
              <a:t>: Eu vi </a:t>
            </a:r>
            <a:r>
              <a:rPr lang="pt-BR" sz="1800" i="1" dirty="0" err="1"/>
              <a:t>Vigotski</a:t>
            </a:r>
            <a:r>
              <a:rPr lang="pt-BR" sz="1800" i="1" dirty="0"/>
              <a:t> na faculdade, eu me vesti toda dele. (risos) </a:t>
            </a:r>
            <a:r>
              <a:rPr lang="pt-BR" sz="1800" i="1" dirty="0" smtClean="0"/>
              <a:t>“(</a:t>
            </a:r>
            <a:r>
              <a:rPr lang="pt-BR" sz="1800" i="1" dirty="0"/>
              <a:t>Silvana, Laís, Jaqueline e Silvia, Grupo focal, 20 de outubro de 2016).</a:t>
            </a:r>
          </a:p>
          <a:p>
            <a:pPr marL="82296" indent="0" algn="just">
              <a:buNone/>
            </a:pPr>
            <a:endParaRPr lang="pt-BR" sz="1800" dirty="0" smtClean="0"/>
          </a:p>
          <a:p>
            <a:pPr marL="82296" indent="0" algn="just">
              <a:buNone/>
            </a:pPr>
            <a:r>
              <a:rPr lang="pt-BR" sz="1800" dirty="0" smtClean="0"/>
              <a:t>O </a:t>
            </a:r>
            <a:r>
              <a:rPr lang="pt-BR" sz="1800" dirty="0"/>
              <a:t>ecletismo de ideias quanto à presença de diferentes concepções de desenvolvimento e aprendizagem das crianças impede a inclusão escolar e o direito à educação do público-alvo da educação especial. Isso ocorre a partir do momento em que não se compreende a criança público-alvo da educação especial como sujeito de aprendizagem e desenvolvimento, com garantias desse direito para efetivação da inclusão escolar.</a:t>
            </a:r>
          </a:p>
        </p:txBody>
      </p:sp>
      <p:sp>
        <p:nvSpPr>
          <p:cNvPr id="2" name="CaixaDeTexto 1"/>
          <p:cNvSpPr txBox="1"/>
          <p:nvPr/>
        </p:nvSpPr>
        <p:spPr>
          <a:xfrm>
            <a:off x="1115616" y="188640"/>
            <a:ext cx="7776864" cy="369332"/>
          </a:xfrm>
          <a:prstGeom prst="rect">
            <a:avLst/>
          </a:prstGeom>
          <a:noFill/>
        </p:spPr>
        <p:txBody>
          <a:bodyPr wrap="square" rtlCol="0">
            <a:spAutoFit/>
          </a:bodyPr>
          <a:lstStyle/>
          <a:p>
            <a:r>
              <a:rPr lang="pt-BR" b="1" dirty="0" smtClean="0"/>
              <a:t>ECLETISMO DE IDEIAS- TEORIAS DO APRENDER A APRENDER</a:t>
            </a:r>
            <a:endParaRPr lang="pt-BR" b="1" dirty="0"/>
          </a:p>
        </p:txBody>
      </p:sp>
    </p:spTree>
    <p:extLst>
      <p:ext uri="{BB962C8B-B14F-4D97-AF65-F5344CB8AC3E}">
        <p14:creationId xmlns:p14="http://schemas.microsoft.com/office/powerpoint/2010/main" val="13039738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331640" y="476672"/>
            <a:ext cx="7602048" cy="5771728"/>
          </a:xfrm>
        </p:spPr>
        <p:txBody>
          <a:bodyPr>
            <a:normAutofit fontScale="70000" lnSpcReduction="20000"/>
          </a:bodyPr>
          <a:lstStyle/>
          <a:p>
            <a:endParaRPr lang="pt-BR" b="1" i="1" dirty="0" smtClean="0"/>
          </a:p>
          <a:p>
            <a:endParaRPr lang="pt-BR" b="1" i="1" dirty="0"/>
          </a:p>
          <a:p>
            <a:endParaRPr lang="pt-BR" b="1" i="1" dirty="0" smtClean="0"/>
          </a:p>
          <a:p>
            <a:endParaRPr lang="pt-BR" b="1" i="1" dirty="0"/>
          </a:p>
          <a:p>
            <a:r>
              <a:rPr lang="pt-BR" i="1" dirty="0" smtClean="0"/>
              <a:t>Concepção de criança pela via </a:t>
            </a:r>
            <a:r>
              <a:rPr lang="pt-BR" i="1" dirty="0" err="1" smtClean="0"/>
              <a:t>bio-psicológica</a:t>
            </a:r>
            <a:r>
              <a:rPr lang="pt-BR" i="1" dirty="0"/>
              <a:t>:</a:t>
            </a:r>
            <a:endParaRPr lang="pt-BR" i="1" dirty="0" smtClean="0"/>
          </a:p>
          <a:p>
            <a:pPr marL="82296" indent="0">
              <a:buNone/>
            </a:pPr>
            <a:r>
              <a:rPr lang="pt-BR" b="1" i="1" dirty="0" smtClean="0"/>
              <a:t>“É </a:t>
            </a:r>
            <a:r>
              <a:rPr lang="pt-BR" b="1" i="1" dirty="0"/>
              <a:t>melhor eu tirar o meu menino assistencialista, vou falar pra você, o meu menino assistencialista. É melhor eu tirar o meu menino de sala do que ser convidada a me retirar. Teve um dia que eu chorei porque eu senti vontade de esbofetear, desculpa o termo, a minha colega de trabalho, que ela, humildemente, pra não falar outra coisa: “a sala já está uma bagunça, esse menino chorando, por favor, tira este menino daqui!” E eu já arranhei a unha aqui, porque minha coordenadora já mandou eu cortar. Respirei. “Tira ele daqui!”. </a:t>
            </a:r>
            <a:r>
              <a:rPr lang="pt-BR" b="1" i="1" dirty="0" smtClean="0"/>
              <a:t>(</a:t>
            </a:r>
            <a:r>
              <a:rPr lang="pt-BR" b="1" i="1" dirty="0"/>
              <a:t>Luana, Grupo focal, 10 de outubro de 2016).</a:t>
            </a:r>
          </a:p>
        </p:txBody>
      </p:sp>
      <p:sp>
        <p:nvSpPr>
          <p:cNvPr id="4" name="Título 1"/>
          <p:cNvSpPr>
            <a:spLocks noGrp="1"/>
          </p:cNvSpPr>
          <p:nvPr>
            <p:ph type="title"/>
          </p:nvPr>
        </p:nvSpPr>
        <p:spPr>
          <a:xfrm>
            <a:off x="914400" y="332656"/>
            <a:ext cx="8229600" cy="1143000"/>
          </a:xfrm>
        </p:spPr>
        <p:txBody>
          <a:bodyPr>
            <a:normAutofit fontScale="90000"/>
          </a:bodyPr>
          <a:lstStyle/>
          <a:p>
            <a:r>
              <a:rPr lang="pt-BR" sz="2800" b="1" u="sng" dirty="0" smtClean="0"/>
              <a:t>APRENDIZAGEM E DESENVOLVIMENTO DAS CRIANÇAS PÚBLICO-ALVO DA EDUCAÇÃO ESPECIAL</a:t>
            </a:r>
            <a:endParaRPr lang="pt-BR" sz="2800" b="1" u="sng" dirty="0"/>
          </a:p>
        </p:txBody>
      </p:sp>
    </p:spTree>
    <p:extLst>
      <p:ext uri="{BB962C8B-B14F-4D97-AF65-F5344CB8AC3E}">
        <p14:creationId xmlns:p14="http://schemas.microsoft.com/office/powerpoint/2010/main" val="13135926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15616" y="620688"/>
            <a:ext cx="7818072" cy="5627712"/>
          </a:xfrm>
        </p:spPr>
        <p:txBody>
          <a:bodyPr>
            <a:normAutofit fontScale="77500" lnSpcReduction="20000"/>
          </a:bodyPr>
          <a:lstStyle/>
          <a:p>
            <a:r>
              <a:rPr lang="pt-BR" dirty="0"/>
              <a:t>O fato de as professoras da educação especial desconhecerem a proposta curricular da educação infantil pode ser um aspecto que impede também a inclusão escolar e o direito à educação das crianças público-alvo da educação especial.</a:t>
            </a:r>
          </a:p>
          <a:p>
            <a:pPr marL="82296" indent="0">
              <a:buNone/>
            </a:pPr>
            <a:r>
              <a:rPr lang="pt-BR" b="1" i="1" dirty="0" smtClean="0"/>
              <a:t>“Na </a:t>
            </a:r>
            <a:r>
              <a:rPr lang="pt-BR" b="1" i="1" dirty="0"/>
              <a:t>educação especial, nós no currículo precisamos conhecer mais sobre o específico da educação infantil, mas as professoras da educação infantil precisam conhecer sobre a educação especial. Muitas formações são voltadas para nós especialistas. Agora tem a formação de práticas pedagógicas que também os professores vão estar presente. </a:t>
            </a:r>
            <a:r>
              <a:rPr lang="pt-BR" b="1" i="1" dirty="0" smtClean="0"/>
              <a:t>Eu </a:t>
            </a:r>
            <a:r>
              <a:rPr lang="pt-BR" b="1" i="1" dirty="0"/>
              <a:t>acho importante o processo formativo para todos (Josi, Grupo focal, 10 de outubro de 2016).</a:t>
            </a:r>
          </a:p>
        </p:txBody>
      </p:sp>
    </p:spTree>
    <p:extLst>
      <p:ext uri="{BB962C8B-B14F-4D97-AF65-F5344CB8AC3E}">
        <p14:creationId xmlns:p14="http://schemas.microsoft.com/office/powerpoint/2010/main" val="27862379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260648"/>
            <a:ext cx="7890080" cy="5987752"/>
          </a:xfrm>
        </p:spPr>
        <p:txBody>
          <a:bodyPr>
            <a:normAutofit fontScale="70000" lnSpcReduction="20000"/>
          </a:bodyPr>
          <a:lstStyle/>
          <a:p>
            <a:r>
              <a:rPr lang="pt-BR" dirty="0">
                <a:latin typeface="Arial" pitchFamily="34" charset="0"/>
                <a:cs typeface="Arial" pitchFamily="34" charset="0"/>
              </a:rPr>
              <a:t>Nas narrativas há destaque no reconhecimento da especificidade da infância e do tempo da brincadeira como importantes para a constatação do direito à educação das crianças público-alvo da educação especial.</a:t>
            </a:r>
          </a:p>
          <a:p>
            <a:pPr marL="82296" indent="0">
              <a:buNone/>
            </a:pPr>
            <a:r>
              <a:rPr lang="pt-BR" b="1" i="1" dirty="0" smtClean="0">
                <a:latin typeface="Arial" pitchFamily="34" charset="0"/>
                <a:cs typeface="Arial" pitchFamily="34" charset="0"/>
              </a:rPr>
              <a:t>“A </a:t>
            </a:r>
            <a:r>
              <a:rPr lang="pt-BR" b="1" i="1" dirty="0">
                <a:latin typeface="Arial" pitchFamily="34" charset="0"/>
                <a:cs typeface="Arial" pitchFamily="34" charset="0"/>
              </a:rPr>
              <a:t>gente tem que debater mesmo. O sistema vai modificando algumas coisas que a gente não tem que aceitar de cima pra baixo assim, não. Nós temos que lutar pela infância e o tempo da brincadeira das crianças de todas elas e nossas crianças com deficiência também E se a gente tá na escola pra debater e todo mundo compreender que o lúdico é importante para as crianças com deficiência aprenderem </a:t>
            </a:r>
            <a:r>
              <a:rPr lang="pt-BR" b="1" i="1" dirty="0" smtClean="0">
                <a:latin typeface="Arial" pitchFamily="34" charset="0"/>
                <a:cs typeface="Arial" pitchFamily="34" charset="0"/>
              </a:rPr>
              <a:t>“(</a:t>
            </a:r>
            <a:r>
              <a:rPr lang="pt-BR" b="1" i="1" dirty="0">
                <a:latin typeface="Arial" pitchFamily="34" charset="0"/>
                <a:cs typeface="Arial" pitchFamily="34" charset="0"/>
              </a:rPr>
              <a:t>Silvana, grupo focal, 10 de novembro de 2016).</a:t>
            </a:r>
          </a:p>
          <a:p>
            <a:r>
              <a:rPr lang="pt-BR" dirty="0">
                <a:latin typeface="Arial" pitchFamily="34" charset="0"/>
                <a:cs typeface="Arial" pitchFamily="34" charset="0"/>
              </a:rPr>
              <a:t>Dialogando com </a:t>
            </a:r>
            <a:r>
              <a:rPr lang="pt-BR" dirty="0" smtClean="0">
                <a:latin typeface="Arial" pitchFamily="34" charset="0"/>
                <a:cs typeface="Arial" pitchFamily="34" charset="0"/>
              </a:rPr>
              <a:t>a participação </a:t>
            </a:r>
            <a:r>
              <a:rPr lang="pt-BR" dirty="0" smtClean="0">
                <a:latin typeface="Arial" pitchFamily="34" charset="0"/>
                <a:cs typeface="Arial" pitchFamily="34" charset="0"/>
              </a:rPr>
              <a:t>da </a:t>
            </a:r>
            <a:r>
              <a:rPr lang="pt-BR" dirty="0">
                <a:latin typeface="Arial" pitchFamily="34" charset="0"/>
                <a:cs typeface="Arial" pitchFamily="34" charset="0"/>
              </a:rPr>
              <a:t>criança e seu desenvolvimento integral, urge, aqui, o debate com a Psicologia histórico-cultural. Essa perspectiva assume que brincar não se dá de forma diferente, que há um reconhecimento de que essa atividade tem um papel central nos esforços para a compreensão dos sujeitos, em seu percurso de desenvolvimento e humanização. </a:t>
            </a:r>
          </a:p>
        </p:txBody>
      </p:sp>
    </p:spTree>
    <p:extLst>
      <p:ext uri="{BB962C8B-B14F-4D97-AF65-F5344CB8AC3E}">
        <p14:creationId xmlns:p14="http://schemas.microsoft.com/office/powerpoint/2010/main" val="29651954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1916832"/>
            <a:ext cx="7818072" cy="4941168"/>
          </a:xfrm>
        </p:spPr>
        <p:txBody>
          <a:bodyPr>
            <a:normAutofit/>
          </a:bodyPr>
          <a:lstStyle/>
          <a:p>
            <a:pPr marL="82296" indent="0">
              <a:buNone/>
            </a:pPr>
            <a:r>
              <a:rPr lang="pt-BR" sz="1600" b="1" i="1" dirty="0" smtClean="0"/>
              <a:t>“Eu </a:t>
            </a:r>
            <a:r>
              <a:rPr lang="pt-BR" sz="1600" b="1" i="1" dirty="0"/>
              <a:t>acho que a fala dela, é uma fala extremamente pertinente porque nós estamos com um discurso, assim, a gente tem um discurso muito dessa sala heterogênea, comparar com a sala homogênea, mas só tem um professor. Esse professor, ele consegue perceber que cada um é diferente, com suas especificidades, mas ele é um só numa turma de 24 meninos, que eu fiquei na sala, eu ajudei, eu fiquei. A professora de artes pra dar uma aula precisou de quase rebolar, entendeu, que ela deu uma aula diferente. Brinquedos a nossa escola parou de receber desde 2009, e nós estamos com esse... Eu gosto da fala de uma professora dessa, que ela é sincera. O que acaba tendo: folha, giz, cadeira pra ficar sentado pra você conter essas crianças. Porque o professor... Gente, os meninos não paravam um minuto. É verdade estamos sem brinquedos e materiais nos CMEIS, estamos lutando, mas falta, ou seja, né, como que esse espaço-tempo do brincar, ele está fragilizado. É claro, que nós vamos também utilizar outras estratégias de brincadeira, né: jogos cantados, brincadeiras de roda, muitas vezes até organização dos cantinhos dentro da sala, até mesmo com confecção de sucata e tudo mais. Mas nós sabemos que tem um determinado momento que sufoca, né, a gente quer mais essa interação maior (Janaína, Grupo focal, 10 de novembro de 2016).</a:t>
            </a:r>
          </a:p>
          <a:p>
            <a:endParaRPr lang="pt-BR" sz="1600" dirty="0"/>
          </a:p>
        </p:txBody>
      </p:sp>
      <p:sp>
        <p:nvSpPr>
          <p:cNvPr id="4" name="Título 1"/>
          <p:cNvSpPr>
            <a:spLocks noGrp="1"/>
          </p:cNvSpPr>
          <p:nvPr>
            <p:ph type="title"/>
          </p:nvPr>
        </p:nvSpPr>
        <p:spPr>
          <a:xfrm>
            <a:off x="1259632" y="620688"/>
            <a:ext cx="7498080" cy="1143000"/>
          </a:xfrm>
        </p:spPr>
        <p:txBody>
          <a:bodyPr>
            <a:noAutofit/>
          </a:bodyPr>
          <a:lstStyle/>
          <a:p>
            <a:pPr algn="just"/>
            <a:r>
              <a:rPr lang="pt-BR" sz="2800" b="1" u="sng" dirty="0" smtClean="0"/>
              <a:t>INSUMOS NECESSÁRIOS A GARANTIA DO DIREITO À EDUCAÇÃO E A INCLUSÃO ESCOLAR</a:t>
            </a:r>
            <a:endParaRPr lang="pt-BR" sz="2800" b="1" u="sng" dirty="0"/>
          </a:p>
        </p:txBody>
      </p:sp>
    </p:spTree>
    <p:extLst>
      <p:ext uri="{BB962C8B-B14F-4D97-AF65-F5344CB8AC3E}">
        <p14:creationId xmlns:p14="http://schemas.microsoft.com/office/powerpoint/2010/main" val="6406841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548680"/>
            <a:ext cx="7890080" cy="5699720"/>
          </a:xfrm>
        </p:spPr>
        <p:txBody>
          <a:bodyPr>
            <a:normAutofit fontScale="92500" lnSpcReduction="20000"/>
          </a:bodyPr>
          <a:lstStyle/>
          <a:p>
            <a:r>
              <a:rPr lang="pt-BR" dirty="0"/>
              <a:t>Para o tema dos insumos é necessário debatermos sobre a importância de sua articulação na garantia do direito à educação dentro da gestão pública da educação municipal. </a:t>
            </a:r>
            <a:endParaRPr lang="pt-BR" dirty="0" smtClean="0"/>
          </a:p>
          <a:p>
            <a:r>
              <a:rPr lang="pt-BR" dirty="0" smtClean="0"/>
              <a:t>A </a:t>
            </a:r>
            <a:r>
              <a:rPr lang="pt-BR" dirty="0"/>
              <a:t>partir das narrativas das professoras, suscitou-se o debate sobre o financiamento público da educação e, em especial, na educação especial, principalmente, com o destaque para os insumos necessários à qualidade do direito à educação. </a:t>
            </a:r>
            <a:r>
              <a:rPr lang="pt-BR" b="1" dirty="0"/>
              <a:t>Consideramos como insumos os elementos essenciais para a efetivação da apropriação do conhecimento</a:t>
            </a:r>
            <a:r>
              <a:rPr lang="pt-BR" dirty="0"/>
              <a:t>.</a:t>
            </a:r>
          </a:p>
          <a:p>
            <a:endParaRPr lang="pt-BR" dirty="0"/>
          </a:p>
        </p:txBody>
      </p:sp>
    </p:spTree>
    <p:extLst>
      <p:ext uri="{BB962C8B-B14F-4D97-AF65-F5344CB8AC3E}">
        <p14:creationId xmlns:p14="http://schemas.microsoft.com/office/powerpoint/2010/main" val="9933020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CONSIDERAÇÕES FINAIS</a:t>
            </a:r>
            <a:endParaRPr lang="pt-BR" dirty="0"/>
          </a:p>
        </p:txBody>
      </p:sp>
      <p:sp>
        <p:nvSpPr>
          <p:cNvPr id="3" name="Espaço Reservado para Conteúdo 2"/>
          <p:cNvSpPr>
            <a:spLocks noGrp="1"/>
          </p:cNvSpPr>
          <p:nvPr>
            <p:ph idx="1"/>
          </p:nvPr>
        </p:nvSpPr>
        <p:spPr>
          <a:xfrm>
            <a:off x="971600" y="1268760"/>
            <a:ext cx="7962088" cy="4979640"/>
          </a:xfrm>
        </p:spPr>
        <p:txBody>
          <a:bodyPr>
            <a:normAutofit/>
          </a:bodyPr>
          <a:lstStyle/>
          <a:p>
            <a:pPr algn="just"/>
            <a:r>
              <a:rPr lang="pt-BR" dirty="0"/>
              <a:t>Nossa tese busca contemplar a questão-problema e ainda apresentar sugestões à SEME, no andamento das Políticas de Educação Especial, Educação Infantil e Formação Continuada de Professores da Rede Municipal de Vitória, como retorno da pesquisa exploratória. </a:t>
            </a:r>
            <a:endParaRPr lang="pt-BR" dirty="0" smtClean="0"/>
          </a:p>
          <a:p>
            <a:pPr algn="just"/>
            <a:endParaRPr lang="pt-BR" dirty="0"/>
          </a:p>
        </p:txBody>
      </p:sp>
    </p:spTree>
    <p:extLst>
      <p:ext uri="{BB962C8B-B14F-4D97-AF65-F5344CB8AC3E}">
        <p14:creationId xmlns:p14="http://schemas.microsoft.com/office/powerpoint/2010/main" val="28431145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87624" y="908720"/>
            <a:ext cx="7746064" cy="5339680"/>
          </a:xfrm>
        </p:spPr>
        <p:txBody>
          <a:bodyPr>
            <a:normAutofit fontScale="85000" lnSpcReduction="10000"/>
          </a:bodyPr>
          <a:lstStyle/>
          <a:p>
            <a:pPr algn="just"/>
            <a:r>
              <a:rPr lang="pt-BR" dirty="0"/>
              <a:t>Quanto à concepção de inclusão escolar, as reflexões das professoras problematizam que a inclusão vem ocorrendo, mediante os encaminhamentos de aprovações de legislações, normativas e orientações curriculares no município, porém nos aspectos formativos faz-se necessário o debate amplo com toda a rede de ensino e ainda pautando </a:t>
            </a:r>
            <a:r>
              <a:rPr lang="pt-BR" b="1" dirty="0"/>
              <a:t>os princípios da educação inclusiva como princípio central a ser fortalecido no lócus da escola, a fim de superar a separação, a exclusão e até mesmo o preconceito com a modalidade da educação especial</a:t>
            </a:r>
            <a:r>
              <a:rPr lang="pt-BR" dirty="0"/>
              <a:t>.</a:t>
            </a:r>
          </a:p>
          <a:p>
            <a:pPr algn="just"/>
            <a:endParaRPr lang="pt-BR" dirty="0"/>
          </a:p>
        </p:txBody>
      </p:sp>
    </p:spTree>
    <p:extLst>
      <p:ext uri="{BB962C8B-B14F-4D97-AF65-F5344CB8AC3E}">
        <p14:creationId xmlns:p14="http://schemas.microsoft.com/office/powerpoint/2010/main" val="928862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Impacto PNE</a:t>
            </a:r>
            <a:endParaRPr lang="pt-BR" dirty="0"/>
          </a:p>
        </p:txBody>
      </p:sp>
      <p:sp>
        <p:nvSpPr>
          <p:cNvPr id="3" name="Espaço Reservado para Conteúdo 2"/>
          <p:cNvSpPr>
            <a:spLocks noGrp="1"/>
          </p:cNvSpPr>
          <p:nvPr>
            <p:ph sz="quarter" idx="1"/>
          </p:nvPr>
        </p:nvSpPr>
        <p:spPr/>
        <p:txBody>
          <a:bodyPr>
            <a:normAutofit lnSpcReduction="10000"/>
          </a:bodyPr>
          <a:lstStyle/>
          <a:p>
            <a:r>
              <a:rPr lang="pt-BR" dirty="0" smtClean="0"/>
              <a:t>Todas as metas.</a:t>
            </a:r>
          </a:p>
          <a:p>
            <a:r>
              <a:rPr lang="pt-BR" dirty="0" smtClean="0"/>
              <a:t>Não cumprimento das metas. </a:t>
            </a:r>
          </a:p>
          <a:p>
            <a:r>
              <a:rPr lang="pt-BR" dirty="0" smtClean="0"/>
              <a:t> Apenas 1 meta ( dados do Observatório  Dados Educacionais UFPR)</a:t>
            </a:r>
          </a:p>
          <a:p>
            <a:r>
              <a:rPr lang="pt-BR" dirty="0" smtClean="0"/>
              <a:t>Impacto da EC 95 em todas as Políticas Sociais.</a:t>
            </a:r>
          </a:p>
          <a:p>
            <a:r>
              <a:rPr lang="pt-BR" dirty="0" smtClean="0"/>
              <a:t>Aumento da pobreza e desigualdade no país.</a:t>
            </a:r>
          </a:p>
          <a:p>
            <a:r>
              <a:rPr lang="pt-BR" dirty="0" smtClean="0"/>
              <a:t>Impacto no Direito à Educação- na qualidade da educação brasileira.</a:t>
            </a:r>
          </a:p>
          <a:p>
            <a:r>
              <a:rPr lang="pt-BR" dirty="0" smtClean="0"/>
              <a:t>Não cumprimento do SNE, </a:t>
            </a:r>
            <a:r>
              <a:rPr lang="pt-BR" dirty="0" err="1" smtClean="0"/>
              <a:t>CAQi</a:t>
            </a:r>
            <a:r>
              <a:rPr lang="pt-BR" dirty="0" smtClean="0"/>
              <a:t> e CAQ, SINAEB, BNCC ( primeiras versões-Para EI até a Segunda)</a:t>
            </a:r>
          </a:p>
          <a:p>
            <a:r>
              <a:rPr lang="pt-BR" dirty="0" smtClean="0"/>
              <a:t>BNCC-Disputa do mercado empresarial da Educação</a:t>
            </a:r>
            <a:endParaRPr lang="pt-BR" dirty="0"/>
          </a:p>
        </p:txBody>
      </p:sp>
    </p:spTree>
    <p:extLst>
      <p:ext uri="{BB962C8B-B14F-4D97-AF65-F5344CB8AC3E}">
        <p14:creationId xmlns:p14="http://schemas.microsoft.com/office/powerpoint/2010/main" val="12939355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87624" y="836712"/>
            <a:ext cx="7746064" cy="5411688"/>
          </a:xfrm>
        </p:spPr>
        <p:txBody>
          <a:bodyPr>
            <a:normAutofit fontScale="85000" lnSpcReduction="20000"/>
          </a:bodyPr>
          <a:lstStyle/>
          <a:p>
            <a:pPr algn="just"/>
            <a:r>
              <a:rPr lang="pt-BR" dirty="0"/>
              <a:t>Quanto à tese aqui apresentada, considerando que o município de Vitória/ES garantiu a meta de acesso de quase 100% de crianças nas instituições de educação infantil, com aumento de matrículas na educação especial, investindo, sobretudo em política de formação de professores de educação especial, acreditava-se que esses professores apresentassem melhores condições formativas para uma compreensão crítica dos conceitos de inclusão escolar dessas crianças e seu direito à educação, ao debaterem temáticas relacionadas, </a:t>
            </a:r>
            <a:r>
              <a:rPr lang="pt-BR" b="1" dirty="0"/>
              <a:t>porém verificou-se que existem tensões e distintas compreensões dos sujeitos que praticam o cotidiano da educação especial na educação infantil</a:t>
            </a:r>
            <a:r>
              <a:rPr lang="pt-BR" dirty="0" smtClean="0"/>
              <a:t>.</a:t>
            </a:r>
          </a:p>
          <a:p>
            <a:pPr algn="just"/>
            <a:endParaRPr lang="pt-BR" dirty="0"/>
          </a:p>
          <a:p>
            <a:pPr algn="just"/>
            <a:endParaRPr lang="pt-BR" dirty="0"/>
          </a:p>
        </p:txBody>
      </p:sp>
    </p:spTree>
    <p:extLst>
      <p:ext uri="{BB962C8B-B14F-4D97-AF65-F5344CB8AC3E}">
        <p14:creationId xmlns:p14="http://schemas.microsoft.com/office/powerpoint/2010/main" val="6318159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71600" y="404664"/>
            <a:ext cx="7962088" cy="5843736"/>
          </a:xfrm>
        </p:spPr>
        <p:txBody>
          <a:bodyPr>
            <a:normAutofit fontScale="85000" lnSpcReduction="20000"/>
          </a:bodyPr>
          <a:lstStyle/>
          <a:p>
            <a:pPr algn="just"/>
            <a:r>
              <a:rPr lang="pt-BR" dirty="0" smtClean="0"/>
              <a:t>Sobretudo </a:t>
            </a:r>
            <a:r>
              <a:rPr lang="pt-BR" dirty="0"/>
              <a:t>na </a:t>
            </a:r>
            <a:r>
              <a:rPr lang="pt-BR" b="1" dirty="0"/>
              <a:t>política de formação continuada</a:t>
            </a:r>
            <a:r>
              <a:rPr lang="pt-BR" dirty="0"/>
              <a:t>, mesmo com o aumento no investimento e planejamento na área específica, faz-se necessário intensificar a política de formação em uma perspectiva inclusiva crítica e com profundidade, no debate curricular, para as </a:t>
            </a:r>
            <a:r>
              <a:rPr lang="pt-BR" b="1" dirty="0"/>
              <a:t>questões voltadas ao direito à qualidade da educação, também direcionadas à concepção de inclusão escolar para todos (as) os (as) professores (as) e profissionais com atuação no lócus da escola em uma perspectiva da educação inclusiva, não incorrendo em apenas ampliar a especificidade da área, sem o que pode-se delinear o retorno dos processos formativos pelo viés médico-psicológico, potencializando a deficiência em si.</a:t>
            </a:r>
          </a:p>
          <a:p>
            <a:pPr algn="just"/>
            <a:endParaRPr lang="pt-BR" dirty="0"/>
          </a:p>
        </p:txBody>
      </p:sp>
    </p:spTree>
    <p:extLst>
      <p:ext uri="{BB962C8B-B14F-4D97-AF65-F5344CB8AC3E}">
        <p14:creationId xmlns:p14="http://schemas.microsoft.com/office/powerpoint/2010/main" val="304887929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87624" y="548680"/>
            <a:ext cx="7746064" cy="5699720"/>
          </a:xfrm>
        </p:spPr>
        <p:txBody>
          <a:bodyPr>
            <a:normAutofit fontScale="92500" lnSpcReduction="20000"/>
          </a:bodyPr>
          <a:lstStyle/>
          <a:p>
            <a:pPr algn="just"/>
            <a:r>
              <a:rPr lang="pt-BR" dirty="0"/>
              <a:t>De certo modo, as narrativas das professoras assinalam a necessidade de avanço na concepção do direito à qualidade da educação, porém na concepção de inclusão escolar na perspectiva de uma educação inclusiva, emancipadora e libertadora, há fragilidade na compreensão crítica que, por meio de processos formativos, necessitam de aprofundamento para uma formação que potencialize a articulação entre as concepções específicas e as gerais sobre educação, entre direito à educação e inclusão escolar. </a:t>
            </a:r>
            <a:endParaRPr lang="pt-BR" dirty="0" smtClean="0"/>
          </a:p>
          <a:p>
            <a:pPr algn="just"/>
            <a:endParaRPr lang="pt-BR" dirty="0"/>
          </a:p>
        </p:txBody>
      </p:sp>
    </p:spTree>
    <p:extLst>
      <p:ext uri="{BB962C8B-B14F-4D97-AF65-F5344CB8AC3E}">
        <p14:creationId xmlns:p14="http://schemas.microsoft.com/office/powerpoint/2010/main" val="22973007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457200" y="304800"/>
            <a:ext cx="8228013" cy="1146175"/>
          </a:xfrm>
        </p:spPr>
        <p:txBody>
          <a:bodyPr lIns="82945" tIns="25145" rIns="82945" bIns="41473"/>
          <a:lstStyle/>
          <a:p>
            <a:pPr eaLnBrk="1" fontAlgn="auto" hangingPunct="1">
              <a:spcAft>
                <a:spcPts val="0"/>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pt-BR" dirty="0" smtClean="0"/>
              <a:t>Experiência</a:t>
            </a:r>
          </a:p>
        </p:txBody>
      </p:sp>
      <p:sp>
        <p:nvSpPr>
          <p:cNvPr id="23555" name="Rectangle 2"/>
          <p:cNvSpPr>
            <a:spLocks noGrp="1" noChangeArrowheads="1"/>
          </p:cNvSpPr>
          <p:nvPr>
            <p:ph type="body" idx="1"/>
          </p:nvPr>
        </p:nvSpPr>
        <p:spPr>
          <a:xfrm>
            <a:off x="457200" y="1604963"/>
            <a:ext cx="8228013" cy="4679950"/>
          </a:xfrm>
        </p:spPr>
        <p:txBody>
          <a:bodyPr lIns="82945" tIns="0" rIns="82945" bIns="41473"/>
          <a:lstStyle/>
          <a:p>
            <a:pPr indent="-309563" algn="r" eaLnBrk="1" hangingPunct="1">
              <a:lnSpc>
                <a:spcPct val="117000"/>
              </a:lnSpc>
              <a:buClrTx/>
              <a:buFont typeface="Wingdings" pitchFamily="2" charset="2"/>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pt-BR" smtClean="0">
                <a:latin typeface="Comic Sans MS" pitchFamily="66" charset="0"/>
              </a:rPr>
              <a:t>A experiência é o que nos passa, o que nos acontece, o que nos toca.</a:t>
            </a:r>
          </a:p>
          <a:p>
            <a:pPr indent="-309563" algn="r" eaLnBrk="1" hangingPunct="1">
              <a:lnSpc>
                <a:spcPct val="117000"/>
              </a:lnSpc>
              <a:buClrTx/>
              <a:buFont typeface="Wingdings" pitchFamily="2" charset="2"/>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pt-BR" smtClean="0">
                <a:latin typeface="Comic Sans MS" pitchFamily="66" charset="0"/>
              </a:rPr>
              <a:t>Não o que se passa, não o que acontece, ou o que toca. </a:t>
            </a:r>
          </a:p>
          <a:p>
            <a:pPr indent="-309563" algn="r" eaLnBrk="1" hangingPunct="1">
              <a:lnSpc>
                <a:spcPct val="117000"/>
              </a:lnSpc>
              <a:buClrTx/>
              <a:buFont typeface="Wingdings" pitchFamily="2" charset="2"/>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pt-BR" smtClean="0">
                <a:latin typeface="Comic Sans MS" pitchFamily="66" charset="0"/>
              </a:rPr>
              <a:t>A cada dia se passam muitas coisas porém, ao mesmo tempo, quase nada acontece.</a:t>
            </a:r>
          </a:p>
          <a:p>
            <a:pPr indent="-309563" algn="r" eaLnBrk="1" hangingPunct="1">
              <a:lnSpc>
                <a:spcPct val="117000"/>
              </a:lnSpc>
              <a:buClrTx/>
              <a:buFont typeface="Wingdings" pitchFamily="2" charset="2"/>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pt-BR" smtClean="0">
                <a:latin typeface="Comic Sans MS" pitchFamily="66" charset="0"/>
              </a:rPr>
              <a:t>Dir-se-ia que tudo o que passa está organizado para que nada nos aconteça.</a:t>
            </a:r>
          </a:p>
          <a:p>
            <a:pPr indent="-309563" algn="r" eaLnBrk="1" hangingPunct="1">
              <a:lnSpc>
                <a:spcPct val="117000"/>
              </a:lnSpc>
              <a:buClrTx/>
              <a:buFont typeface="Wingdings" pitchFamily="2" charset="2"/>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pt-BR" smtClean="0">
              <a:latin typeface="Comic Sans MS" pitchFamily="66" charset="0"/>
            </a:endParaRPr>
          </a:p>
          <a:p>
            <a:pPr indent="-309563" algn="r" eaLnBrk="1" hangingPunct="1">
              <a:lnSpc>
                <a:spcPct val="117000"/>
              </a:lnSpc>
              <a:buClrTx/>
              <a:buFont typeface="Wingdings" pitchFamily="2" charset="2"/>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pt-BR" smtClean="0">
                <a:latin typeface="Comic Sans MS" pitchFamily="66" charset="0"/>
              </a:rPr>
              <a:t>Larrosa</a:t>
            </a:r>
          </a:p>
        </p:txBody>
      </p:sp>
    </p:spTree>
    <p:extLst>
      <p:ext uri="{BB962C8B-B14F-4D97-AF65-F5344CB8AC3E}">
        <p14:creationId xmlns:p14="http://schemas.microsoft.com/office/powerpoint/2010/main" val="2315234831"/>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0"/>
            <a:ext cx="13144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2707" name="Text Box 2"/>
          <p:cNvSpPr txBox="1">
            <a:spLocks noChangeArrowheads="1"/>
          </p:cNvSpPr>
          <p:nvPr/>
        </p:nvSpPr>
        <p:spPr bwMode="auto">
          <a:xfrm>
            <a:off x="1468438" y="471488"/>
            <a:ext cx="7185025"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1639" tIns="66291" rIns="81639" bIns="40820"/>
          <a:lstStyle>
            <a:lvl1pPr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solidFill>
                  <a:schemeClr val="tx1"/>
                </a:solidFill>
                <a:latin typeface="Verdana" pitchFamily="34" charset="0"/>
              </a:defRPr>
            </a:lvl1pPr>
            <a:lvl2pPr marL="742950" indent="-28575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solidFill>
                  <a:schemeClr val="tx1"/>
                </a:solidFill>
                <a:latin typeface="Verdana" pitchFamily="34" charset="0"/>
              </a:defRPr>
            </a:lvl2pPr>
            <a:lvl3pPr marL="11430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solidFill>
                  <a:schemeClr val="tx1"/>
                </a:solidFill>
                <a:latin typeface="Verdana" pitchFamily="34" charset="0"/>
              </a:defRPr>
            </a:lvl3pPr>
            <a:lvl4pPr marL="16002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solidFill>
                  <a:schemeClr val="tx1"/>
                </a:solidFill>
                <a:latin typeface="Verdana" pitchFamily="34" charset="0"/>
              </a:defRPr>
            </a:lvl4pPr>
            <a:lvl5pPr marL="20574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solidFill>
                  <a:schemeClr val="tx1"/>
                </a:solidFill>
                <a:latin typeface="Verdana" pitchFamily="34" charset="0"/>
              </a:defRPr>
            </a:lvl5pPr>
            <a:lvl6pPr marL="25146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solidFill>
                  <a:schemeClr val="tx1"/>
                </a:solidFill>
                <a:latin typeface="Verdana" pitchFamily="34" charset="0"/>
              </a:defRPr>
            </a:lvl6pPr>
            <a:lvl7pPr marL="29718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solidFill>
                  <a:schemeClr val="tx1"/>
                </a:solidFill>
                <a:latin typeface="Verdana" pitchFamily="34" charset="0"/>
              </a:defRPr>
            </a:lvl7pPr>
            <a:lvl8pPr marL="34290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solidFill>
                  <a:schemeClr val="tx1"/>
                </a:solidFill>
                <a:latin typeface="Verdana" pitchFamily="34" charset="0"/>
              </a:defRPr>
            </a:lvl8pPr>
            <a:lvl9pPr marL="38862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a:solidFill>
                  <a:schemeClr val="tx1"/>
                </a:solidFill>
                <a:latin typeface="Verdana" pitchFamily="34" charset="0"/>
              </a:defRPr>
            </a:lvl9pPr>
          </a:lstStyle>
          <a:p>
            <a:pPr algn="just" eaLnBrk="1" fontAlgn="base" hangingPunct="1">
              <a:spcBef>
                <a:spcPct val="0"/>
              </a:spcBef>
              <a:spcAft>
                <a:spcPct val="0"/>
              </a:spcAft>
            </a:pPr>
            <a:r>
              <a:rPr lang="pt-BR" sz="2900" b="1" smtClean="0">
                <a:solidFill>
                  <a:srgbClr val="FFC000"/>
                </a:solidFill>
              </a:rPr>
              <a:t>"O mais importante e bonito do mundo é isto: que as pessoas não estão sempre iguais, ainda não foram terminadas - mas que elas vão sempre mudando".</a:t>
            </a:r>
          </a:p>
          <a:p>
            <a:pPr eaLnBrk="1" fontAlgn="base" hangingPunct="1">
              <a:spcBef>
                <a:spcPct val="0"/>
              </a:spcBef>
              <a:spcAft>
                <a:spcPct val="0"/>
              </a:spcAft>
            </a:pPr>
            <a:r>
              <a:rPr lang="pt-BR" smtClean="0">
                <a:solidFill>
                  <a:srgbClr val="000000"/>
                </a:solidFill>
              </a:rPr>
              <a:t>                               </a:t>
            </a:r>
          </a:p>
          <a:p>
            <a:pPr algn="r" eaLnBrk="1" fontAlgn="base" hangingPunct="1">
              <a:spcBef>
                <a:spcPct val="0"/>
              </a:spcBef>
              <a:spcAft>
                <a:spcPct val="0"/>
              </a:spcAft>
            </a:pPr>
            <a:r>
              <a:rPr lang="pt-BR" sz="2900" b="1" smtClean="0">
                <a:solidFill>
                  <a:srgbClr val="FFC000"/>
                </a:solidFill>
              </a:rPr>
              <a:t>Guimarães Rosa</a:t>
            </a:r>
          </a:p>
        </p:txBody>
      </p:sp>
      <p:pic>
        <p:nvPicPr>
          <p:cNvPr id="7270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7463" y="3592513"/>
            <a:ext cx="2449512"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250481779"/>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116632"/>
            <a:ext cx="7520940" cy="54864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pt-BR" smtClean="0"/>
              <a:t>CONJUNTURA EDUCACIONAL</a:t>
            </a:r>
            <a:endParaRPr lang="pt-BR" dirty="0"/>
          </a:p>
        </p:txBody>
      </p:sp>
      <p:sp>
        <p:nvSpPr>
          <p:cNvPr id="3" name="Espaço Reservado para Conteúdo 2"/>
          <p:cNvSpPr>
            <a:spLocks noGrp="1"/>
          </p:cNvSpPr>
          <p:nvPr>
            <p:ph sz="quarter" idx="1"/>
          </p:nvPr>
        </p:nvSpPr>
        <p:spPr>
          <a:xfrm>
            <a:off x="827584" y="620688"/>
            <a:ext cx="7920882" cy="5760640"/>
          </a:xfrm>
        </p:spPr>
        <p:txBody>
          <a:bodyPr>
            <a:noAutofit/>
          </a:bodyPr>
          <a:lstStyle/>
          <a:p>
            <a:r>
              <a:rPr lang="pt-BR" sz="2000" dirty="0" smtClean="0"/>
              <a:t>-ESTADO EXCEÇÃO</a:t>
            </a:r>
          </a:p>
          <a:p>
            <a:r>
              <a:rPr lang="pt-BR" sz="2000" dirty="0" smtClean="0"/>
              <a:t>-DESTITUIÇÃO DO CNE</a:t>
            </a:r>
          </a:p>
          <a:p>
            <a:r>
              <a:rPr lang="pt-BR" sz="2000" dirty="0" smtClean="0"/>
              <a:t>-REFORMA DO ENSINO MÉDIO- Impacto Financiamento- Debate curricular- Retirada Espanhol- Foco na avaliação externa</a:t>
            </a:r>
          </a:p>
          <a:p>
            <a:r>
              <a:rPr lang="pt-BR" sz="2000" dirty="0" smtClean="0"/>
              <a:t>-REVOGAÇÃO DO SINAEB</a:t>
            </a:r>
          </a:p>
          <a:p>
            <a:r>
              <a:rPr lang="pt-BR" sz="2000" dirty="0" smtClean="0"/>
              <a:t>-APROVAÇÃO DA EC 95-2017-PEC Gastos Públicos</a:t>
            </a:r>
          </a:p>
          <a:p>
            <a:r>
              <a:rPr lang="pt-BR" sz="2000" dirty="0" smtClean="0"/>
              <a:t>-BNCC ( VERSÃO 3ª e 4ª.)   - Debate curricular foco na Perspectiva </a:t>
            </a:r>
            <a:r>
              <a:rPr lang="pt-BR" sz="2000" dirty="0" err="1" smtClean="0"/>
              <a:t>sócio-emocional</a:t>
            </a:r>
            <a:r>
              <a:rPr lang="pt-BR" sz="2000" dirty="0" smtClean="0"/>
              <a:t>                                        </a:t>
            </a:r>
          </a:p>
          <a:p>
            <a:r>
              <a:rPr lang="pt-BR" sz="2000" dirty="0" smtClean="0"/>
              <a:t>-DESTITUIÇÃO DO FNE </a:t>
            </a:r>
          </a:p>
          <a:p>
            <a:r>
              <a:rPr lang="pt-BR" sz="2000" dirty="0" smtClean="0"/>
              <a:t>-DECRETO CONAE E FNE</a:t>
            </a:r>
          </a:p>
          <a:p>
            <a:r>
              <a:rPr lang="pt-BR" sz="2000" dirty="0" smtClean="0"/>
              <a:t>-IMPLEMENTAÇÃO DO </a:t>
            </a:r>
            <a:r>
              <a:rPr lang="pt-BR" sz="2000" dirty="0" err="1" smtClean="0"/>
              <a:t>CAQi</a:t>
            </a:r>
            <a:r>
              <a:rPr lang="pt-BR" sz="2000" dirty="0" smtClean="0"/>
              <a:t>-CAQ (NÃO CUMPRIU)</a:t>
            </a:r>
          </a:p>
          <a:p>
            <a:r>
              <a:rPr lang="pt-BR" sz="2000" dirty="0" smtClean="0"/>
              <a:t>-FRAGILIDADE DO DIREITO À EDUCAÇÃO</a:t>
            </a:r>
          </a:p>
          <a:p>
            <a:r>
              <a:rPr lang="pt-BR" sz="2000" dirty="0" smtClean="0"/>
              <a:t>-ESCOLA SEM PARTIDO- Lei da Mordaça- ES 10 municípios debatendo nas Câmaras Municipais</a:t>
            </a:r>
          </a:p>
          <a:p>
            <a:r>
              <a:rPr lang="pt-BR" sz="2000" dirty="0" smtClean="0"/>
              <a:t>APROVAÇÃO DO ENSINO RELIGIOSO CONFESSIONAL</a:t>
            </a:r>
          </a:p>
          <a:p>
            <a:r>
              <a:rPr lang="pt-BR" sz="2000" dirty="0" smtClean="0"/>
              <a:t>Debate Corte Etário-STF-Ganhamos 5 anos na EI!</a:t>
            </a:r>
          </a:p>
          <a:p>
            <a:r>
              <a:rPr lang="pt-BR" sz="2000" dirty="0" smtClean="0"/>
              <a:t>Novo FUNDEB</a:t>
            </a:r>
          </a:p>
          <a:p>
            <a:endParaRPr lang="pt-BR" sz="2000" dirty="0" smtClean="0"/>
          </a:p>
          <a:p>
            <a:endParaRPr lang="pt-BR" sz="2000" dirty="0" smtClean="0"/>
          </a:p>
          <a:p>
            <a:endParaRPr lang="pt-BR" sz="2000" dirty="0"/>
          </a:p>
        </p:txBody>
      </p:sp>
    </p:spTree>
    <p:extLst>
      <p:ext uri="{BB962C8B-B14F-4D97-AF65-F5344CB8AC3E}">
        <p14:creationId xmlns:p14="http://schemas.microsoft.com/office/powerpoint/2010/main" val="1571822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Motivação  para o estudo</a:t>
            </a:r>
            <a:endParaRPr lang="pt-BR" dirty="0"/>
          </a:p>
        </p:txBody>
      </p:sp>
      <p:sp>
        <p:nvSpPr>
          <p:cNvPr id="3" name="Espaço Reservado para Conteúdo 2"/>
          <p:cNvSpPr>
            <a:spLocks noGrp="1"/>
          </p:cNvSpPr>
          <p:nvPr>
            <p:ph idx="1"/>
          </p:nvPr>
        </p:nvSpPr>
        <p:spPr/>
        <p:txBody>
          <a:bodyPr/>
          <a:lstStyle/>
          <a:p>
            <a:pPr algn="just"/>
            <a:r>
              <a:rPr lang="pt-BR" dirty="0" smtClean="0"/>
              <a:t>Experiência docente, gestão municipal e participação  nos grupos de pesquisas no </a:t>
            </a:r>
            <a:r>
              <a:rPr lang="pt-BR" dirty="0" smtClean="0"/>
              <a:t>ONEESP, GRUFOPEES, FEDERALISMO.</a:t>
            </a:r>
            <a:endParaRPr lang="pt-BR" dirty="0" smtClean="0"/>
          </a:p>
          <a:p>
            <a:pPr algn="just"/>
            <a:endParaRPr lang="pt-BR" dirty="0" smtClean="0"/>
          </a:p>
          <a:p>
            <a:pPr algn="just"/>
            <a:r>
              <a:rPr lang="pt-BR" dirty="0" smtClean="0"/>
              <a:t>Articulação do tema com as questões das políticas educacionais atuais. </a:t>
            </a:r>
            <a:endParaRPr lang="pt-BR" dirty="0"/>
          </a:p>
        </p:txBody>
      </p:sp>
    </p:spTree>
    <p:extLst>
      <p:ext uri="{BB962C8B-B14F-4D97-AF65-F5344CB8AC3E}">
        <p14:creationId xmlns:p14="http://schemas.microsoft.com/office/powerpoint/2010/main" val="712807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 GERAL</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Analisar os </a:t>
            </a:r>
            <a:r>
              <a:rPr lang="pt-BR" b="1" dirty="0" smtClean="0"/>
              <a:t>conceitos de inclusão escolar e de direito à educação de crianças público-alvo de educação especial na educação infantil</a:t>
            </a:r>
            <a:r>
              <a:rPr lang="pt-BR" dirty="0" smtClean="0"/>
              <a:t>, presentes no debate de diversas temáticas evidenciadas nos discursos de professores de educação especial, de um município que conseguiu atender a meta de acesso dessas crianças nessa modalidade de ensino nas creches e pré-escolas.</a:t>
            </a:r>
            <a:endParaRPr lang="pt-BR" dirty="0"/>
          </a:p>
        </p:txBody>
      </p:sp>
    </p:spTree>
    <p:extLst>
      <p:ext uri="{BB962C8B-B14F-4D97-AF65-F5344CB8AC3E}">
        <p14:creationId xmlns:p14="http://schemas.microsoft.com/office/powerpoint/2010/main" val="2461447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9632" y="116632"/>
            <a:ext cx="7498080" cy="1143000"/>
          </a:xfrm>
        </p:spPr>
        <p:txBody>
          <a:bodyPr/>
          <a:lstStyle/>
          <a:p>
            <a:r>
              <a:rPr lang="pt-BR" dirty="0" smtClean="0"/>
              <a:t>Dados Gerais do Município</a:t>
            </a:r>
            <a:endParaRPr lang="pt-B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2708920"/>
            <a:ext cx="6604628" cy="286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ela 4"/>
          <p:cNvGraphicFramePr>
            <a:graphicFrameLocks noGrp="1"/>
          </p:cNvGraphicFramePr>
          <p:nvPr>
            <p:extLst>
              <p:ext uri="{D42A27DB-BD31-4B8C-83A1-F6EECF244321}">
                <p14:modId xmlns:p14="http://schemas.microsoft.com/office/powerpoint/2010/main" val="1229349970"/>
              </p:ext>
            </p:extLst>
          </p:nvPr>
        </p:nvGraphicFramePr>
        <p:xfrm>
          <a:off x="1331640" y="1222840"/>
          <a:ext cx="7499349" cy="1469283"/>
        </p:xfrm>
        <a:graphic>
          <a:graphicData uri="http://schemas.openxmlformats.org/drawingml/2006/table">
            <a:tbl>
              <a:tblPr/>
              <a:tblGrid>
                <a:gridCol w="6324451"/>
                <a:gridCol w="599948"/>
                <a:gridCol w="574950"/>
              </a:tblGrid>
              <a:tr h="650975">
                <a:tc>
                  <a:txBody>
                    <a:bodyPr/>
                    <a:lstStyle/>
                    <a:p>
                      <a:pPr algn="ctr" fontAlgn="ctr"/>
                      <a:r>
                        <a:rPr lang="pt-BR" sz="3200" b="1" i="0" u="none" strike="noStrike" dirty="0" smtClean="0">
                          <a:effectLst/>
                          <a:latin typeface="Arial"/>
                        </a:rPr>
                        <a:t>Tabela</a:t>
                      </a:r>
                      <a:r>
                        <a:rPr lang="pt-BR" sz="3200" b="1" i="0" u="none" strike="noStrike" baseline="0" dirty="0" smtClean="0">
                          <a:effectLst/>
                          <a:latin typeface="Arial"/>
                        </a:rPr>
                        <a:t> 1. </a:t>
                      </a:r>
                      <a:r>
                        <a:rPr lang="pt-BR" sz="3200" b="1" i="0" u="none" strike="noStrike" dirty="0" smtClean="0">
                          <a:effectLst/>
                          <a:latin typeface="Arial"/>
                        </a:rPr>
                        <a:t>Quantitativo </a:t>
                      </a:r>
                      <a:r>
                        <a:rPr lang="pt-BR" sz="3200" b="1" i="0" u="none" strike="noStrike" dirty="0">
                          <a:effectLst/>
                          <a:latin typeface="Arial"/>
                        </a:rPr>
                        <a:t>de estudantes na Rede Municipal de Vitória/ES – 2013 a 2016</a:t>
                      </a:r>
                    </a:p>
                  </a:txBody>
                  <a:tcPr marL="6243" marR="6243" marT="6243" marB="0" anchor="ctr">
                    <a:lnL>
                      <a:noFill/>
                    </a:lnL>
                    <a:lnR>
                      <a:noFill/>
                    </a:lnR>
                    <a:lnT>
                      <a:noFill/>
                    </a:lnT>
                    <a:lnB>
                      <a:noFill/>
                    </a:lnB>
                  </a:tcPr>
                </a:tc>
                <a:tc>
                  <a:txBody>
                    <a:bodyPr/>
                    <a:lstStyle/>
                    <a:p>
                      <a:pPr algn="l" fontAlgn="b"/>
                      <a:endParaRPr lang="pt-BR" sz="700" b="0" i="0" u="none" strike="noStrike">
                        <a:effectLst/>
                        <a:latin typeface="MS Sans Serif"/>
                      </a:endParaRPr>
                    </a:p>
                  </a:txBody>
                  <a:tcPr marL="6243" marR="6243" marT="6243" marB="0" anchor="b">
                    <a:lnL>
                      <a:noFill/>
                    </a:lnL>
                    <a:lnR>
                      <a:noFill/>
                    </a:lnR>
                    <a:lnT>
                      <a:noFill/>
                    </a:lnT>
                    <a:lnB>
                      <a:noFill/>
                    </a:lnB>
                  </a:tcPr>
                </a:tc>
                <a:tc>
                  <a:txBody>
                    <a:bodyPr/>
                    <a:lstStyle/>
                    <a:p>
                      <a:pPr algn="l" fontAlgn="b"/>
                      <a:endParaRPr lang="pt-BR" sz="700" b="0" i="0" u="none" strike="noStrike" dirty="0">
                        <a:effectLst/>
                        <a:latin typeface="MS Sans Serif"/>
                      </a:endParaRPr>
                    </a:p>
                  </a:txBody>
                  <a:tcPr marL="6243" marR="6243" marT="6243" marB="0" anchor="b">
                    <a:lnL>
                      <a:noFill/>
                    </a:lnL>
                    <a:lnR>
                      <a:noFill/>
                    </a:lnR>
                    <a:lnT>
                      <a:noFill/>
                    </a:lnT>
                    <a:lnB>
                      <a:noFill/>
                    </a:lnB>
                  </a:tcPr>
                </a:tc>
              </a:tr>
            </a:tbl>
          </a:graphicData>
        </a:graphic>
      </p:graphicFrame>
      <p:sp>
        <p:nvSpPr>
          <p:cNvPr id="6" name="CaixaDeTexto 5"/>
          <p:cNvSpPr txBox="1"/>
          <p:nvPr/>
        </p:nvSpPr>
        <p:spPr>
          <a:xfrm>
            <a:off x="1259632" y="5877272"/>
            <a:ext cx="5904656" cy="923330"/>
          </a:xfrm>
          <a:prstGeom prst="rect">
            <a:avLst/>
          </a:prstGeom>
          <a:noFill/>
        </p:spPr>
        <p:txBody>
          <a:bodyPr wrap="square" rtlCol="0">
            <a:spAutoFit/>
          </a:bodyPr>
          <a:lstStyle/>
          <a:p>
            <a:r>
              <a:rPr lang="pt-BR" dirty="0" smtClean="0"/>
              <a:t>Fonte: SGE/SEME/PMV. Dez/2016.</a:t>
            </a:r>
          </a:p>
          <a:p>
            <a:r>
              <a:rPr lang="pt-BR" dirty="0" smtClean="0"/>
              <a:t>Dados de Creche contabilizando a Educação </a:t>
            </a:r>
            <a:r>
              <a:rPr lang="pt-BR" smtClean="0"/>
              <a:t>Tempo Integral</a:t>
            </a:r>
            <a:endParaRPr lang="pt-BR" dirty="0"/>
          </a:p>
        </p:txBody>
      </p:sp>
    </p:spTree>
    <p:extLst>
      <p:ext uri="{BB962C8B-B14F-4D97-AF65-F5344CB8AC3E}">
        <p14:creationId xmlns:p14="http://schemas.microsoft.com/office/powerpoint/2010/main" val="1122552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Solstício">
  <a:themeElements>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í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í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1_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Solstice</Template>
  <TotalTime>596</TotalTime>
  <Words>4817</Words>
  <Application>Microsoft Office PowerPoint</Application>
  <PresentationFormat>Apresentação na tela (4:3)</PresentationFormat>
  <Paragraphs>358</Paragraphs>
  <Slides>54</Slides>
  <Notes>2</Notes>
  <HiddenSlides>0</HiddenSlides>
  <MMClips>0</MMClips>
  <ScaleCrop>false</ScaleCrop>
  <HeadingPairs>
    <vt:vector size="4" baseType="variant">
      <vt:variant>
        <vt:lpstr>Tema</vt:lpstr>
      </vt:variant>
      <vt:variant>
        <vt:i4>3</vt:i4>
      </vt:variant>
      <vt:variant>
        <vt:lpstr>Títulos de slides</vt:lpstr>
      </vt:variant>
      <vt:variant>
        <vt:i4>54</vt:i4>
      </vt:variant>
    </vt:vector>
  </HeadingPairs>
  <TitlesOfParts>
    <vt:vector size="57" baseType="lpstr">
      <vt:lpstr>Solstício</vt:lpstr>
      <vt:lpstr>Balcão Envidraçado</vt:lpstr>
      <vt:lpstr>1_Balcão Envidraçado</vt:lpstr>
      <vt:lpstr> DIREITO À qualidade DA EDUCAÇÃO INFANTIL E EDUCAÇÃO ESPECIAL:as crianças público da educação especial</vt:lpstr>
      <vt:lpstr>Apresentação do PowerPoint</vt:lpstr>
      <vt:lpstr>Apresentação do PowerPoint</vt:lpstr>
      <vt:lpstr>Contexto atual</vt:lpstr>
      <vt:lpstr>Impacto PNE</vt:lpstr>
      <vt:lpstr>CONJUNTURA EDUCACIONAL</vt:lpstr>
      <vt:lpstr>Motivação  para o estudo</vt:lpstr>
      <vt:lpstr>OBJETIVO GERAL</vt:lpstr>
      <vt:lpstr>Dados Gerais do Município</vt:lpstr>
      <vt:lpstr> META 1 - Educação Infantil – Indicadores disponíveis Universalizar, até 2016, a Educação Infantil na pré-escola para as crianças de 4 a 5 anos de idade e ampliar a oferta de Educação Infantil em Creches de forma a atender, no mínimo, 50% das crianças de até 3 anos até o final da vigência deste PNE. (Lei No. 13.005/2014) </vt:lpstr>
      <vt:lpstr> META-4-Universalizar, para a população de 4 a 17 anos com deficiência, transtornos globais do desenvolvimento e altas habilidades ou superdotação, o acesso à educação básica e ao atendimento educacional especializado, preferencialmente na rede regular de ensino, com a garantia de sistema educacional inclusivo, de salas de recursos multifuncionais, classes, escolas ou serviços especializados, públicos ou conveniados. Tabela 3 – Matrículas nas escolas regulares das crianças público-alvo da educação especial na educação básica (Vitória/ES) [1] </vt:lpstr>
      <vt:lpstr>Tabela 4 – Modalidade Educação Especial na Educação Infantil </vt:lpstr>
      <vt:lpstr>PROBLEMA</vt:lpstr>
      <vt:lpstr>Apresentação do PowerPoint</vt:lpstr>
      <vt:lpstr>REFERENCIAL TEÓRICO</vt:lpstr>
      <vt:lpstr>CAMINHOS METODOLÓGICOS</vt:lpstr>
      <vt:lpstr>Etapas : Estudo exploratório</vt:lpstr>
      <vt:lpstr>Apresentação do PowerPoint</vt:lpstr>
      <vt:lpstr>POLÍTICAS EDUCACIONAIS EM DESTAQUE</vt:lpstr>
      <vt:lpstr>Política de Educação Especial</vt:lpstr>
      <vt:lpstr>Política de Educação Especial</vt:lpstr>
      <vt:lpstr>Interface com a Política de Educação Infantil</vt:lpstr>
      <vt:lpstr>Apresentação do PowerPoint</vt:lpstr>
      <vt:lpstr>Política de Formação</vt:lpstr>
      <vt:lpstr>Apresentação do PowerPoint</vt:lpstr>
      <vt:lpstr>Algumas análises a partir das políticas...</vt:lpstr>
      <vt:lpstr>Apresentação do PowerPoint</vt:lpstr>
      <vt:lpstr>Apresentação do PowerPoint</vt:lpstr>
      <vt:lpstr>Apresentação do PowerPoint</vt:lpstr>
      <vt:lpstr>Apresentação do PowerPoint</vt:lpstr>
      <vt:lpstr>CONCEPÇÕES DAS PROFESSORAS ESPECIALIZADAS SOBRE DIREITO À EDUCAÇÃO E INCLUSÃO ESCOLAR DE CRIANÇAS PÚBLICO-ALVO DA EDUCAÇÃO ESPECIAL NO COTIDIANO DA EDUCAÇÃO INFANTIL </vt:lpstr>
      <vt:lpstr>Entrevistas dos gestores</vt:lpstr>
      <vt:lpstr>Apresentação do PowerPoint</vt:lpstr>
      <vt:lpstr>CONCEPÇÕES MANIFESTADAS PELAS PROFESSORAS ESPECIALIZADAS SOBRE DIREITO A EDUCAÇÃO E INCLUSÃO ESCOLAR</vt:lpstr>
      <vt:lpstr>Apresentação do PowerPoint</vt:lpstr>
      <vt:lpstr>TRABALHO DOCENTE NA EDUCAÇÃO ESPECIAL Trabalho pedagógico com a criança- Invisibilidade da criança</vt:lpstr>
      <vt:lpstr>Trabalho colaborativo- Invisibilidade das professoras especialistas</vt:lpstr>
      <vt:lpstr>Apresentação do PowerPoint</vt:lpstr>
      <vt:lpstr>Apresentação do PowerPoint</vt:lpstr>
      <vt:lpstr>Apresentação do PowerPoint</vt:lpstr>
      <vt:lpstr>Apresentação do PowerPoint</vt:lpstr>
      <vt:lpstr>Apresentação do PowerPoint</vt:lpstr>
      <vt:lpstr>APRENDIZAGEM E DESENVOLVIMENTO DAS CRIANÇAS PÚBLICO-ALVO DA EDUCAÇÃO ESPECIAL</vt:lpstr>
      <vt:lpstr>Apresentação do PowerPoint</vt:lpstr>
      <vt:lpstr>Apresentação do PowerPoint</vt:lpstr>
      <vt:lpstr>INSUMOS NECESSÁRIOS A GARANTIA DO DIREITO À EDUCAÇÃO E A INCLUSÃO ESCOLAR</vt:lpstr>
      <vt:lpstr>Apresentação do PowerPoint</vt:lpstr>
      <vt:lpstr>CONSIDERAÇÕES FINAIS</vt:lpstr>
      <vt:lpstr>Apresentação do PowerPoint</vt:lpstr>
      <vt:lpstr>Apresentação do PowerPoint</vt:lpstr>
      <vt:lpstr>Apresentação do PowerPoint</vt:lpstr>
      <vt:lpstr>Apresentação do PowerPoint</vt:lpstr>
      <vt:lpstr>Experiência</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FEDERAL DO ESPÍRITO SANTO CENTRO DE EDUCAÇÃO PROGRAMA DE PÓS-GRADUAÇÃO EM EDUCAÇÃO</dc:title>
  <dc:creator>Sumika</dc:creator>
  <cp:lastModifiedBy>Sumika</cp:lastModifiedBy>
  <cp:revision>69</cp:revision>
  <dcterms:created xsi:type="dcterms:W3CDTF">2018-01-26T02:53:12Z</dcterms:created>
  <dcterms:modified xsi:type="dcterms:W3CDTF">2018-08-24T11:28:27Z</dcterms:modified>
</cp:coreProperties>
</file>