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FFFF0A"/>
    <a:srgbClr val="800040"/>
    <a:srgbClr val="CC66FF"/>
    <a:srgbClr val="FD6666"/>
    <a:srgbClr val="FD8008"/>
    <a:srgbClr val="CCFF66"/>
    <a:srgbClr val="800080"/>
    <a:srgbClr val="01D2AA"/>
    <a:srgbClr val="01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108" d="100"/>
          <a:sy n="108" d="100"/>
        </p:scale>
        <p:origin x="-208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791173-4710-4AAC-BE07-3A28755CF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D259969-9CF4-4E74-BB7E-028E2A2DF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010CA37-3C06-4122-BAE7-6A03E948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C05CB5D-4979-4E1A-96DB-5AEFF2C7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452D98A-5BC3-413B-8951-09DB2BFB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69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9C2487-64EB-499A-89A7-0886B9E7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BA2F9D7E-7EC1-474E-82A7-AA2418447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CA19BAE-C94C-48F9-8E78-104C0FF3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1FF1C2D-A3B7-4F6B-A4E1-FB800888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3988C34-34FA-423A-917B-E837F3B5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29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562BB99-A37E-407D-A712-3C26A2834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82840C3-E11B-4BAE-9597-28755D751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BB626AE-0BAE-428F-A11C-6BA566D5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71BC4B0-FC9E-4FB5-BCDC-74EE15C2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E28D2FB-2B00-4C87-AD97-151FCFCE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3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C529F3-2190-40B5-B249-7E1F9918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BAFBC22-05EE-4777-90F4-6B4603B23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4813A51-8785-4CFF-8CA0-16E104B7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D53309C-7B44-42CB-BFEE-6894F99D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B748C74-41CD-4E10-91FB-C5F576FD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0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7F4D74-44C7-4A27-835C-E9910CF8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940B7FD-8FFA-4C47-B44A-4164D7A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BD40A9C-E235-4A70-8FBE-39A67FA1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DAF5075-0DD1-4266-B65F-EE6EB3AA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5618E41-2F48-4A3E-AF22-5BF57D9B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84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230F1A-803B-48D1-B423-D0302A98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C8A1BCD-9B98-4976-8CCE-D15F21D7A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A3A8DFE-8F48-4C07-AB91-4EAEA3A3D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B51D81B-870C-496D-A46A-7BFCB23C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8BC9E88-96A4-4FA3-9AF4-61391667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AEA26F8-A42E-438E-B28F-1B53FD18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87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524F54-4B40-4FC0-85AB-01DA7E3B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536C851-08C3-46D3-8C34-8287C5C55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C660E20-A0D3-4651-8D3A-67BFF187B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FEA155BF-FE3F-4A6F-9629-ED556BA37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54C65907-13CD-44CD-9D95-2A80A9AA4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6CC04915-D1E2-472A-8383-2C7047F7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6C4A3583-3B33-437B-B787-D8072FD9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2AAAFA77-5B77-46C0-B87F-10FB7FA5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68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468146-83F3-43F0-86EC-02C87666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F95530A-613C-4CB4-9681-BB8F24D0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407E54E0-A4C8-4374-B494-7EAF0882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B618EEEB-084C-4D33-B7A2-7DD955B6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43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B4080617-0B62-4F54-875B-71CD4528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1E47B969-AF62-4A25-AD5C-9FC7D92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B361BD2-A6AA-46DA-B8D9-F6286124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5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353FCE-2CEB-4A86-9696-DC84AB71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DE11526-E187-42E7-8288-E4C0CE3C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40F613B-1FE4-4F09-9BBD-61F1FE8A7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58C2BB7-02ED-4C1E-B981-D10E6DDF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1E25B08-E672-4E8E-B521-B7D755F7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27C812D-BB12-42E1-A70F-FED64DC1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4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B1A900-2978-403E-800E-A099E93F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9E62493-02B3-4FF0-912A-9DD7D78D1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B9A7C26-0BD0-4EBF-ACB5-EE4068215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C73CBD6-0210-4AB6-BFB7-311ACB01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92122A7-C1AC-4598-BF19-14C3CF03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F375A5B-C490-4A8D-B2F9-83A39D32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0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2827204D-2AEC-4538-AF9F-87D2686E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FE585CA-9EC9-449B-BF62-10F87FA0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ED9F687-6003-42C7-9C58-85C013ED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428F-AF7C-464C-89F2-8994D0609B5F}" type="datetimeFigureOut">
              <a:rPr lang="pt-BR" smtClean="0"/>
              <a:t>21/08/18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B7B4967-1CE1-4AA8-9A87-060CD4AA1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147273D-6A9D-4EEC-BAA0-8D65CE017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7F3B-986C-4972-B8AE-0AA434D59C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82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onicabaptista\Documents\Mo&#770;nica%20\FAE%20MAC%202018\FMEI\MIEIB\Encontro%20Nacional\Document3!OLE_LINK1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C937156B-BC63-4542-BBEC-4172398B9BC4}"/>
              </a:ext>
            </a:extLst>
          </p:cNvPr>
          <p:cNvSpPr/>
          <p:nvPr/>
        </p:nvSpPr>
        <p:spPr>
          <a:xfrm rot="5400000">
            <a:off x="7901174" y="6086151"/>
            <a:ext cx="843474" cy="264808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825FBC21-49A3-4FCB-84CB-072B61CD388C}"/>
              </a:ext>
            </a:extLst>
          </p:cNvPr>
          <p:cNvSpPr/>
          <p:nvPr/>
        </p:nvSpPr>
        <p:spPr>
          <a:xfrm>
            <a:off x="8431795" y="5807010"/>
            <a:ext cx="3436127" cy="871677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32535C96-98ED-4BCD-B9A3-6282EE4B4242}"/>
              </a:ext>
            </a:extLst>
          </p:cNvPr>
          <p:cNvSpPr/>
          <p:nvPr/>
        </p:nvSpPr>
        <p:spPr>
          <a:xfrm>
            <a:off x="8027" y="2956173"/>
            <a:ext cx="8542422" cy="1576548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8162957" y="8057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riângulo Retângulo 10">
            <a:extLst>
              <a:ext uri="{FF2B5EF4-FFF2-40B4-BE49-F238E27FC236}">
                <a16:creationId xmlns="" xmlns:a16="http://schemas.microsoft.com/office/drawing/2014/main" id="{FB5CE6AA-A0E1-4C92-9484-06F97EC090A7}"/>
              </a:ext>
            </a:extLst>
          </p:cNvPr>
          <p:cNvSpPr/>
          <p:nvPr/>
        </p:nvSpPr>
        <p:spPr>
          <a:xfrm rot="5400000">
            <a:off x="1166866" y="1816577"/>
            <a:ext cx="817918" cy="3128834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5C09C30-F42E-4EE4-992F-FC58879AFDC2}"/>
              </a:ext>
            </a:extLst>
          </p:cNvPr>
          <p:cNvSpPr/>
          <p:nvPr/>
        </p:nvSpPr>
        <p:spPr>
          <a:xfrm>
            <a:off x="12032" y="84224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031C1E4-244F-46E5-9BB2-82C75431327F}"/>
              </a:ext>
            </a:extLst>
          </p:cNvPr>
          <p:cNvSpPr/>
          <p:nvPr/>
        </p:nvSpPr>
        <p:spPr>
          <a:xfrm>
            <a:off x="495902" y="305203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39389224_1900244983402047_8550409820451110912_n.jpg">
            <a:extLst>
              <a:ext uri="{FF2B5EF4-FFF2-40B4-BE49-F238E27FC236}">
                <a16:creationId xmlns="" xmlns:a16="http://schemas.microsoft.com/office/drawing/2014/main" id="{E94D12F4-CC1A-484D-B2B4-BB646EC3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81" y="84225"/>
            <a:ext cx="3968071" cy="22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4C73477-FD45-4CCC-AB73-978969FFAF50}"/>
              </a:ext>
            </a:extLst>
          </p:cNvPr>
          <p:cNvSpPr txBox="1"/>
          <p:nvPr/>
        </p:nvSpPr>
        <p:spPr>
          <a:xfrm>
            <a:off x="123708" y="3065029"/>
            <a:ext cx="8181473" cy="151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600" dirty="0" err="1">
                <a:solidFill>
                  <a:srgbClr val="000000"/>
                </a:solidFill>
                <a:latin typeface="Abadi" panose="020B0604020104020204" pitchFamily="34" charset="0"/>
              </a:rPr>
              <a:t>Reflexões</a:t>
            </a:r>
            <a:r>
              <a:rPr lang="pt-BR" sz="2600" dirty="0">
                <a:solidFill>
                  <a:srgbClr val="000000"/>
                </a:solidFill>
                <a:latin typeface="Abadi" panose="020B0604020104020204" pitchFamily="34" charset="0"/>
              </a:rPr>
              <a:t> sobre a </a:t>
            </a:r>
            <a:r>
              <a:rPr lang="pt-BR" sz="2600" dirty="0" err="1">
                <a:solidFill>
                  <a:srgbClr val="000000"/>
                </a:solidFill>
                <a:latin typeface="Abadi" panose="020B0604020104020204" pitchFamily="34" charset="0"/>
              </a:rPr>
              <a:t>Atuação</a:t>
            </a:r>
            <a:r>
              <a:rPr lang="pt-BR" sz="2600" dirty="0">
                <a:solidFill>
                  <a:srgbClr val="000000"/>
                </a:solidFill>
                <a:latin typeface="Abadi" panose="020B0604020104020204" pitchFamily="34" charset="0"/>
              </a:rPr>
              <a:t> Docente em Creches e</a:t>
            </a:r>
          </a:p>
          <a:p>
            <a:pPr algn="ctr">
              <a:lnSpc>
                <a:spcPct val="120000"/>
              </a:lnSpc>
            </a:pPr>
            <a:r>
              <a:rPr lang="pt-BR" sz="2600" dirty="0" err="1">
                <a:solidFill>
                  <a:srgbClr val="000000"/>
                </a:solidFill>
                <a:latin typeface="Abadi" panose="020B0604020104020204" pitchFamily="34" charset="0"/>
              </a:rPr>
              <a:t>Pre</a:t>
            </a:r>
            <a:r>
              <a:rPr lang="pt-BR" sz="2600" dirty="0">
                <a:solidFill>
                  <a:srgbClr val="000000"/>
                </a:solidFill>
                <a:latin typeface="Abadi" panose="020B0604020104020204" pitchFamily="34" charset="0"/>
              </a:rPr>
              <a:t>́-escolas e suas </a:t>
            </a:r>
            <a:r>
              <a:rPr lang="pt-BR" sz="2600" dirty="0" err="1">
                <a:solidFill>
                  <a:srgbClr val="000000"/>
                </a:solidFill>
                <a:latin typeface="Abadi" panose="020B0604020104020204" pitchFamily="34" charset="0"/>
              </a:rPr>
              <a:t>Implicações</a:t>
            </a:r>
            <a:r>
              <a:rPr lang="pt-BR" sz="2600" dirty="0">
                <a:solidFill>
                  <a:srgbClr val="000000"/>
                </a:solidFill>
                <a:latin typeface="Abadi" panose="020B0604020104020204" pitchFamily="34" charset="0"/>
              </a:rPr>
              <a:t> na </a:t>
            </a:r>
            <a:r>
              <a:rPr lang="pt-BR" sz="2600" dirty="0" err="1">
                <a:solidFill>
                  <a:srgbClr val="000000"/>
                </a:solidFill>
                <a:latin typeface="Abadi" panose="020B0604020104020204" pitchFamily="34" charset="0"/>
              </a:rPr>
              <a:t>Formação</a:t>
            </a:r>
            <a:r>
              <a:rPr lang="pt-BR" sz="2600" dirty="0">
                <a:solidFill>
                  <a:srgbClr val="000000"/>
                </a:solidFill>
                <a:latin typeface="Abadi" panose="020B0604020104020204" pitchFamily="34" charset="0"/>
              </a:rPr>
              <a:t> das </a:t>
            </a:r>
            <a:r>
              <a:rPr lang="pt-BR" sz="2600" dirty="0" err="1">
                <a:solidFill>
                  <a:srgbClr val="000000"/>
                </a:solidFill>
                <a:latin typeface="Abadi" panose="020B0604020104020204" pitchFamily="34" charset="0"/>
              </a:rPr>
              <a:t>Crianças</a:t>
            </a:r>
            <a:r>
              <a:rPr lang="pt-BR" sz="26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E5F425DB-2DD1-4FD1-AA25-40732BE25256}"/>
              </a:ext>
            </a:extLst>
          </p:cNvPr>
          <p:cNvSpPr txBox="1"/>
          <p:nvPr/>
        </p:nvSpPr>
        <p:spPr>
          <a:xfrm>
            <a:off x="8596433" y="5934509"/>
            <a:ext cx="316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000000"/>
                </a:solidFill>
                <a:latin typeface="Abadi" panose="020B0604020104020204" pitchFamily="34" charset="0"/>
              </a:rPr>
              <a:t>Mônica Correia Baptista</a:t>
            </a:r>
          </a:p>
          <a:p>
            <a:pPr algn="r"/>
            <a:r>
              <a:rPr lang="pt-BR" dirty="0">
                <a:solidFill>
                  <a:srgbClr val="000000"/>
                </a:solidFill>
                <a:latin typeface="Abadi" panose="020B0604020104020204" pitchFamily="34" charset="0"/>
              </a:rPr>
              <a:t>Agosto 2018</a:t>
            </a:r>
          </a:p>
        </p:txBody>
      </p:sp>
      <p:sp>
        <p:nvSpPr>
          <p:cNvPr id="19" name="Paralelogramo 18">
            <a:extLst>
              <a:ext uri="{FF2B5EF4-FFF2-40B4-BE49-F238E27FC236}">
                <a16:creationId xmlns="" xmlns:a16="http://schemas.microsoft.com/office/drawing/2014/main" id="{6AC0C7CC-959E-4C54-9B7E-89D49E17499A}"/>
              </a:ext>
            </a:extLst>
          </p:cNvPr>
          <p:cNvSpPr/>
          <p:nvPr/>
        </p:nvSpPr>
        <p:spPr>
          <a:xfrm rot="4593627">
            <a:off x="7489648" y="3697192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Paralelogramo 22">
            <a:extLst>
              <a:ext uri="{FF2B5EF4-FFF2-40B4-BE49-F238E27FC236}">
                <a16:creationId xmlns="" xmlns:a16="http://schemas.microsoft.com/office/drawing/2014/main" id="{ABA0C28B-A148-4274-99D2-D33CC317CAFF}"/>
              </a:ext>
            </a:extLst>
          </p:cNvPr>
          <p:cNvSpPr/>
          <p:nvPr/>
        </p:nvSpPr>
        <p:spPr>
          <a:xfrm rot="4593627">
            <a:off x="7768666" y="3695975"/>
            <a:ext cx="1629514" cy="104400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Paralelogramo 23">
            <a:extLst>
              <a:ext uri="{FF2B5EF4-FFF2-40B4-BE49-F238E27FC236}">
                <a16:creationId xmlns="" xmlns:a16="http://schemas.microsoft.com/office/drawing/2014/main" id="{28F0D363-ECD5-4826-B056-96BF3458F36E}"/>
              </a:ext>
            </a:extLst>
          </p:cNvPr>
          <p:cNvSpPr/>
          <p:nvPr/>
        </p:nvSpPr>
        <p:spPr>
          <a:xfrm rot="4593627">
            <a:off x="7873017" y="3696794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Paralelogramo 24">
            <a:extLst>
              <a:ext uri="{FF2B5EF4-FFF2-40B4-BE49-F238E27FC236}">
                <a16:creationId xmlns="" xmlns:a16="http://schemas.microsoft.com/office/drawing/2014/main" id="{9431E7FA-E54E-4448-812D-CF288D6BDE8D}"/>
              </a:ext>
            </a:extLst>
          </p:cNvPr>
          <p:cNvSpPr/>
          <p:nvPr/>
        </p:nvSpPr>
        <p:spPr>
          <a:xfrm rot="4593627">
            <a:off x="8066944" y="3688265"/>
            <a:ext cx="1629514" cy="104400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Paralelogramo 25">
            <a:extLst>
              <a:ext uri="{FF2B5EF4-FFF2-40B4-BE49-F238E27FC236}">
                <a16:creationId xmlns="" xmlns:a16="http://schemas.microsoft.com/office/drawing/2014/main" id="{366887FA-CA72-4513-AA9B-0E071917A578}"/>
              </a:ext>
            </a:extLst>
          </p:cNvPr>
          <p:cNvSpPr/>
          <p:nvPr/>
        </p:nvSpPr>
        <p:spPr>
          <a:xfrm rot="4593627">
            <a:off x="8171295" y="3689084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Paralelogramo 26">
            <a:extLst>
              <a:ext uri="{FF2B5EF4-FFF2-40B4-BE49-F238E27FC236}">
                <a16:creationId xmlns="" xmlns:a16="http://schemas.microsoft.com/office/drawing/2014/main" id="{1ADC3673-F0B2-4D80-A469-15A52E455226}"/>
              </a:ext>
            </a:extLst>
          </p:cNvPr>
          <p:cNvSpPr/>
          <p:nvPr/>
        </p:nvSpPr>
        <p:spPr>
          <a:xfrm rot="4593627">
            <a:off x="8368780" y="3687671"/>
            <a:ext cx="1629514" cy="104400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Paralelogramo 27">
            <a:extLst>
              <a:ext uri="{FF2B5EF4-FFF2-40B4-BE49-F238E27FC236}">
                <a16:creationId xmlns="" xmlns:a16="http://schemas.microsoft.com/office/drawing/2014/main" id="{9570CE99-0696-416A-9B73-3D8B90983278}"/>
              </a:ext>
            </a:extLst>
          </p:cNvPr>
          <p:cNvSpPr/>
          <p:nvPr/>
        </p:nvSpPr>
        <p:spPr>
          <a:xfrm rot="4593627">
            <a:off x="8473131" y="3688490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55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>
            <a:extLst>
              <a:ext uri="{FF2B5EF4-FFF2-40B4-BE49-F238E27FC236}">
                <a16:creationId xmlns="" xmlns:a16="http://schemas.microsoft.com/office/drawing/2014/main" id="{A33FCCAB-53A9-4633-BDFE-BC7E9151C9EB}"/>
              </a:ext>
            </a:extLst>
          </p:cNvPr>
          <p:cNvSpPr/>
          <p:nvPr/>
        </p:nvSpPr>
        <p:spPr>
          <a:xfrm>
            <a:off x="8027" y="2643348"/>
            <a:ext cx="8541367" cy="1848303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8162957" y="8057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riângulo Retângulo 4">
            <a:extLst>
              <a:ext uri="{FF2B5EF4-FFF2-40B4-BE49-F238E27FC236}">
                <a16:creationId xmlns="" xmlns:a16="http://schemas.microsoft.com/office/drawing/2014/main" id="{301470FA-9A37-4F3B-B3F8-78F4F9365B91}"/>
              </a:ext>
            </a:extLst>
          </p:cNvPr>
          <p:cNvSpPr/>
          <p:nvPr/>
        </p:nvSpPr>
        <p:spPr>
          <a:xfrm rot="5400000">
            <a:off x="1166866" y="1503753"/>
            <a:ext cx="817918" cy="3128834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5E20215-A042-4602-A752-12BD898B1A1C}"/>
              </a:ext>
            </a:extLst>
          </p:cNvPr>
          <p:cNvSpPr/>
          <p:nvPr/>
        </p:nvSpPr>
        <p:spPr>
          <a:xfrm>
            <a:off x="12032" y="84224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229BADD-95E2-4023-A074-FE8619CE9401}"/>
              </a:ext>
            </a:extLst>
          </p:cNvPr>
          <p:cNvSpPr/>
          <p:nvPr/>
        </p:nvSpPr>
        <p:spPr>
          <a:xfrm>
            <a:off x="495902" y="305203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0D2F48B-5BF1-4556-B470-1D9B5EBA7F48}"/>
              </a:ext>
            </a:extLst>
          </p:cNvPr>
          <p:cNvSpPr txBox="1"/>
          <p:nvPr/>
        </p:nvSpPr>
        <p:spPr>
          <a:xfrm>
            <a:off x="56153" y="2909682"/>
            <a:ext cx="8181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latin typeface="Abadi" panose="020B0604020104020204" pitchFamily="34" charset="0"/>
              </a:rPr>
              <a:t>Proposta de Matriz Curricular para o curso de Pedagogia – Licenciatura em Educação Infantil</a:t>
            </a:r>
          </a:p>
        </p:txBody>
      </p:sp>
      <p:sp>
        <p:nvSpPr>
          <p:cNvPr id="9" name="Paralelogramo 8">
            <a:extLst>
              <a:ext uri="{FF2B5EF4-FFF2-40B4-BE49-F238E27FC236}">
                <a16:creationId xmlns="" xmlns:a16="http://schemas.microsoft.com/office/drawing/2014/main" id="{6EFCE836-A78A-4EFC-B0E6-56D1187A758A}"/>
              </a:ext>
            </a:extLst>
          </p:cNvPr>
          <p:cNvSpPr/>
          <p:nvPr/>
        </p:nvSpPr>
        <p:spPr>
          <a:xfrm rot="4593627">
            <a:off x="7489648" y="3384368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aralelogramo 9">
            <a:extLst>
              <a:ext uri="{FF2B5EF4-FFF2-40B4-BE49-F238E27FC236}">
                <a16:creationId xmlns="" xmlns:a16="http://schemas.microsoft.com/office/drawing/2014/main" id="{95142B97-8045-496E-BBEC-4E6E54274B30}"/>
              </a:ext>
            </a:extLst>
          </p:cNvPr>
          <p:cNvSpPr/>
          <p:nvPr/>
        </p:nvSpPr>
        <p:spPr>
          <a:xfrm rot="4593627">
            <a:off x="7768666" y="3383151"/>
            <a:ext cx="1629514" cy="104400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Paralelogramo 10">
            <a:extLst>
              <a:ext uri="{FF2B5EF4-FFF2-40B4-BE49-F238E27FC236}">
                <a16:creationId xmlns="" xmlns:a16="http://schemas.microsoft.com/office/drawing/2014/main" id="{3CC5CAB3-367B-461B-8F93-FCFC4FD7CC5B}"/>
              </a:ext>
            </a:extLst>
          </p:cNvPr>
          <p:cNvSpPr/>
          <p:nvPr/>
        </p:nvSpPr>
        <p:spPr>
          <a:xfrm rot="4593627">
            <a:off x="7873017" y="3383970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="" xmlns:a16="http://schemas.microsoft.com/office/drawing/2014/main" id="{0D34B953-2609-4859-818A-6AFB91C6C257}"/>
              </a:ext>
            </a:extLst>
          </p:cNvPr>
          <p:cNvSpPr/>
          <p:nvPr/>
        </p:nvSpPr>
        <p:spPr>
          <a:xfrm rot="4593627">
            <a:off x="8066944" y="3375441"/>
            <a:ext cx="1629514" cy="104400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="" xmlns:a16="http://schemas.microsoft.com/office/drawing/2014/main" id="{F1563161-A195-4BAC-9C0C-5081B94024F3}"/>
              </a:ext>
            </a:extLst>
          </p:cNvPr>
          <p:cNvSpPr/>
          <p:nvPr/>
        </p:nvSpPr>
        <p:spPr>
          <a:xfrm rot="4593627">
            <a:off x="8171295" y="3376260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ralelogramo 13">
            <a:extLst>
              <a:ext uri="{FF2B5EF4-FFF2-40B4-BE49-F238E27FC236}">
                <a16:creationId xmlns="" xmlns:a16="http://schemas.microsoft.com/office/drawing/2014/main" id="{2ABD980D-0C1E-4867-AB5F-5F492B0CD41C}"/>
              </a:ext>
            </a:extLst>
          </p:cNvPr>
          <p:cNvSpPr/>
          <p:nvPr/>
        </p:nvSpPr>
        <p:spPr>
          <a:xfrm rot="4593627">
            <a:off x="8368780" y="3374847"/>
            <a:ext cx="1629514" cy="104400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>
            <a:extLst>
              <a:ext uri="{FF2B5EF4-FFF2-40B4-BE49-F238E27FC236}">
                <a16:creationId xmlns="" xmlns:a16="http://schemas.microsoft.com/office/drawing/2014/main" id="{8EBC5E80-5E83-4575-95E4-ED8EBC3B1286}"/>
              </a:ext>
            </a:extLst>
          </p:cNvPr>
          <p:cNvSpPr/>
          <p:nvPr/>
        </p:nvSpPr>
        <p:spPr>
          <a:xfrm rot="4593627">
            <a:off x="8473131" y="3375666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9527252-9FF6-424F-8E79-BD4C9F7D5F89}"/>
              </a:ext>
            </a:extLst>
          </p:cNvPr>
          <p:cNvSpPr/>
          <p:nvPr/>
        </p:nvSpPr>
        <p:spPr>
          <a:xfrm>
            <a:off x="9400005" y="6506179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5628FD9C-0482-491A-AC43-7EC43263852C}"/>
              </a:ext>
            </a:extLst>
          </p:cNvPr>
          <p:cNvSpPr/>
          <p:nvPr/>
        </p:nvSpPr>
        <p:spPr>
          <a:xfrm>
            <a:off x="7045131" y="6276778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90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40E4AB16-8E01-42D0-BE1A-2218CF9DA704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A74F940C-9F6A-4F48-B74F-0E35BC362001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97A5F832-6FC4-43EF-A936-5B467B7795F4}"/>
              </a:ext>
            </a:extLst>
          </p:cNvPr>
          <p:cNvSpPr/>
          <p:nvPr/>
        </p:nvSpPr>
        <p:spPr>
          <a:xfrm rot="5400000">
            <a:off x="-97785" y="5145419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9F65D55D-96FE-4704-8A58-A764C30062A1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122D7CA0-9A38-4ED3-8BB4-BB6B84B2E200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06A766DC-684E-4E91-A276-A59B0CF26B89}"/>
              </a:ext>
            </a:extLst>
          </p:cNvPr>
          <p:cNvSpPr/>
          <p:nvPr/>
        </p:nvSpPr>
        <p:spPr>
          <a:xfrm>
            <a:off x="270342" y="4922294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88020219-51B4-434F-9A3E-D5DA9CDF543A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rgbClr val="FFFFFF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974F2AAF-A100-4E5F-9035-1467CA412774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rgbClr val="FFFFFF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180CA374-9067-4F6A-B24D-46BCB10E1E2F}"/>
              </a:ext>
            </a:extLst>
          </p:cNvPr>
          <p:cNvSpPr txBox="1"/>
          <p:nvPr/>
        </p:nvSpPr>
        <p:spPr>
          <a:xfrm>
            <a:off x="40512" y="4960780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rgbClr val="FFFFFF"/>
                </a:solidFill>
                <a:latin typeface="Abadi" panose="020B0604020104020204" pitchFamily="34" charset="0"/>
              </a:rPr>
              <a:t>5.</a:t>
            </a:r>
            <a:endParaRPr lang="pt-BR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7EE7A646-0F4C-458D-ABDF-9FE0FF4EC6EA}"/>
              </a:ext>
            </a:extLst>
          </p:cNvPr>
          <p:cNvGrpSpPr/>
          <p:nvPr/>
        </p:nvGrpSpPr>
        <p:grpSpPr>
          <a:xfrm>
            <a:off x="13648" y="136480"/>
            <a:ext cx="7435315" cy="1089082"/>
            <a:chOff x="489290" y="3059905"/>
            <a:chExt cx="7435315" cy="869335"/>
          </a:xfrm>
        </p:grpSpPr>
        <p:sp>
          <p:nvSpPr>
            <p:cNvPr id="5" name="Retângulo 8">
              <a:extLst>
                <a:ext uri="{FF2B5EF4-FFF2-40B4-BE49-F238E27FC236}">
                  <a16:creationId xmlns="" xmlns:a16="http://schemas.microsoft.com/office/drawing/2014/main" id="{4C9BD708-6B75-4588-B2EF-0B94D8241C8F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Retângulo 5">
              <a:extLst>
                <a:ext uri="{FF2B5EF4-FFF2-40B4-BE49-F238E27FC236}">
                  <a16:creationId xmlns="" xmlns:a16="http://schemas.microsoft.com/office/drawing/2014/main" id="{3A775E20-24B7-4D05-B811-2A070B203360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="" xmlns:a16="http://schemas.microsoft.com/office/drawing/2014/main" id="{E6E40B47-59BE-449C-AE5A-BA406BA6EB17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Primeiro Período</a:t>
              </a:r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06C4494A-624D-4188-90F6-DB8BB6E57299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="" xmlns:a16="http://schemas.microsoft.com/office/drawing/2014/main" id="{C710965C-D7C8-4EA5-AA08-8788FA4C9A6E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="" xmlns:a16="http://schemas.microsoft.com/office/drawing/2014/main" id="{75246D96-432A-49E2-B23B-B01283991AA1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="" xmlns:a16="http://schemas.microsoft.com/office/drawing/2014/main" id="{EFE85640-E73A-44C4-9215-C4340D7B86CC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="" xmlns:a16="http://schemas.microsoft.com/office/drawing/2014/main" id="{A8D0AF9D-58DF-4DD0-B197-65072AE8C2B0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E3E65BEE-C369-4D4A-92F3-EB896179AEBE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="" xmlns:a16="http://schemas.microsoft.com/office/drawing/2014/main" id="{276B36A1-3536-4BE1-8598-68CDA54D4822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F76F9FCA-6136-4FA1-88BA-CD76EF11E749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F2C6876E-76B6-4B36-95F2-EA6CFE42AA1B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4BDBDF26-9FAE-4466-A9B7-B1F056616B5B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rgbClr val="FFFFFF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EC36B86D-712F-4161-9461-BE997DCDCE59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42">
            <a:extLst>
              <a:ext uri="{FF2B5EF4-FFF2-40B4-BE49-F238E27FC236}">
                <a16:creationId xmlns="" xmlns:a16="http://schemas.microsoft.com/office/drawing/2014/main" id="{1131E290-BF65-4BE1-AB5F-8EAE4B782E6E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0A463EBB-1DCA-4FDC-A197-75A1649EB5F2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rgbClr val="FFFFFF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8" name="Retângulo 8">
            <a:extLst>
              <a:ext uri="{FF2B5EF4-FFF2-40B4-BE49-F238E27FC236}">
                <a16:creationId xmlns="" xmlns:a16="http://schemas.microsoft.com/office/drawing/2014/main" id="{D62EB58E-13BC-4F47-8329-32F3BF70CF06}"/>
              </a:ext>
            </a:extLst>
          </p:cNvPr>
          <p:cNvSpPr/>
          <p:nvPr/>
        </p:nvSpPr>
        <p:spPr>
          <a:xfrm>
            <a:off x="1770678" y="1561341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Triângulo Retângulo 48">
            <a:extLst>
              <a:ext uri="{FF2B5EF4-FFF2-40B4-BE49-F238E27FC236}">
                <a16:creationId xmlns="" xmlns:a16="http://schemas.microsoft.com/office/drawing/2014/main" id="{AE36B3F6-5B51-4603-80AF-99E9B9520B73}"/>
              </a:ext>
            </a:extLst>
          </p:cNvPr>
          <p:cNvSpPr/>
          <p:nvPr/>
        </p:nvSpPr>
        <p:spPr>
          <a:xfrm rot="5400000">
            <a:off x="2820144" y="522055"/>
            <a:ext cx="374676" cy="246281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BB82A5AF-FE61-4110-844A-AC0D7242A15B}"/>
              </a:ext>
            </a:extLst>
          </p:cNvPr>
          <p:cNvSpPr txBox="1"/>
          <p:nvPr/>
        </p:nvSpPr>
        <p:spPr>
          <a:xfrm>
            <a:off x="1770677" y="1636759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Aprendizagem e desenvolvimento humano I</a:t>
            </a:r>
          </a:p>
        </p:txBody>
      </p:sp>
      <p:sp>
        <p:nvSpPr>
          <p:cNvPr id="51" name="Retângulo 8">
            <a:extLst>
              <a:ext uri="{FF2B5EF4-FFF2-40B4-BE49-F238E27FC236}">
                <a16:creationId xmlns="" xmlns:a16="http://schemas.microsoft.com/office/drawing/2014/main" id="{F7328808-19AB-457D-A710-484DB60EA531}"/>
              </a:ext>
            </a:extLst>
          </p:cNvPr>
          <p:cNvSpPr/>
          <p:nvPr/>
        </p:nvSpPr>
        <p:spPr>
          <a:xfrm>
            <a:off x="1770676" y="2411772"/>
            <a:ext cx="10165547" cy="762956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riângulo Retângulo 51">
            <a:extLst>
              <a:ext uri="{FF2B5EF4-FFF2-40B4-BE49-F238E27FC236}">
                <a16:creationId xmlns="" xmlns:a16="http://schemas.microsoft.com/office/drawing/2014/main" id="{520C514E-4139-4CC2-9552-8530C88E4FF3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DBB39C08-C453-487C-A7F3-8F057357354C}"/>
              </a:ext>
            </a:extLst>
          </p:cNvPr>
          <p:cNvSpPr txBox="1"/>
          <p:nvPr/>
        </p:nvSpPr>
        <p:spPr>
          <a:xfrm>
            <a:off x="1770674" y="2330774"/>
            <a:ext cx="946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latin typeface="Abadi" panose="020B0604020104020204" pitchFamily="34" charset="0"/>
              </a:rPr>
              <a:t>O brincar como eixo das práticas educativas </a:t>
            </a:r>
            <a:r>
              <a:rPr lang="pt-BR" sz="2400" dirty="0" smtClean="0">
                <a:solidFill>
                  <a:srgbClr val="FFFFFF"/>
                </a:solidFill>
                <a:latin typeface="Abadi" panose="020B0604020104020204" pitchFamily="34" charset="0"/>
              </a:rPr>
              <a:t>na educação infantil e </a:t>
            </a:r>
            <a:r>
              <a:rPr lang="pt-BR" sz="2400" dirty="0">
                <a:solidFill>
                  <a:srgbClr val="FFFFFF"/>
                </a:solidFill>
                <a:latin typeface="Abadi" panose="020B0604020104020204" pitchFamily="34" charset="0"/>
              </a:rPr>
              <a:t>sua relação com as concepções de criança e de </a:t>
            </a:r>
            <a:r>
              <a:rPr lang="pt-BR" sz="2400" dirty="0" smtClean="0">
                <a:solidFill>
                  <a:srgbClr val="FFFFFF"/>
                </a:solidFill>
                <a:latin typeface="Abadi" panose="020B0604020104020204" pitchFamily="34" charset="0"/>
              </a:rPr>
              <a:t>infâncias</a:t>
            </a:r>
            <a:endParaRPr lang="pt-BR" sz="24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54" name="Retângulo 8">
            <a:extLst>
              <a:ext uri="{FF2B5EF4-FFF2-40B4-BE49-F238E27FC236}">
                <a16:creationId xmlns="" xmlns:a16="http://schemas.microsoft.com/office/drawing/2014/main" id="{F24D79E0-7CED-42D9-9E34-802B5D8A57D5}"/>
              </a:ext>
            </a:extLst>
          </p:cNvPr>
          <p:cNvSpPr/>
          <p:nvPr/>
        </p:nvSpPr>
        <p:spPr>
          <a:xfrm>
            <a:off x="1770677" y="323510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riângulo Retângulo 54">
            <a:extLst>
              <a:ext uri="{FF2B5EF4-FFF2-40B4-BE49-F238E27FC236}">
                <a16:creationId xmlns="" xmlns:a16="http://schemas.microsoft.com/office/drawing/2014/main" id="{8055AC65-2B3D-4C3B-A1DC-B08A236DAFD4}"/>
              </a:ext>
            </a:extLst>
          </p:cNvPr>
          <p:cNvSpPr/>
          <p:nvPr/>
        </p:nvSpPr>
        <p:spPr>
          <a:xfrm rot="5400000">
            <a:off x="2820143" y="2195821"/>
            <a:ext cx="374676" cy="246281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>
            <a:extLst>
              <a:ext uri="{FF2B5EF4-FFF2-40B4-BE49-F238E27FC236}">
                <a16:creationId xmlns="" xmlns:a16="http://schemas.microsoft.com/office/drawing/2014/main" id="{1C0791F3-1F4A-492C-89E5-ACDC66442918}"/>
              </a:ext>
            </a:extLst>
          </p:cNvPr>
          <p:cNvSpPr txBox="1"/>
          <p:nvPr/>
        </p:nvSpPr>
        <p:spPr>
          <a:xfrm>
            <a:off x="1770676" y="3322557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rgbClr val="FFFFFF"/>
                </a:solidFill>
                <a:latin typeface="Abadi" panose="020B0604020104020204" pitchFamily="34" charset="0"/>
              </a:rPr>
              <a:t>Oficina: </a:t>
            </a:r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o professor como agente de cultura I</a:t>
            </a:r>
          </a:p>
        </p:txBody>
      </p:sp>
      <p:sp>
        <p:nvSpPr>
          <p:cNvPr id="57" name="Retângulo 8">
            <a:extLst>
              <a:ext uri="{FF2B5EF4-FFF2-40B4-BE49-F238E27FC236}">
                <a16:creationId xmlns="" xmlns:a16="http://schemas.microsoft.com/office/drawing/2014/main" id="{7C3973BD-7C6C-4ADE-9836-CDF2EDE56FC3}"/>
              </a:ext>
            </a:extLst>
          </p:cNvPr>
          <p:cNvSpPr/>
          <p:nvPr/>
        </p:nvSpPr>
        <p:spPr>
          <a:xfrm>
            <a:off x="1770676" y="4073731"/>
            <a:ext cx="10165548" cy="1017591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Triângulo Retângulo 57">
            <a:extLst>
              <a:ext uri="{FF2B5EF4-FFF2-40B4-BE49-F238E27FC236}">
                <a16:creationId xmlns="" xmlns:a16="http://schemas.microsoft.com/office/drawing/2014/main" id="{CC49FEEE-7A15-4CE6-A21A-776B203744F4}"/>
              </a:ext>
            </a:extLst>
          </p:cNvPr>
          <p:cNvSpPr/>
          <p:nvPr/>
        </p:nvSpPr>
        <p:spPr>
          <a:xfrm rot="5400000">
            <a:off x="2820142" y="3034446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="" xmlns:a16="http://schemas.microsoft.com/office/drawing/2014/main" id="{E9FDA372-8322-4C3D-97DA-5AE5A39255FC}"/>
              </a:ext>
            </a:extLst>
          </p:cNvPr>
          <p:cNvSpPr txBox="1"/>
          <p:nvPr/>
        </p:nvSpPr>
        <p:spPr>
          <a:xfrm>
            <a:off x="1770675" y="4173214"/>
            <a:ext cx="9466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Metodologia </a:t>
            </a:r>
            <a:r>
              <a:rPr lang="pt-BR" sz="2800" dirty="0" err="1" smtClean="0">
                <a:solidFill>
                  <a:srgbClr val="FFFFFF"/>
                </a:solidFill>
                <a:latin typeface="Abadi" panose="020B0604020104020204" pitchFamily="34" charset="0"/>
              </a:rPr>
              <a:t>I</a:t>
            </a:r>
            <a:r>
              <a:rPr lang="pt-BR" sz="2800" dirty="0" smtClean="0">
                <a:solidFill>
                  <a:srgbClr val="FFFFFF"/>
                </a:solidFill>
                <a:latin typeface="Abadi" panose="020B0604020104020204" pitchFamily="34" charset="0"/>
              </a:rPr>
              <a:t> – </a:t>
            </a:r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pesquisa n</a:t>
            </a:r>
            <a:r>
              <a:rPr lang="pt-BR" sz="2800" dirty="0" smtClean="0">
                <a:solidFill>
                  <a:srgbClr val="FFFFFF"/>
                </a:solidFill>
                <a:latin typeface="Abadi" panose="020B0604020104020204" pitchFamily="34" charset="0"/>
              </a:rPr>
              <a:t>a educação infantil: </a:t>
            </a:r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iniciação ao TCC</a:t>
            </a:r>
          </a:p>
        </p:txBody>
      </p:sp>
      <p:sp>
        <p:nvSpPr>
          <p:cNvPr id="60" name="Retângulo 8">
            <a:extLst>
              <a:ext uri="{FF2B5EF4-FFF2-40B4-BE49-F238E27FC236}">
                <a16:creationId xmlns="" xmlns:a16="http://schemas.microsoft.com/office/drawing/2014/main" id="{A6650EB6-7FD5-4A0F-B7D8-F8C0F1FBD73E}"/>
              </a:ext>
            </a:extLst>
          </p:cNvPr>
          <p:cNvSpPr/>
          <p:nvPr/>
        </p:nvSpPr>
        <p:spPr>
          <a:xfrm>
            <a:off x="1794196" y="5174916"/>
            <a:ext cx="10106749" cy="986407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Triângulo Retângulo 60">
            <a:extLst>
              <a:ext uri="{FF2B5EF4-FFF2-40B4-BE49-F238E27FC236}">
                <a16:creationId xmlns="" xmlns:a16="http://schemas.microsoft.com/office/drawing/2014/main" id="{DF2657F3-DBF1-4D29-B8DB-9A7331564B8E}"/>
              </a:ext>
            </a:extLst>
          </p:cNvPr>
          <p:cNvSpPr/>
          <p:nvPr/>
        </p:nvSpPr>
        <p:spPr>
          <a:xfrm rot="5400000">
            <a:off x="2808382" y="4123874"/>
            <a:ext cx="374676" cy="246281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>
            <a:extLst>
              <a:ext uri="{FF2B5EF4-FFF2-40B4-BE49-F238E27FC236}">
                <a16:creationId xmlns="" xmlns:a16="http://schemas.microsoft.com/office/drawing/2014/main" id="{4E736A36-8754-4E14-A1A7-EA2168A1D88F}"/>
              </a:ext>
            </a:extLst>
          </p:cNvPr>
          <p:cNvSpPr txBox="1"/>
          <p:nvPr/>
        </p:nvSpPr>
        <p:spPr>
          <a:xfrm>
            <a:off x="1829474" y="5239945"/>
            <a:ext cx="9466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Estágio curricular I: conhecendo as instituições de Educação Infantil</a:t>
            </a:r>
          </a:p>
        </p:txBody>
      </p:sp>
    </p:spTree>
    <p:extLst>
      <p:ext uri="{BB962C8B-B14F-4D97-AF65-F5344CB8AC3E}">
        <p14:creationId xmlns:p14="http://schemas.microsoft.com/office/powerpoint/2010/main" val="130043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AE05712-E39A-43F3-8E49-C60C5E63FDBD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942D9FF-612F-4513-894B-8B8CAF784F25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97493C6-109F-424A-8F23-3AB69FF880E9}"/>
              </a:ext>
            </a:extLst>
          </p:cNvPr>
          <p:cNvSpPr/>
          <p:nvPr/>
        </p:nvSpPr>
        <p:spPr>
          <a:xfrm rot="5400000">
            <a:off x="-97785" y="5145419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B0F1658-D37A-4D66-A359-C5D02C783F41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8D524DEB-C7CF-4B5D-9B0C-B9D0DD67A50A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597627E-45E4-42E4-9BC7-4A9A71779592}"/>
              </a:ext>
            </a:extLst>
          </p:cNvPr>
          <p:cNvSpPr/>
          <p:nvPr/>
        </p:nvSpPr>
        <p:spPr>
          <a:xfrm>
            <a:off x="270342" y="4922294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EF8764A-4B7D-444E-8BD9-7B9685D2E089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32CF1BAB-AE80-47B4-BDF8-5E13CE6CE874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A3E2D531-1065-4D8D-A392-A60697DA74E2}"/>
              </a:ext>
            </a:extLst>
          </p:cNvPr>
          <p:cNvSpPr txBox="1"/>
          <p:nvPr/>
        </p:nvSpPr>
        <p:spPr>
          <a:xfrm>
            <a:off x="40512" y="4960780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5.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DC47E154-F097-4A6C-AD65-577EEF783DF7}"/>
              </a:ext>
            </a:extLst>
          </p:cNvPr>
          <p:cNvGrpSpPr/>
          <p:nvPr/>
        </p:nvGrpSpPr>
        <p:grpSpPr>
          <a:xfrm>
            <a:off x="13648" y="136480"/>
            <a:ext cx="7435315" cy="1089082"/>
            <a:chOff x="489290" y="3059905"/>
            <a:chExt cx="7435315" cy="869335"/>
          </a:xfrm>
        </p:grpSpPr>
        <p:sp>
          <p:nvSpPr>
            <p:cNvPr id="14" name="Retângulo 8">
              <a:extLst>
                <a:ext uri="{FF2B5EF4-FFF2-40B4-BE49-F238E27FC236}">
                  <a16:creationId xmlns="" xmlns:a16="http://schemas.microsoft.com/office/drawing/2014/main" id="{8860D168-2850-4408-ACB9-BB7B32183047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>
              <a:extLst>
                <a:ext uri="{FF2B5EF4-FFF2-40B4-BE49-F238E27FC236}">
                  <a16:creationId xmlns="" xmlns:a16="http://schemas.microsoft.com/office/drawing/2014/main" id="{F24AD518-02D9-49F6-BC0D-2ECA8D6C90D0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9C6C50DC-4243-4040-847E-D8624F6771FE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Segundo Período</a:t>
              </a: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="" xmlns:a16="http://schemas.microsoft.com/office/drawing/2014/main" id="{5B861B8A-DA53-4813-984F-EAFFE379BA55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="" xmlns:a16="http://schemas.microsoft.com/office/drawing/2014/main" id="{BBB84C31-EE53-427D-8DCB-52548EC1FCD3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="" xmlns:a16="http://schemas.microsoft.com/office/drawing/2014/main" id="{D5FF544F-55DA-4025-95E5-3924AD13576E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="" xmlns:a16="http://schemas.microsoft.com/office/drawing/2014/main" id="{AD5BE112-BBF8-4256-BB07-CD8DFAA59281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="" xmlns:a16="http://schemas.microsoft.com/office/drawing/2014/main" id="{0099A57B-82BC-44E5-ABBF-6D664EF6914F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="" xmlns:a16="http://schemas.microsoft.com/office/drawing/2014/main" id="{8DDD2F5A-39BB-4A0C-8F0D-5C354D2C1F12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="" xmlns:a16="http://schemas.microsoft.com/office/drawing/2014/main" id="{7BAD3060-67D5-491D-9DD2-280B7936BA25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FDCFCFA8-9797-44C7-9AAA-7491FBE00DF8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F549DEF8-020D-4579-BDA7-6C8C757C172E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F0119196-C9E0-46E1-AF54-613366325F04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2AD4A20A-0046-4653-A382-97273ABF48A4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B5411570-A64D-4CDB-AD4F-1DEE20137850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6D3F347B-5956-48D5-893E-6D1B32C8669E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tângulo 8">
            <a:extLst>
              <a:ext uri="{FF2B5EF4-FFF2-40B4-BE49-F238E27FC236}">
                <a16:creationId xmlns="" xmlns:a16="http://schemas.microsoft.com/office/drawing/2014/main" id="{53B84BC6-9FFC-4061-9E26-643308561750}"/>
              </a:ext>
            </a:extLst>
          </p:cNvPr>
          <p:cNvSpPr/>
          <p:nvPr/>
        </p:nvSpPr>
        <p:spPr>
          <a:xfrm>
            <a:off x="1747025" y="1561341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="" xmlns:a16="http://schemas.microsoft.com/office/drawing/2014/main" id="{4E84E518-BE86-42A4-92D1-0AEFB4A2EED9}"/>
              </a:ext>
            </a:extLst>
          </p:cNvPr>
          <p:cNvSpPr/>
          <p:nvPr/>
        </p:nvSpPr>
        <p:spPr>
          <a:xfrm rot="5400000">
            <a:off x="2820144" y="522055"/>
            <a:ext cx="374676" cy="246281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8">
            <a:extLst>
              <a:ext uri="{FF2B5EF4-FFF2-40B4-BE49-F238E27FC236}">
                <a16:creationId xmlns="" xmlns:a16="http://schemas.microsoft.com/office/drawing/2014/main" id="{1FED34B2-DB9B-4DF9-96FF-672436DDD952}"/>
              </a:ext>
            </a:extLst>
          </p:cNvPr>
          <p:cNvSpPr/>
          <p:nvPr/>
        </p:nvSpPr>
        <p:spPr>
          <a:xfrm>
            <a:off x="1770677" y="241177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riângulo Retângulo 36">
            <a:extLst>
              <a:ext uri="{FF2B5EF4-FFF2-40B4-BE49-F238E27FC236}">
                <a16:creationId xmlns="" xmlns:a16="http://schemas.microsoft.com/office/drawing/2014/main" id="{D695A4C2-0736-44DB-BC9F-AFC4B61689BC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44FE54A1-BD90-4702-9B45-153E17A57B16}"/>
              </a:ext>
            </a:extLst>
          </p:cNvPr>
          <p:cNvSpPr txBox="1"/>
          <p:nvPr/>
        </p:nvSpPr>
        <p:spPr>
          <a:xfrm>
            <a:off x="1770674" y="2330774"/>
            <a:ext cx="946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FF"/>
                </a:solidFill>
                <a:latin typeface="Abadi" panose="020B0604020104020204" pitchFamily="34" charset="0"/>
              </a:rPr>
              <a:t>Cuidado pessoal, saúde, auto-organização e bem-estar das crianças na Educação Infantil</a:t>
            </a:r>
            <a:endParaRPr lang="pt-BR" sz="2400" b="1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9" name="Retângulo 8">
            <a:extLst>
              <a:ext uri="{FF2B5EF4-FFF2-40B4-BE49-F238E27FC236}">
                <a16:creationId xmlns="" xmlns:a16="http://schemas.microsoft.com/office/drawing/2014/main" id="{6CF27EE9-A61A-4340-8F6E-D9FEE9B56CA8}"/>
              </a:ext>
            </a:extLst>
          </p:cNvPr>
          <p:cNvSpPr/>
          <p:nvPr/>
        </p:nvSpPr>
        <p:spPr>
          <a:xfrm>
            <a:off x="1770677" y="323510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riângulo Retângulo 39">
            <a:extLst>
              <a:ext uri="{FF2B5EF4-FFF2-40B4-BE49-F238E27FC236}">
                <a16:creationId xmlns="" xmlns:a16="http://schemas.microsoft.com/office/drawing/2014/main" id="{AE38476C-DE52-4A8F-801E-776255F49C98}"/>
              </a:ext>
            </a:extLst>
          </p:cNvPr>
          <p:cNvSpPr/>
          <p:nvPr/>
        </p:nvSpPr>
        <p:spPr>
          <a:xfrm rot="5400000">
            <a:off x="2820143" y="2195821"/>
            <a:ext cx="374676" cy="246281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8">
            <a:extLst>
              <a:ext uri="{FF2B5EF4-FFF2-40B4-BE49-F238E27FC236}">
                <a16:creationId xmlns="" xmlns:a16="http://schemas.microsoft.com/office/drawing/2014/main" id="{5C37FC4B-C19C-403B-B124-6D2BABD91286}"/>
              </a:ext>
            </a:extLst>
          </p:cNvPr>
          <p:cNvSpPr/>
          <p:nvPr/>
        </p:nvSpPr>
        <p:spPr>
          <a:xfrm>
            <a:off x="1770676" y="407373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Triângulo Retângulo 42">
            <a:extLst>
              <a:ext uri="{FF2B5EF4-FFF2-40B4-BE49-F238E27FC236}">
                <a16:creationId xmlns="" xmlns:a16="http://schemas.microsoft.com/office/drawing/2014/main" id="{4F35BB99-59E2-41DF-A64E-C17524FC1AEC}"/>
              </a:ext>
            </a:extLst>
          </p:cNvPr>
          <p:cNvSpPr/>
          <p:nvPr/>
        </p:nvSpPr>
        <p:spPr>
          <a:xfrm rot="5400000">
            <a:off x="2820142" y="3034446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BBFDE72C-4A60-4867-B430-D503A159AE6C}"/>
              </a:ext>
            </a:extLst>
          </p:cNvPr>
          <p:cNvSpPr txBox="1"/>
          <p:nvPr/>
        </p:nvSpPr>
        <p:spPr>
          <a:xfrm>
            <a:off x="1852995" y="4032598"/>
            <a:ext cx="9466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latin typeface="Abadi" panose="020B0604020104020204" pitchFamily="34" charset="0"/>
              </a:rPr>
              <a:t>Práticas educativas na </a:t>
            </a:r>
            <a:r>
              <a:rPr lang="pt-BR" sz="2400" dirty="0" smtClean="0">
                <a:solidFill>
                  <a:srgbClr val="FFFFFF"/>
                </a:solidFill>
                <a:latin typeface="Abadi" panose="020B0604020104020204" pitchFamily="34" charset="0"/>
              </a:rPr>
              <a:t>educação infantil </a:t>
            </a:r>
            <a:r>
              <a:rPr lang="pt-BR" sz="2400" dirty="0" err="1" smtClean="0">
                <a:solidFill>
                  <a:srgbClr val="FFFFFF"/>
                </a:solidFill>
                <a:latin typeface="Abadi" panose="020B0604020104020204" pitchFamily="34" charset="0"/>
              </a:rPr>
              <a:t>I</a:t>
            </a:r>
            <a:r>
              <a:rPr lang="pt-BR" sz="2400" dirty="0" smtClean="0">
                <a:solidFill>
                  <a:srgbClr val="FFFFFF"/>
                </a:solidFill>
                <a:latin typeface="Abadi" panose="020B0604020104020204" pitchFamily="34" charset="0"/>
              </a:rPr>
              <a:t>: os </a:t>
            </a:r>
            <a:r>
              <a:rPr lang="pt-BR" sz="2400" dirty="0">
                <a:solidFill>
                  <a:srgbClr val="FFFFFF"/>
                </a:solidFill>
                <a:latin typeface="Abadi" panose="020B0604020104020204" pitchFamily="34" charset="0"/>
              </a:rPr>
              <a:t>bebês e as crianças bem </a:t>
            </a:r>
            <a:r>
              <a:rPr lang="pt-BR" sz="2400" dirty="0" smtClean="0">
                <a:solidFill>
                  <a:srgbClr val="FFFFFF"/>
                </a:solidFill>
                <a:latin typeface="Abadi" panose="020B0604020104020204" pitchFamily="34" charset="0"/>
              </a:rPr>
              <a:t>pequenas como sujeitos de linguagem</a:t>
            </a:r>
            <a:endParaRPr lang="pt-BR" sz="24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BB252B21-1695-4026-A975-C926086209BA}"/>
              </a:ext>
            </a:extLst>
          </p:cNvPr>
          <p:cNvSpPr txBox="1"/>
          <p:nvPr/>
        </p:nvSpPr>
        <p:spPr>
          <a:xfrm>
            <a:off x="1829474" y="3279587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Oficina de música</a:t>
            </a:r>
          </a:p>
        </p:txBody>
      </p:sp>
      <p:sp>
        <p:nvSpPr>
          <p:cNvPr id="45" name="Retângulo 8">
            <a:extLst>
              <a:ext uri="{FF2B5EF4-FFF2-40B4-BE49-F238E27FC236}">
                <a16:creationId xmlns="" xmlns:a16="http://schemas.microsoft.com/office/drawing/2014/main" id="{41624A67-3A1F-4E8E-8DD5-378D50F1F461}"/>
              </a:ext>
            </a:extLst>
          </p:cNvPr>
          <p:cNvSpPr/>
          <p:nvPr/>
        </p:nvSpPr>
        <p:spPr>
          <a:xfrm>
            <a:off x="1770676" y="4927993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Triângulo Retângulo 45">
            <a:extLst>
              <a:ext uri="{FF2B5EF4-FFF2-40B4-BE49-F238E27FC236}">
                <a16:creationId xmlns="" xmlns:a16="http://schemas.microsoft.com/office/drawing/2014/main" id="{CAE3DFEC-78BC-40F7-B1FE-35AB5AE54F29}"/>
              </a:ext>
            </a:extLst>
          </p:cNvPr>
          <p:cNvSpPr/>
          <p:nvPr/>
        </p:nvSpPr>
        <p:spPr>
          <a:xfrm rot="5400000">
            <a:off x="2820142" y="3888707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0CA60851-1439-4B86-8BC1-3FF715C82120}"/>
              </a:ext>
            </a:extLst>
          </p:cNvPr>
          <p:cNvSpPr txBox="1"/>
          <p:nvPr/>
        </p:nvSpPr>
        <p:spPr>
          <a:xfrm>
            <a:off x="1829475" y="5051020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História da educação infantil e teorias pedagógicas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DB24333C-C54E-4799-A007-98136625D17A}"/>
              </a:ext>
            </a:extLst>
          </p:cNvPr>
          <p:cNvSpPr txBox="1"/>
          <p:nvPr/>
        </p:nvSpPr>
        <p:spPr>
          <a:xfrm>
            <a:off x="1911793" y="1724227"/>
            <a:ext cx="94668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Seminários temáticos I</a:t>
            </a:r>
          </a:p>
        </p:txBody>
      </p:sp>
    </p:spTree>
    <p:extLst>
      <p:ext uri="{BB962C8B-B14F-4D97-AF65-F5344CB8AC3E}">
        <p14:creationId xmlns:p14="http://schemas.microsoft.com/office/powerpoint/2010/main" val="147591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717C53C-16EE-4BF4-A90D-D8680A01D512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B3BB9A7-D6D2-4B59-A993-BF4180A45C41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8D49E33-DEA7-4F81-A363-F0DB15F4E136}"/>
              </a:ext>
            </a:extLst>
          </p:cNvPr>
          <p:cNvSpPr/>
          <p:nvPr/>
        </p:nvSpPr>
        <p:spPr>
          <a:xfrm rot="5400000">
            <a:off x="-97785" y="5145419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DF2737F-8AA2-462A-8B36-2178F211DA17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D30CB86-4015-4F90-9C13-49E8AF61A531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EDB3B51F-2A09-429D-B375-95E4D9EBE32D}"/>
              </a:ext>
            </a:extLst>
          </p:cNvPr>
          <p:cNvSpPr/>
          <p:nvPr/>
        </p:nvSpPr>
        <p:spPr>
          <a:xfrm>
            <a:off x="270342" y="4922294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870F511-0470-41F1-A779-FED04B133FA6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DD7D9A2-7D98-44A0-AF38-25C1C00A18C6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EDC44E8-437F-4B28-9788-CBD9595B16AD}"/>
              </a:ext>
            </a:extLst>
          </p:cNvPr>
          <p:cNvSpPr txBox="1"/>
          <p:nvPr/>
        </p:nvSpPr>
        <p:spPr>
          <a:xfrm>
            <a:off x="40512" y="4960780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5.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2DD78264-A1D6-4929-B105-789706346EE1}"/>
              </a:ext>
            </a:extLst>
          </p:cNvPr>
          <p:cNvGrpSpPr/>
          <p:nvPr/>
        </p:nvGrpSpPr>
        <p:grpSpPr>
          <a:xfrm>
            <a:off x="13648" y="136480"/>
            <a:ext cx="7435315" cy="1089082"/>
            <a:chOff x="489290" y="3059905"/>
            <a:chExt cx="7435315" cy="869335"/>
          </a:xfrm>
        </p:grpSpPr>
        <p:sp>
          <p:nvSpPr>
            <p:cNvPr id="14" name="Retângulo 8">
              <a:extLst>
                <a:ext uri="{FF2B5EF4-FFF2-40B4-BE49-F238E27FC236}">
                  <a16:creationId xmlns="" xmlns:a16="http://schemas.microsoft.com/office/drawing/2014/main" id="{B85CD6C8-9C8B-4BE5-B068-072B13D265E4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>
              <a:extLst>
                <a:ext uri="{FF2B5EF4-FFF2-40B4-BE49-F238E27FC236}">
                  <a16:creationId xmlns="" xmlns:a16="http://schemas.microsoft.com/office/drawing/2014/main" id="{7FD2A159-B257-4295-8705-03A64E7565B2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5BE91C76-AB3B-49EE-B3DB-312C586EF110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Terceiro Período</a:t>
              </a: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="" xmlns:a16="http://schemas.microsoft.com/office/drawing/2014/main" id="{58F8D188-D267-41F2-8A83-FC04C967E094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="" xmlns:a16="http://schemas.microsoft.com/office/drawing/2014/main" id="{9C15A45F-BE45-49F0-A7D1-589034E64E58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="" xmlns:a16="http://schemas.microsoft.com/office/drawing/2014/main" id="{E63C77F8-87CE-42B7-91A2-919ACE9767FC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="" xmlns:a16="http://schemas.microsoft.com/office/drawing/2014/main" id="{B9550ECF-0CAC-498C-B104-52EE20618D37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="" xmlns:a16="http://schemas.microsoft.com/office/drawing/2014/main" id="{4378F5C9-7C2D-4D74-ADF4-6375A44229CE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="" xmlns:a16="http://schemas.microsoft.com/office/drawing/2014/main" id="{07567D2C-0B38-4847-8357-2896ECBD6E06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="" xmlns:a16="http://schemas.microsoft.com/office/drawing/2014/main" id="{761E4012-824E-449B-A5B1-886B9B3D064B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F51937C-0593-4C29-A716-2FD6F57CA091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44BFEF96-8990-4199-AFEF-F333840E389D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EB9F5206-5C3C-4E0E-98B5-43C45A42F1D3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7749FC7C-9D58-425E-BD6D-CA4845FFEF00}"/>
              </a:ext>
            </a:extLst>
          </p:cNvPr>
          <p:cNvSpPr/>
          <p:nvPr/>
        </p:nvSpPr>
        <p:spPr>
          <a:xfrm rot="5400000">
            <a:off x="-97785" y="5984632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479F6B0-5E82-4F25-9266-068A93F6BF11}"/>
              </a:ext>
            </a:extLst>
          </p:cNvPr>
          <p:cNvSpPr/>
          <p:nvPr/>
        </p:nvSpPr>
        <p:spPr>
          <a:xfrm>
            <a:off x="270342" y="5761507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65159EBC-7F32-46C4-9FF6-DB811357E8EE}"/>
              </a:ext>
            </a:extLst>
          </p:cNvPr>
          <p:cNvSpPr txBox="1"/>
          <p:nvPr/>
        </p:nvSpPr>
        <p:spPr>
          <a:xfrm>
            <a:off x="40512" y="5799993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6.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5EB35B9F-889D-4B05-AD62-DF306A9D1AE8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D123DB00-D288-45DC-87E2-AFFE75D84AB7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A1DE9894-401C-49B0-8A58-77CEC57858C3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tângulo 8">
            <a:extLst>
              <a:ext uri="{FF2B5EF4-FFF2-40B4-BE49-F238E27FC236}">
                <a16:creationId xmlns="" xmlns:a16="http://schemas.microsoft.com/office/drawing/2014/main" id="{9FCB6F61-716D-49D4-9DEA-A25DBC7903F3}"/>
              </a:ext>
            </a:extLst>
          </p:cNvPr>
          <p:cNvSpPr/>
          <p:nvPr/>
        </p:nvSpPr>
        <p:spPr>
          <a:xfrm>
            <a:off x="1758918" y="1408483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="" xmlns:a16="http://schemas.microsoft.com/office/drawing/2014/main" id="{1E6D0960-AC1E-44EB-8D13-35C16C976597}"/>
              </a:ext>
            </a:extLst>
          </p:cNvPr>
          <p:cNvSpPr/>
          <p:nvPr/>
        </p:nvSpPr>
        <p:spPr>
          <a:xfrm rot="5400000">
            <a:off x="2820144" y="522055"/>
            <a:ext cx="374676" cy="246281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8">
            <a:extLst>
              <a:ext uri="{FF2B5EF4-FFF2-40B4-BE49-F238E27FC236}">
                <a16:creationId xmlns="" xmlns:a16="http://schemas.microsoft.com/office/drawing/2014/main" id="{10E10052-3020-43C8-BC9F-0EA7FD719E60}"/>
              </a:ext>
            </a:extLst>
          </p:cNvPr>
          <p:cNvSpPr/>
          <p:nvPr/>
        </p:nvSpPr>
        <p:spPr>
          <a:xfrm>
            <a:off x="1770677" y="2282430"/>
            <a:ext cx="10236106" cy="939331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Triângulo Retângulo 36">
            <a:extLst>
              <a:ext uri="{FF2B5EF4-FFF2-40B4-BE49-F238E27FC236}">
                <a16:creationId xmlns="" xmlns:a16="http://schemas.microsoft.com/office/drawing/2014/main" id="{2EA18092-8248-4B6D-B585-18755B2E9015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7063B251-E051-4BB4-AC8B-D014333A5E3F}"/>
              </a:ext>
            </a:extLst>
          </p:cNvPr>
          <p:cNvSpPr txBox="1"/>
          <p:nvPr/>
        </p:nvSpPr>
        <p:spPr>
          <a:xfrm>
            <a:off x="1817714" y="2356608"/>
            <a:ext cx="9466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Políticas sociais, intersetorialidade e relações com as famílias</a:t>
            </a:r>
          </a:p>
        </p:txBody>
      </p:sp>
      <p:sp>
        <p:nvSpPr>
          <p:cNvPr id="39" name="Retângulo 8">
            <a:extLst>
              <a:ext uri="{FF2B5EF4-FFF2-40B4-BE49-F238E27FC236}">
                <a16:creationId xmlns="" xmlns:a16="http://schemas.microsoft.com/office/drawing/2014/main" id="{88D7B2C9-A4BD-4EA4-B16F-080368DBD534}"/>
              </a:ext>
            </a:extLst>
          </p:cNvPr>
          <p:cNvSpPr/>
          <p:nvPr/>
        </p:nvSpPr>
        <p:spPr>
          <a:xfrm>
            <a:off x="1723638" y="3305657"/>
            <a:ext cx="10118507" cy="78621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Triângulo Retângulo 39">
            <a:extLst>
              <a:ext uri="{FF2B5EF4-FFF2-40B4-BE49-F238E27FC236}">
                <a16:creationId xmlns="" xmlns:a16="http://schemas.microsoft.com/office/drawing/2014/main" id="{D1127EF2-4B2C-4B5A-941A-040A387F9744}"/>
              </a:ext>
            </a:extLst>
          </p:cNvPr>
          <p:cNvSpPr/>
          <p:nvPr/>
        </p:nvSpPr>
        <p:spPr>
          <a:xfrm rot="5400000">
            <a:off x="2796623" y="2266371"/>
            <a:ext cx="374676" cy="2462815"/>
          </a:xfrm>
          <a:prstGeom prst="rtTriangle">
            <a:avLst/>
          </a:prstGeom>
          <a:solidFill>
            <a:srgbClr val="FD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Retângulo 8">
            <a:extLst>
              <a:ext uri="{FF2B5EF4-FFF2-40B4-BE49-F238E27FC236}">
                <a16:creationId xmlns="" xmlns:a16="http://schemas.microsoft.com/office/drawing/2014/main" id="{E238E482-1975-4829-96A3-0C17F347CF8B}"/>
              </a:ext>
            </a:extLst>
          </p:cNvPr>
          <p:cNvSpPr/>
          <p:nvPr/>
        </p:nvSpPr>
        <p:spPr>
          <a:xfrm>
            <a:off x="1782436" y="4138905"/>
            <a:ext cx="10165548" cy="786354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9064E39C-F63A-4ECB-A491-57704DBBE12F}"/>
              </a:ext>
            </a:extLst>
          </p:cNvPr>
          <p:cNvSpPr txBox="1"/>
          <p:nvPr/>
        </p:nvSpPr>
        <p:spPr>
          <a:xfrm>
            <a:off x="1794196" y="3304066"/>
            <a:ext cx="949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Práticas educativas na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educação infantil II: crianças pequenas como sujeitos de linguagem</a:t>
            </a:r>
            <a:endParaRPr lang="pt-BR" sz="25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3" name="Triângulo Retângulo 42">
            <a:extLst>
              <a:ext uri="{FF2B5EF4-FFF2-40B4-BE49-F238E27FC236}">
                <a16:creationId xmlns="" xmlns:a16="http://schemas.microsoft.com/office/drawing/2014/main" id="{E95518BA-8369-4ABB-A14F-3D4DC9B0E1EB}"/>
              </a:ext>
            </a:extLst>
          </p:cNvPr>
          <p:cNvSpPr/>
          <p:nvPr/>
        </p:nvSpPr>
        <p:spPr>
          <a:xfrm rot="5400000">
            <a:off x="2831902" y="3081481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41532A59-A8D7-40E9-9709-621327DA132D}"/>
              </a:ext>
            </a:extLst>
          </p:cNvPr>
          <p:cNvSpPr txBox="1"/>
          <p:nvPr/>
        </p:nvSpPr>
        <p:spPr>
          <a:xfrm>
            <a:off x="1952131" y="4126180"/>
            <a:ext cx="89374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Metodologia </a:t>
            </a:r>
            <a:r>
              <a:rPr lang="pt-BR" sz="2600" dirty="0" smtClean="0">
                <a:solidFill>
                  <a:srgbClr val="FFFFFF"/>
                </a:solidFill>
                <a:latin typeface="Abadi" panose="020B0604020104020204" pitchFamily="34" charset="0"/>
              </a:rPr>
              <a:t>II – pesquisa na educação infantil: </a:t>
            </a:r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elaborando o TCC</a:t>
            </a:r>
          </a:p>
        </p:txBody>
      </p:sp>
      <p:sp>
        <p:nvSpPr>
          <p:cNvPr id="45" name="Retângulo 8">
            <a:extLst>
              <a:ext uri="{FF2B5EF4-FFF2-40B4-BE49-F238E27FC236}">
                <a16:creationId xmlns="" xmlns:a16="http://schemas.microsoft.com/office/drawing/2014/main" id="{2EAC6213-70A6-4023-BF98-137936CF3E98}"/>
              </a:ext>
            </a:extLst>
          </p:cNvPr>
          <p:cNvSpPr/>
          <p:nvPr/>
        </p:nvSpPr>
        <p:spPr>
          <a:xfrm>
            <a:off x="1794196" y="5116125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Triângulo Retângulo 45">
            <a:extLst>
              <a:ext uri="{FF2B5EF4-FFF2-40B4-BE49-F238E27FC236}">
                <a16:creationId xmlns="" xmlns:a16="http://schemas.microsoft.com/office/drawing/2014/main" id="{BB984431-B16D-49C7-BDB3-5C077E62C917}"/>
              </a:ext>
            </a:extLst>
          </p:cNvPr>
          <p:cNvSpPr/>
          <p:nvPr/>
        </p:nvSpPr>
        <p:spPr>
          <a:xfrm rot="5400000">
            <a:off x="2796622" y="4018048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1B92161A-5B95-4AD3-B2CC-4D357E97F219}"/>
              </a:ext>
            </a:extLst>
          </p:cNvPr>
          <p:cNvSpPr txBox="1"/>
          <p:nvPr/>
        </p:nvSpPr>
        <p:spPr>
          <a:xfrm>
            <a:off x="1782436" y="5047709"/>
            <a:ext cx="9466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latin typeface="Abadi" panose="020B0604020104020204" pitchFamily="34" charset="0"/>
              </a:rPr>
              <a:t>A inclusão de bebês e demais crianças pequenas com deficiência e a atuação do docente da educação infantil </a:t>
            </a:r>
          </a:p>
        </p:txBody>
      </p:sp>
      <p:sp>
        <p:nvSpPr>
          <p:cNvPr id="48" name="Retângulo 8">
            <a:extLst>
              <a:ext uri="{FF2B5EF4-FFF2-40B4-BE49-F238E27FC236}">
                <a16:creationId xmlns="" xmlns:a16="http://schemas.microsoft.com/office/drawing/2014/main" id="{AC74A3BD-F2B2-4B5B-A28C-DAD888BC578F}"/>
              </a:ext>
            </a:extLst>
          </p:cNvPr>
          <p:cNvSpPr/>
          <p:nvPr/>
        </p:nvSpPr>
        <p:spPr>
          <a:xfrm>
            <a:off x="1782434" y="596853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Triângulo Retângulo 48">
            <a:extLst>
              <a:ext uri="{FF2B5EF4-FFF2-40B4-BE49-F238E27FC236}">
                <a16:creationId xmlns="" xmlns:a16="http://schemas.microsoft.com/office/drawing/2014/main" id="{5D471B17-613A-4D5C-9024-2D80D2717547}"/>
              </a:ext>
            </a:extLst>
          </p:cNvPr>
          <p:cNvSpPr/>
          <p:nvPr/>
        </p:nvSpPr>
        <p:spPr>
          <a:xfrm rot="5400000">
            <a:off x="2831900" y="4941005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DE0B679C-BAC7-4885-9A8D-B07D52D0A4F8}"/>
              </a:ext>
            </a:extLst>
          </p:cNvPr>
          <p:cNvSpPr txBox="1"/>
          <p:nvPr/>
        </p:nvSpPr>
        <p:spPr>
          <a:xfrm>
            <a:off x="1747155" y="6021528"/>
            <a:ext cx="94668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Avaliação de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contexto na educação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infantil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BEB28A7B-6584-4405-ACC0-A0F6956FDFA6}"/>
              </a:ext>
            </a:extLst>
          </p:cNvPr>
          <p:cNvSpPr txBox="1"/>
          <p:nvPr/>
        </p:nvSpPr>
        <p:spPr>
          <a:xfrm>
            <a:off x="1770677" y="1636759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Aprendizagem e desenvolvimento humano II</a:t>
            </a:r>
          </a:p>
        </p:txBody>
      </p:sp>
    </p:spTree>
    <p:extLst>
      <p:ext uri="{BB962C8B-B14F-4D97-AF65-F5344CB8AC3E}">
        <p14:creationId xmlns:p14="http://schemas.microsoft.com/office/powerpoint/2010/main" val="389692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8">
            <a:extLst>
              <a:ext uri="{FF2B5EF4-FFF2-40B4-BE49-F238E27FC236}">
                <a16:creationId xmlns="" xmlns:a16="http://schemas.microsoft.com/office/drawing/2014/main" id="{59690176-B272-4E11-B70A-F8B0B99888FA}"/>
              </a:ext>
            </a:extLst>
          </p:cNvPr>
          <p:cNvSpPr/>
          <p:nvPr/>
        </p:nvSpPr>
        <p:spPr>
          <a:xfrm>
            <a:off x="1770674" y="5780400"/>
            <a:ext cx="10153789" cy="863012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5456492-A81B-497B-8FAE-D7C434A4A5FD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C234F04C-EA66-4F4A-8D29-688A17451564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52F54AC-99EE-47D9-B063-9B2E35614C97}"/>
              </a:ext>
            </a:extLst>
          </p:cNvPr>
          <p:cNvSpPr/>
          <p:nvPr/>
        </p:nvSpPr>
        <p:spPr>
          <a:xfrm rot="5400000">
            <a:off x="-97785" y="5145419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F7EB2CE2-AB88-4C08-B954-F053B216A67B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FCB4BA10-871E-494F-B5CC-96B4B6DFCF6A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51B791A-44C5-46DC-B616-D840CE4FEBAA}"/>
              </a:ext>
            </a:extLst>
          </p:cNvPr>
          <p:cNvSpPr/>
          <p:nvPr/>
        </p:nvSpPr>
        <p:spPr>
          <a:xfrm>
            <a:off x="270342" y="4922294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FC87535-635A-4617-8722-8A87C169C010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3685316-0C77-4BC0-898F-41750C9057B0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F24B8FB4-A47D-4C0E-8E0A-6909C8ACB0A3}"/>
              </a:ext>
            </a:extLst>
          </p:cNvPr>
          <p:cNvSpPr txBox="1"/>
          <p:nvPr/>
        </p:nvSpPr>
        <p:spPr>
          <a:xfrm>
            <a:off x="40512" y="4960780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5.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A2B7948A-4C7D-431E-AE02-3C2D90554651}"/>
              </a:ext>
            </a:extLst>
          </p:cNvPr>
          <p:cNvGrpSpPr/>
          <p:nvPr/>
        </p:nvGrpSpPr>
        <p:grpSpPr>
          <a:xfrm>
            <a:off x="13648" y="136480"/>
            <a:ext cx="7435315" cy="1089082"/>
            <a:chOff x="489290" y="3059905"/>
            <a:chExt cx="7435315" cy="869335"/>
          </a:xfrm>
        </p:grpSpPr>
        <p:sp>
          <p:nvSpPr>
            <p:cNvPr id="14" name="Retângulo 8">
              <a:extLst>
                <a:ext uri="{FF2B5EF4-FFF2-40B4-BE49-F238E27FC236}">
                  <a16:creationId xmlns="" xmlns:a16="http://schemas.microsoft.com/office/drawing/2014/main" id="{6BCE4F05-7A26-4529-8CBE-1F58F2A60FC6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>
              <a:extLst>
                <a:ext uri="{FF2B5EF4-FFF2-40B4-BE49-F238E27FC236}">
                  <a16:creationId xmlns="" xmlns:a16="http://schemas.microsoft.com/office/drawing/2014/main" id="{A43441C3-99B9-4780-9589-0366E57FFEE1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839A32E8-5F27-437B-8C6B-2B5553A17C85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Quarto Período</a:t>
              </a: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="" xmlns:a16="http://schemas.microsoft.com/office/drawing/2014/main" id="{F163B78E-6888-49E0-925F-1A08C36F8F2A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="" xmlns:a16="http://schemas.microsoft.com/office/drawing/2014/main" id="{75C7073C-61C1-4054-A0E8-4BC5E94DD57E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="" xmlns:a16="http://schemas.microsoft.com/office/drawing/2014/main" id="{ED61B5F0-AFE5-4FCE-9424-5027D1065347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="" xmlns:a16="http://schemas.microsoft.com/office/drawing/2014/main" id="{F1B8D3F9-D097-4979-80EE-04006678C8E4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="" xmlns:a16="http://schemas.microsoft.com/office/drawing/2014/main" id="{B55665BC-7454-40B8-854D-B40A2E07EE1C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="" xmlns:a16="http://schemas.microsoft.com/office/drawing/2014/main" id="{68527C46-61AD-4D4A-8808-399A7BE007F4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="" xmlns:a16="http://schemas.microsoft.com/office/drawing/2014/main" id="{0CD8BF75-6762-4DDC-A637-8A28A97284A6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BB352EE1-F9FD-4E56-8D38-184931FA4935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3188E48B-EFE0-4DF1-9A9A-6DBC7085D0B7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8742ADE3-56C0-4B2A-9908-2309B569B303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F8C9D434-EF2E-4468-AF18-6DB48B81E8C2}"/>
              </a:ext>
            </a:extLst>
          </p:cNvPr>
          <p:cNvSpPr/>
          <p:nvPr/>
        </p:nvSpPr>
        <p:spPr>
          <a:xfrm rot="5400000">
            <a:off x="-97785" y="5984632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DD755375-D2C7-43D3-B881-9D81822FE995}"/>
              </a:ext>
            </a:extLst>
          </p:cNvPr>
          <p:cNvSpPr/>
          <p:nvPr/>
        </p:nvSpPr>
        <p:spPr>
          <a:xfrm>
            <a:off x="270342" y="5761507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9D9B0A86-EBFE-4EA3-80C2-ABA527B583C3}"/>
              </a:ext>
            </a:extLst>
          </p:cNvPr>
          <p:cNvSpPr txBox="1"/>
          <p:nvPr/>
        </p:nvSpPr>
        <p:spPr>
          <a:xfrm>
            <a:off x="40512" y="5799993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6.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0A91F44B-9683-47CF-9B7F-F99F628394F9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BF78583F-F43C-4235-B3C5-690EE621DAF6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3E82A68D-6324-44F7-A8E9-495BEA60AAA0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tângulo 8">
            <a:extLst>
              <a:ext uri="{FF2B5EF4-FFF2-40B4-BE49-F238E27FC236}">
                <a16:creationId xmlns="" xmlns:a16="http://schemas.microsoft.com/office/drawing/2014/main" id="{187A88E2-0D1F-482A-8FE1-B014AD5FCA87}"/>
              </a:ext>
            </a:extLst>
          </p:cNvPr>
          <p:cNvSpPr/>
          <p:nvPr/>
        </p:nvSpPr>
        <p:spPr>
          <a:xfrm>
            <a:off x="1770678" y="1561341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riângulo Retângulo 33">
            <a:extLst>
              <a:ext uri="{FF2B5EF4-FFF2-40B4-BE49-F238E27FC236}">
                <a16:creationId xmlns="" xmlns:a16="http://schemas.microsoft.com/office/drawing/2014/main" id="{5CCE752C-5642-47B8-97F8-51E7E436C042}"/>
              </a:ext>
            </a:extLst>
          </p:cNvPr>
          <p:cNvSpPr/>
          <p:nvPr/>
        </p:nvSpPr>
        <p:spPr>
          <a:xfrm rot="5400000">
            <a:off x="2820144" y="522055"/>
            <a:ext cx="374676" cy="246281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8">
            <a:extLst>
              <a:ext uri="{FF2B5EF4-FFF2-40B4-BE49-F238E27FC236}">
                <a16:creationId xmlns="" xmlns:a16="http://schemas.microsoft.com/office/drawing/2014/main" id="{45F4596D-28FB-49E9-A837-5DEB190D1126}"/>
              </a:ext>
            </a:extLst>
          </p:cNvPr>
          <p:cNvSpPr/>
          <p:nvPr/>
        </p:nvSpPr>
        <p:spPr>
          <a:xfrm>
            <a:off x="1770677" y="241177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riângulo Retângulo 35">
            <a:extLst>
              <a:ext uri="{FF2B5EF4-FFF2-40B4-BE49-F238E27FC236}">
                <a16:creationId xmlns="" xmlns:a16="http://schemas.microsoft.com/office/drawing/2014/main" id="{2A719945-8F06-46BF-8F85-E945C74DA1EA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1DA280A0-7A84-472E-B94C-AAA23A3FFFB2}"/>
              </a:ext>
            </a:extLst>
          </p:cNvPr>
          <p:cNvSpPr txBox="1"/>
          <p:nvPr/>
        </p:nvSpPr>
        <p:spPr>
          <a:xfrm>
            <a:off x="1817713" y="2447937"/>
            <a:ext cx="946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Práticas educativas na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educação infantil III: bebês, crianças 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bem pequenas e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as relações 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quantitativas,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as medidas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,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as formas 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e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as orientações </a:t>
            </a:r>
            <a:r>
              <a:rPr lang="pt-BR" dirty="0" err="1" smtClean="0">
                <a:solidFill>
                  <a:srgbClr val="FFFFFF"/>
                </a:solidFill>
                <a:latin typeface="Abadi" panose="020B0604020104020204" pitchFamily="34" charset="0"/>
              </a:rPr>
              <a:t>espaçotemporais</a:t>
            </a:r>
            <a:endParaRPr lang="pt-BR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8" name="Retângulo 8">
            <a:extLst>
              <a:ext uri="{FF2B5EF4-FFF2-40B4-BE49-F238E27FC236}">
                <a16:creationId xmlns="" xmlns:a16="http://schemas.microsoft.com/office/drawing/2014/main" id="{57E23EF3-24BF-4B74-83C1-164858409939}"/>
              </a:ext>
            </a:extLst>
          </p:cNvPr>
          <p:cNvSpPr/>
          <p:nvPr/>
        </p:nvSpPr>
        <p:spPr>
          <a:xfrm>
            <a:off x="1770677" y="323510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Triângulo Retângulo 38">
            <a:extLst>
              <a:ext uri="{FF2B5EF4-FFF2-40B4-BE49-F238E27FC236}">
                <a16:creationId xmlns="" xmlns:a16="http://schemas.microsoft.com/office/drawing/2014/main" id="{1FBD8AE8-64EC-4B25-93D2-869D793DFB3F}"/>
              </a:ext>
            </a:extLst>
          </p:cNvPr>
          <p:cNvSpPr/>
          <p:nvPr/>
        </p:nvSpPr>
        <p:spPr>
          <a:xfrm rot="5400000">
            <a:off x="2820143" y="2195821"/>
            <a:ext cx="374676" cy="246281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8">
            <a:extLst>
              <a:ext uri="{FF2B5EF4-FFF2-40B4-BE49-F238E27FC236}">
                <a16:creationId xmlns="" xmlns:a16="http://schemas.microsoft.com/office/drawing/2014/main" id="{10FBD340-1DC1-41D1-A922-93FE77381291}"/>
              </a:ext>
            </a:extLst>
          </p:cNvPr>
          <p:cNvSpPr/>
          <p:nvPr/>
        </p:nvSpPr>
        <p:spPr>
          <a:xfrm>
            <a:off x="1770676" y="407373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Triângulo Retângulo 41">
            <a:extLst>
              <a:ext uri="{FF2B5EF4-FFF2-40B4-BE49-F238E27FC236}">
                <a16:creationId xmlns="" xmlns:a16="http://schemas.microsoft.com/office/drawing/2014/main" id="{FC53F75D-B6C9-497B-B13D-AB21BE0E20BF}"/>
              </a:ext>
            </a:extLst>
          </p:cNvPr>
          <p:cNvSpPr/>
          <p:nvPr/>
        </p:nvSpPr>
        <p:spPr>
          <a:xfrm rot="5400000">
            <a:off x="2820142" y="3034446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497F7A3D-D2FD-40E1-9661-0655BCF9C15D}"/>
              </a:ext>
            </a:extLst>
          </p:cNvPr>
          <p:cNvSpPr txBox="1"/>
          <p:nvPr/>
        </p:nvSpPr>
        <p:spPr>
          <a:xfrm>
            <a:off x="1852993" y="4220247"/>
            <a:ext cx="946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Oficinas de artes visuais</a:t>
            </a:r>
          </a:p>
        </p:txBody>
      </p:sp>
      <p:sp>
        <p:nvSpPr>
          <p:cNvPr id="44" name="Retângulo 8">
            <a:extLst>
              <a:ext uri="{FF2B5EF4-FFF2-40B4-BE49-F238E27FC236}">
                <a16:creationId xmlns="" xmlns:a16="http://schemas.microsoft.com/office/drawing/2014/main" id="{5B20A1B5-14C0-4DD3-B4E2-1F824796F7CF}"/>
              </a:ext>
            </a:extLst>
          </p:cNvPr>
          <p:cNvSpPr/>
          <p:nvPr/>
        </p:nvSpPr>
        <p:spPr>
          <a:xfrm>
            <a:off x="1735396" y="490447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Triângulo Retângulo 47">
            <a:extLst>
              <a:ext uri="{FF2B5EF4-FFF2-40B4-BE49-F238E27FC236}">
                <a16:creationId xmlns="" xmlns:a16="http://schemas.microsoft.com/office/drawing/2014/main" id="{B647F022-F68B-4359-90A2-4DF77921AB35}"/>
              </a:ext>
            </a:extLst>
          </p:cNvPr>
          <p:cNvSpPr/>
          <p:nvPr/>
        </p:nvSpPr>
        <p:spPr>
          <a:xfrm rot="5400000">
            <a:off x="2820141" y="4741114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Triângulo Retângulo 44">
            <a:extLst>
              <a:ext uri="{FF2B5EF4-FFF2-40B4-BE49-F238E27FC236}">
                <a16:creationId xmlns="" xmlns:a16="http://schemas.microsoft.com/office/drawing/2014/main" id="{68E4543C-A464-4A88-919B-66277A04541B}"/>
              </a:ext>
            </a:extLst>
          </p:cNvPr>
          <p:cNvSpPr/>
          <p:nvPr/>
        </p:nvSpPr>
        <p:spPr>
          <a:xfrm rot="5400000">
            <a:off x="2773103" y="3829918"/>
            <a:ext cx="374676" cy="2462815"/>
          </a:xfrm>
          <a:prstGeom prst="rtTriangl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0D1C2042-D239-487B-ADDA-A29DCEBBD3E3}"/>
              </a:ext>
            </a:extLst>
          </p:cNvPr>
          <p:cNvSpPr txBox="1"/>
          <p:nvPr/>
        </p:nvSpPr>
        <p:spPr>
          <a:xfrm>
            <a:off x="1770677" y="1636759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Aprendizagem e desenvolvimento humano III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89740193-8052-4BFC-9415-11E5382B5910}"/>
              </a:ext>
            </a:extLst>
          </p:cNvPr>
          <p:cNvSpPr txBox="1"/>
          <p:nvPr/>
        </p:nvSpPr>
        <p:spPr>
          <a:xfrm>
            <a:off x="1923553" y="4980441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Seminários temáticos </a:t>
            </a:r>
            <a:r>
              <a:rPr lang="pt-BR" sz="2800" dirty="0" smtClean="0">
                <a:solidFill>
                  <a:srgbClr val="FFFFFF"/>
                </a:solidFill>
                <a:latin typeface="Abadi" panose="020B0604020104020204" pitchFamily="34" charset="0"/>
              </a:rPr>
              <a:t>II</a:t>
            </a:r>
            <a:endParaRPr lang="pt-BR" sz="28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C4E20184-0605-4B2B-B407-2ECCB7CCCC98}"/>
              </a:ext>
            </a:extLst>
          </p:cNvPr>
          <p:cNvSpPr txBox="1"/>
          <p:nvPr/>
        </p:nvSpPr>
        <p:spPr>
          <a:xfrm>
            <a:off x="1770676" y="3322557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Oficina </a:t>
            </a:r>
            <a:r>
              <a:rPr lang="pt-BR" sz="2800" dirty="0" smtClean="0">
                <a:solidFill>
                  <a:srgbClr val="FFFFFF"/>
                </a:solidFill>
                <a:latin typeface="Abadi" panose="020B0604020104020204" pitchFamily="34" charset="0"/>
              </a:rPr>
              <a:t>II: </a:t>
            </a:r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o professor como agente de </a:t>
            </a:r>
            <a:r>
              <a:rPr lang="pt-BR" sz="2800" dirty="0" smtClean="0">
                <a:solidFill>
                  <a:srgbClr val="FFFFFF"/>
                </a:solidFill>
                <a:latin typeface="Abadi" panose="020B0604020104020204" pitchFamily="34" charset="0"/>
              </a:rPr>
              <a:t>cultura</a:t>
            </a:r>
            <a:endParaRPr lang="pt-BR" sz="28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="" xmlns:a16="http://schemas.microsoft.com/office/drawing/2014/main" id="{5A536D8A-D4DA-490D-B769-F9C38B1D3D46}"/>
              </a:ext>
            </a:extLst>
          </p:cNvPr>
          <p:cNvSpPr txBox="1"/>
          <p:nvPr/>
        </p:nvSpPr>
        <p:spPr>
          <a:xfrm>
            <a:off x="1758913" y="5737546"/>
            <a:ext cx="95305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Estágio curricular II: observando e propondo práticas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educativas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junto a bebês e crianças bem pequenas</a:t>
            </a:r>
          </a:p>
        </p:txBody>
      </p:sp>
    </p:spTree>
    <p:extLst>
      <p:ext uri="{BB962C8B-B14F-4D97-AF65-F5344CB8AC3E}">
        <p14:creationId xmlns:p14="http://schemas.microsoft.com/office/powerpoint/2010/main" val="254162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CFB677F-C0A0-4E60-95D5-BD6CF50C41D9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744208D-5273-4320-992D-0A1E3DBD6006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91EF1D1-6711-4641-9CE7-720DAB92AA3C}"/>
              </a:ext>
            </a:extLst>
          </p:cNvPr>
          <p:cNvSpPr/>
          <p:nvPr/>
        </p:nvSpPr>
        <p:spPr>
          <a:xfrm rot="5400000">
            <a:off x="-97785" y="5145419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5FFB9EB-DD66-45F5-872D-07AC266CE59D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BC8B145E-1173-44EF-827B-EF1170A5A81B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B7DD7D9-E01D-43A7-A3D1-35F0C7C66CBB}"/>
              </a:ext>
            </a:extLst>
          </p:cNvPr>
          <p:cNvSpPr/>
          <p:nvPr/>
        </p:nvSpPr>
        <p:spPr>
          <a:xfrm>
            <a:off x="270342" y="4922294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89755E6-3E62-4BCB-B920-2AAB451AFDE4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BE1D9BB5-039D-4A0D-A78E-95A7E00352C3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9C724F2-68C1-4CCB-BBF2-42B22B8BD610}"/>
              </a:ext>
            </a:extLst>
          </p:cNvPr>
          <p:cNvSpPr txBox="1"/>
          <p:nvPr/>
        </p:nvSpPr>
        <p:spPr>
          <a:xfrm>
            <a:off x="40512" y="4960780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5.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3CFD899E-697C-4E0F-84C9-69324281696C}"/>
              </a:ext>
            </a:extLst>
          </p:cNvPr>
          <p:cNvGrpSpPr/>
          <p:nvPr/>
        </p:nvGrpSpPr>
        <p:grpSpPr>
          <a:xfrm>
            <a:off x="0" y="136480"/>
            <a:ext cx="7435315" cy="1089082"/>
            <a:chOff x="489290" y="3059905"/>
            <a:chExt cx="7435315" cy="869335"/>
          </a:xfrm>
        </p:grpSpPr>
        <p:sp>
          <p:nvSpPr>
            <p:cNvPr id="14" name="Retângulo 8">
              <a:extLst>
                <a:ext uri="{FF2B5EF4-FFF2-40B4-BE49-F238E27FC236}">
                  <a16:creationId xmlns="" xmlns:a16="http://schemas.microsoft.com/office/drawing/2014/main" id="{42A528A5-37AD-4449-A2AA-DF0065058CB2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>
              <a:extLst>
                <a:ext uri="{FF2B5EF4-FFF2-40B4-BE49-F238E27FC236}">
                  <a16:creationId xmlns="" xmlns:a16="http://schemas.microsoft.com/office/drawing/2014/main" id="{159EFC9E-5FEE-4813-967A-B75EBFBED277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41F21853-2135-4727-B1DF-CA3DBC719482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Quinto Período</a:t>
              </a: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="" xmlns:a16="http://schemas.microsoft.com/office/drawing/2014/main" id="{08AF0A8E-93D3-407D-A0EE-1D086050506A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="" xmlns:a16="http://schemas.microsoft.com/office/drawing/2014/main" id="{6EABDD5B-C6EE-4CC9-86B2-F518F4ABCC73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="" xmlns:a16="http://schemas.microsoft.com/office/drawing/2014/main" id="{2C42396A-F2ED-4629-A478-D8D5E48F93AF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="" xmlns:a16="http://schemas.microsoft.com/office/drawing/2014/main" id="{48057EC0-BB6C-4402-9664-873C38064697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="" xmlns:a16="http://schemas.microsoft.com/office/drawing/2014/main" id="{87354DA7-5433-4650-952B-D385C56E141B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="" xmlns:a16="http://schemas.microsoft.com/office/drawing/2014/main" id="{7C21DA54-7165-4DE5-A75B-6BE331AF8BE9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="" xmlns:a16="http://schemas.microsoft.com/office/drawing/2014/main" id="{1B1DC13E-5C9A-4C8B-A522-B5037EE92B2E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12C5E69D-B582-441A-92AF-474C144B8E18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5829449B-D77B-4CED-A7F1-D69DB24E0B50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6B444AD7-66C7-40B4-AF60-6136576BFB8C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2F17174C-DB12-449D-B263-6EEE43CE294B}"/>
              </a:ext>
            </a:extLst>
          </p:cNvPr>
          <p:cNvSpPr/>
          <p:nvPr/>
        </p:nvSpPr>
        <p:spPr>
          <a:xfrm rot="5400000">
            <a:off x="-97785" y="5984632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9184E081-A10D-4024-A711-6B8B452DE031}"/>
              </a:ext>
            </a:extLst>
          </p:cNvPr>
          <p:cNvSpPr/>
          <p:nvPr/>
        </p:nvSpPr>
        <p:spPr>
          <a:xfrm>
            <a:off x="270342" y="5761507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1FB62EA3-3641-403A-9813-3FD5EFC42F79}"/>
              </a:ext>
            </a:extLst>
          </p:cNvPr>
          <p:cNvSpPr txBox="1"/>
          <p:nvPr/>
        </p:nvSpPr>
        <p:spPr>
          <a:xfrm>
            <a:off x="40512" y="5799993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6.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A2337776-17F5-4D1E-B8C8-D1B4C2094633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D941C277-815B-4B4D-9EB9-4D4E3D26CACF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9A925AB3-FE61-48E7-93E1-820D82283116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tângulo 8">
            <a:extLst>
              <a:ext uri="{FF2B5EF4-FFF2-40B4-BE49-F238E27FC236}">
                <a16:creationId xmlns="" xmlns:a16="http://schemas.microsoft.com/office/drawing/2014/main" id="{D180B36F-6AE0-44C5-A45B-E21DC4F6E8AB}"/>
              </a:ext>
            </a:extLst>
          </p:cNvPr>
          <p:cNvSpPr/>
          <p:nvPr/>
        </p:nvSpPr>
        <p:spPr>
          <a:xfrm>
            <a:off x="1770678" y="1561341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="" xmlns:a16="http://schemas.microsoft.com/office/drawing/2014/main" id="{4D8AFF25-BEF7-4304-B3D4-DDDA50518644}"/>
              </a:ext>
            </a:extLst>
          </p:cNvPr>
          <p:cNvSpPr/>
          <p:nvPr/>
        </p:nvSpPr>
        <p:spPr>
          <a:xfrm rot="5400000">
            <a:off x="2820144" y="522055"/>
            <a:ext cx="374676" cy="2462815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8">
            <a:extLst>
              <a:ext uri="{FF2B5EF4-FFF2-40B4-BE49-F238E27FC236}">
                <a16:creationId xmlns="" xmlns:a16="http://schemas.microsoft.com/office/drawing/2014/main" id="{93615165-5D16-44A2-8357-DB4EFBBD2505}"/>
              </a:ext>
            </a:extLst>
          </p:cNvPr>
          <p:cNvSpPr/>
          <p:nvPr/>
        </p:nvSpPr>
        <p:spPr>
          <a:xfrm>
            <a:off x="1770677" y="241177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riângulo Retângulo 35">
            <a:extLst>
              <a:ext uri="{FF2B5EF4-FFF2-40B4-BE49-F238E27FC236}">
                <a16:creationId xmlns="" xmlns:a16="http://schemas.microsoft.com/office/drawing/2014/main" id="{786D295D-8E70-4DD0-A49E-4551EBBCBABD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B85F7602-FDCF-470C-A2F3-91A48821FC6B}"/>
              </a:ext>
            </a:extLst>
          </p:cNvPr>
          <p:cNvSpPr txBox="1"/>
          <p:nvPr/>
        </p:nvSpPr>
        <p:spPr>
          <a:xfrm>
            <a:off x="2052910" y="1622638"/>
            <a:ext cx="946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Práticas educativas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na educação infantil IV: 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crianças pequenas e as relações quantitativas,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as medidas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,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as formas 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e </a:t>
            </a:r>
            <a:r>
              <a:rPr lang="pt-BR" dirty="0" smtClean="0">
                <a:solidFill>
                  <a:srgbClr val="FFFFFF"/>
                </a:solidFill>
                <a:latin typeface="Abadi" panose="020B0604020104020204" pitchFamily="34" charset="0"/>
              </a:rPr>
              <a:t>as orientações </a:t>
            </a:r>
            <a:r>
              <a:rPr lang="pt-BR" dirty="0" err="1" smtClean="0">
                <a:solidFill>
                  <a:srgbClr val="FFFFFF"/>
                </a:solidFill>
                <a:latin typeface="Abadi" panose="020B0604020104020204" pitchFamily="34" charset="0"/>
              </a:rPr>
              <a:t>espaçotemporais</a:t>
            </a:r>
            <a:endParaRPr lang="pt-BR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8" name="Retângulo 8">
            <a:extLst>
              <a:ext uri="{FF2B5EF4-FFF2-40B4-BE49-F238E27FC236}">
                <a16:creationId xmlns="" xmlns:a16="http://schemas.microsoft.com/office/drawing/2014/main" id="{4B97328A-4E8B-41DC-B87A-620DCBD29D3F}"/>
              </a:ext>
            </a:extLst>
          </p:cNvPr>
          <p:cNvSpPr/>
          <p:nvPr/>
        </p:nvSpPr>
        <p:spPr>
          <a:xfrm>
            <a:off x="1770677" y="323510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Triângulo Retângulo 38">
            <a:extLst>
              <a:ext uri="{FF2B5EF4-FFF2-40B4-BE49-F238E27FC236}">
                <a16:creationId xmlns="" xmlns:a16="http://schemas.microsoft.com/office/drawing/2014/main" id="{30033271-3FBD-4976-BCD7-45A632A196AB}"/>
              </a:ext>
            </a:extLst>
          </p:cNvPr>
          <p:cNvSpPr/>
          <p:nvPr/>
        </p:nvSpPr>
        <p:spPr>
          <a:xfrm rot="5400000">
            <a:off x="2820143" y="2195821"/>
            <a:ext cx="374676" cy="246281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8">
            <a:extLst>
              <a:ext uri="{FF2B5EF4-FFF2-40B4-BE49-F238E27FC236}">
                <a16:creationId xmlns="" xmlns:a16="http://schemas.microsoft.com/office/drawing/2014/main" id="{54FC34C7-878A-4BC3-8CE8-F2D604C76A94}"/>
              </a:ext>
            </a:extLst>
          </p:cNvPr>
          <p:cNvSpPr/>
          <p:nvPr/>
        </p:nvSpPr>
        <p:spPr>
          <a:xfrm>
            <a:off x="1770676" y="407373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Triângulo Retângulo 40">
            <a:extLst>
              <a:ext uri="{FF2B5EF4-FFF2-40B4-BE49-F238E27FC236}">
                <a16:creationId xmlns="" xmlns:a16="http://schemas.microsoft.com/office/drawing/2014/main" id="{AE28B5DC-BD48-41F0-9442-811A5FF8480E}"/>
              </a:ext>
            </a:extLst>
          </p:cNvPr>
          <p:cNvSpPr/>
          <p:nvPr/>
        </p:nvSpPr>
        <p:spPr>
          <a:xfrm rot="5400000">
            <a:off x="2820142" y="3034446"/>
            <a:ext cx="374676" cy="246281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CaixaDeTexto 41">
            <a:extLst>
              <a:ext uri="{FF2B5EF4-FFF2-40B4-BE49-F238E27FC236}">
                <a16:creationId xmlns="" xmlns:a16="http://schemas.microsoft.com/office/drawing/2014/main" id="{3546CF8F-840B-410D-9C77-94F58926618C}"/>
              </a:ext>
            </a:extLst>
          </p:cNvPr>
          <p:cNvSpPr txBox="1"/>
          <p:nvPr/>
        </p:nvSpPr>
        <p:spPr>
          <a:xfrm>
            <a:off x="1794194" y="4196730"/>
            <a:ext cx="946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Abadi" panose="020B0604020104020204" pitchFamily="34" charset="0"/>
              </a:rPr>
              <a:t>Oficina III: </a:t>
            </a:r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o professor como </a:t>
            </a:r>
            <a:r>
              <a:rPr lang="pt-BR" sz="2600" dirty="0" smtClean="0">
                <a:solidFill>
                  <a:srgbClr val="FFFFFF"/>
                </a:solidFill>
                <a:latin typeface="Abadi" panose="020B0604020104020204" pitchFamily="34" charset="0"/>
              </a:rPr>
              <a:t>agente </a:t>
            </a:r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de </a:t>
            </a:r>
            <a:r>
              <a:rPr lang="pt-BR" sz="2600" dirty="0" smtClean="0">
                <a:solidFill>
                  <a:srgbClr val="FFFFFF"/>
                </a:solidFill>
                <a:latin typeface="Abadi" panose="020B0604020104020204" pitchFamily="34" charset="0"/>
              </a:rPr>
              <a:t>cultura</a:t>
            </a:r>
            <a:endParaRPr lang="pt-BR" sz="26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3" name="Retângulo 8">
            <a:extLst>
              <a:ext uri="{FF2B5EF4-FFF2-40B4-BE49-F238E27FC236}">
                <a16:creationId xmlns="" xmlns:a16="http://schemas.microsoft.com/office/drawing/2014/main" id="{EE36086D-6D7C-44D6-ABDB-012BEBA32CC4}"/>
              </a:ext>
            </a:extLst>
          </p:cNvPr>
          <p:cNvSpPr/>
          <p:nvPr/>
        </p:nvSpPr>
        <p:spPr>
          <a:xfrm>
            <a:off x="1770676" y="4927993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riângulo Retângulo 43">
            <a:extLst>
              <a:ext uri="{FF2B5EF4-FFF2-40B4-BE49-F238E27FC236}">
                <a16:creationId xmlns="" xmlns:a16="http://schemas.microsoft.com/office/drawing/2014/main" id="{E5C50BC3-052E-498B-BB37-05B34EA4A674}"/>
              </a:ext>
            </a:extLst>
          </p:cNvPr>
          <p:cNvSpPr/>
          <p:nvPr/>
        </p:nvSpPr>
        <p:spPr>
          <a:xfrm rot="5400000">
            <a:off x="2820142" y="3888707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8">
            <a:extLst>
              <a:ext uri="{FF2B5EF4-FFF2-40B4-BE49-F238E27FC236}">
                <a16:creationId xmlns="" xmlns:a16="http://schemas.microsoft.com/office/drawing/2014/main" id="{1D455A93-97CD-402B-9E1A-08D24C250B21}"/>
              </a:ext>
            </a:extLst>
          </p:cNvPr>
          <p:cNvSpPr/>
          <p:nvPr/>
        </p:nvSpPr>
        <p:spPr>
          <a:xfrm>
            <a:off x="1770675" y="5780400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Triângulo Retângulo 45">
            <a:extLst>
              <a:ext uri="{FF2B5EF4-FFF2-40B4-BE49-F238E27FC236}">
                <a16:creationId xmlns="" xmlns:a16="http://schemas.microsoft.com/office/drawing/2014/main" id="{FFD21435-761E-46B9-8D52-7123BDE8E2F0}"/>
              </a:ext>
            </a:extLst>
          </p:cNvPr>
          <p:cNvSpPr/>
          <p:nvPr/>
        </p:nvSpPr>
        <p:spPr>
          <a:xfrm rot="5400000">
            <a:off x="2820141" y="4741114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A65214C3-C2F1-4080-8384-078555AF78A4}"/>
              </a:ext>
            </a:extLst>
          </p:cNvPr>
          <p:cNvSpPr txBox="1"/>
          <p:nvPr/>
        </p:nvSpPr>
        <p:spPr>
          <a:xfrm>
            <a:off x="1970593" y="3376981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Oficina de corpo, dança e movimento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5DC085B0-33C6-43AF-9B8C-D369BBAC83D5}"/>
              </a:ext>
            </a:extLst>
          </p:cNvPr>
          <p:cNvSpPr txBox="1"/>
          <p:nvPr/>
        </p:nvSpPr>
        <p:spPr>
          <a:xfrm>
            <a:off x="1770675" y="4846995"/>
            <a:ext cx="9466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Literatura infantil e a educação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literária de bebês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e demais crianças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pequenas</a:t>
            </a:r>
            <a:endParaRPr lang="pt-BR" sz="25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397CA4DD-9B5E-4614-B24F-14385EEBAFE3}"/>
              </a:ext>
            </a:extLst>
          </p:cNvPr>
          <p:cNvSpPr txBox="1"/>
          <p:nvPr/>
        </p:nvSpPr>
        <p:spPr>
          <a:xfrm>
            <a:off x="1970594" y="2558271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Libras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456F9FBA-3614-4BBF-BA31-C56E44F139E2}"/>
              </a:ext>
            </a:extLst>
          </p:cNvPr>
          <p:cNvSpPr txBox="1"/>
          <p:nvPr/>
        </p:nvSpPr>
        <p:spPr>
          <a:xfrm>
            <a:off x="2041150" y="5890545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Optativa</a:t>
            </a:r>
          </a:p>
        </p:txBody>
      </p:sp>
    </p:spTree>
    <p:extLst>
      <p:ext uri="{BB962C8B-B14F-4D97-AF65-F5344CB8AC3E}">
        <p14:creationId xmlns:p14="http://schemas.microsoft.com/office/powerpoint/2010/main" val="364742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8">
            <a:extLst>
              <a:ext uri="{FF2B5EF4-FFF2-40B4-BE49-F238E27FC236}">
                <a16:creationId xmlns="" xmlns:a16="http://schemas.microsoft.com/office/drawing/2014/main" id="{5835FE20-4573-4858-84A1-1C7FA592B949}"/>
              </a:ext>
            </a:extLst>
          </p:cNvPr>
          <p:cNvSpPr/>
          <p:nvPr/>
        </p:nvSpPr>
        <p:spPr>
          <a:xfrm>
            <a:off x="1770674" y="5980290"/>
            <a:ext cx="10283147" cy="877710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7D78857-D638-4453-B145-F8D455914F19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7571D7B-7602-4403-826D-C0A3E0FDBF59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5E9E918-BA9D-4C36-80D8-19ADBA8D2DEF}"/>
              </a:ext>
            </a:extLst>
          </p:cNvPr>
          <p:cNvSpPr/>
          <p:nvPr/>
        </p:nvSpPr>
        <p:spPr>
          <a:xfrm rot="5400000">
            <a:off x="-97785" y="5145419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71CDEA5-BF79-4379-AB0C-3F02BD6EE57C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2329C36B-2CB3-4301-A23D-F3B2565A35A9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00E64CA-53FA-4979-8625-1D16AAF24DA5}"/>
              </a:ext>
            </a:extLst>
          </p:cNvPr>
          <p:cNvSpPr/>
          <p:nvPr/>
        </p:nvSpPr>
        <p:spPr>
          <a:xfrm>
            <a:off x="270342" y="4922294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FB9D020-7452-43AB-A97E-A37420874DA6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00AB3F5B-5A4B-46F1-8229-E1FC8D2AFE14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41F2A74E-823C-4E48-9FCB-8FC1DDEB5F23}"/>
              </a:ext>
            </a:extLst>
          </p:cNvPr>
          <p:cNvSpPr txBox="1"/>
          <p:nvPr/>
        </p:nvSpPr>
        <p:spPr>
          <a:xfrm>
            <a:off x="40512" y="4960780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5.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A17C17E4-7F69-45B2-BB1B-9626E184169D}"/>
              </a:ext>
            </a:extLst>
          </p:cNvPr>
          <p:cNvGrpSpPr/>
          <p:nvPr/>
        </p:nvGrpSpPr>
        <p:grpSpPr>
          <a:xfrm>
            <a:off x="13648" y="136480"/>
            <a:ext cx="7435315" cy="1089082"/>
            <a:chOff x="489290" y="3059905"/>
            <a:chExt cx="7435315" cy="869335"/>
          </a:xfrm>
        </p:grpSpPr>
        <p:sp>
          <p:nvSpPr>
            <p:cNvPr id="14" name="Retângulo 8">
              <a:extLst>
                <a:ext uri="{FF2B5EF4-FFF2-40B4-BE49-F238E27FC236}">
                  <a16:creationId xmlns="" xmlns:a16="http://schemas.microsoft.com/office/drawing/2014/main" id="{64A9E0A2-9D7F-4ECF-84B8-FD3A8724D351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>
              <a:extLst>
                <a:ext uri="{FF2B5EF4-FFF2-40B4-BE49-F238E27FC236}">
                  <a16:creationId xmlns="" xmlns:a16="http://schemas.microsoft.com/office/drawing/2014/main" id="{E142936B-FCD9-478E-AFD9-F687F7F1A68C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DA8C3A2B-87D7-46FD-BEEA-BDB19E460628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Sexto Período</a:t>
              </a: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="" xmlns:a16="http://schemas.microsoft.com/office/drawing/2014/main" id="{D6742DBF-B828-4D04-BCA9-3CA1D8C06E99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="" xmlns:a16="http://schemas.microsoft.com/office/drawing/2014/main" id="{33BE8FB9-B95E-4E6C-84C9-52459F8A0F86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="" xmlns:a16="http://schemas.microsoft.com/office/drawing/2014/main" id="{AE36D814-4354-491F-B791-26D5111C5DF5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="" xmlns:a16="http://schemas.microsoft.com/office/drawing/2014/main" id="{CD9155E2-32CA-485C-B96F-C148F9B76140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="" xmlns:a16="http://schemas.microsoft.com/office/drawing/2014/main" id="{54F17793-D7E5-4A40-A1D3-1236A066CB4B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="" xmlns:a16="http://schemas.microsoft.com/office/drawing/2014/main" id="{35D1739B-D880-4CC8-A568-A10CF7ECEEF4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="" xmlns:a16="http://schemas.microsoft.com/office/drawing/2014/main" id="{177C6D3A-0B5A-4E02-92D4-A9102E636B75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DDD5F5D6-8859-4EA9-9841-EE438A0DCED9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C3371548-1EE0-4EEA-8917-44AEDDC91F7A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741E4406-10EA-487A-8D9A-8A39638648DD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0E0A76A9-395A-4DD3-8B12-5C5A7DE1BD63}"/>
              </a:ext>
            </a:extLst>
          </p:cNvPr>
          <p:cNvSpPr/>
          <p:nvPr/>
        </p:nvSpPr>
        <p:spPr>
          <a:xfrm rot="5400000">
            <a:off x="-97785" y="5984632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D0961883-E544-4173-A350-FFE162DB0B12}"/>
              </a:ext>
            </a:extLst>
          </p:cNvPr>
          <p:cNvSpPr/>
          <p:nvPr/>
        </p:nvSpPr>
        <p:spPr>
          <a:xfrm>
            <a:off x="270342" y="5761507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B5085038-A74C-4DAA-9E90-DF92C2858EDE}"/>
              </a:ext>
            </a:extLst>
          </p:cNvPr>
          <p:cNvSpPr txBox="1"/>
          <p:nvPr/>
        </p:nvSpPr>
        <p:spPr>
          <a:xfrm>
            <a:off x="40512" y="5799993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6.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EA053858-476F-4F68-B7F0-6ADE65DC48F1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CE971B10-4DA8-4AEE-BC8E-3A07062EB743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6AD3A08F-6D6C-49E0-9153-68AAEDABC483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tângulo 8">
            <a:extLst>
              <a:ext uri="{FF2B5EF4-FFF2-40B4-BE49-F238E27FC236}">
                <a16:creationId xmlns="" xmlns:a16="http://schemas.microsoft.com/office/drawing/2014/main" id="{24D855D3-EBC7-4000-B1F7-6E69C0705620}"/>
              </a:ext>
            </a:extLst>
          </p:cNvPr>
          <p:cNvSpPr/>
          <p:nvPr/>
        </p:nvSpPr>
        <p:spPr>
          <a:xfrm>
            <a:off x="1829476" y="1432000"/>
            <a:ext cx="10189065" cy="825584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="" xmlns:a16="http://schemas.microsoft.com/office/drawing/2014/main" id="{688588B2-98C2-4D15-B1F8-FC877738616D}"/>
              </a:ext>
            </a:extLst>
          </p:cNvPr>
          <p:cNvSpPr/>
          <p:nvPr/>
        </p:nvSpPr>
        <p:spPr>
          <a:xfrm rot="5400000">
            <a:off x="2878944" y="427990"/>
            <a:ext cx="374676" cy="2462815"/>
          </a:xfrm>
          <a:prstGeom prst="rtTriangle">
            <a:avLst/>
          </a:pr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8">
            <a:extLst>
              <a:ext uri="{FF2B5EF4-FFF2-40B4-BE49-F238E27FC236}">
                <a16:creationId xmlns="" xmlns:a16="http://schemas.microsoft.com/office/drawing/2014/main" id="{EB39B2E3-B520-4397-84CB-178F0447C474}"/>
              </a:ext>
            </a:extLst>
          </p:cNvPr>
          <p:cNvSpPr/>
          <p:nvPr/>
        </p:nvSpPr>
        <p:spPr>
          <a:xfrm>
            <a:off x="1770677" y="241177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riângulo Retângulo 35">
            <a:extLst>
              <a:ext uri="{FF2B5EF4-FFF2-40B4-BE49-F238E27FC236}">
                <a16:creationId xmlns="" xmlns:a16="http://schemas.microsoft.com/office/drawing/2014/main" id="{7B6F4182-C1A6-418A-9B39-FAAC91DBD4E1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8C6568A4-BE62-47BF-99AA-411603371ECE}"/>
              </a:ext>
            </a:extLst>
          </p:cNvPr>
          <p:cNvSpPr txBox="1"/>
          <p:nvPr/>
        </p:nvSpPr>
        <p:spPr>
          <a:xfrm>
            <a:off x="1770674" y="2341292"/>
            <a:ext cx="94668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Avaliação, projetos e documentação pedagógica na Educação Infantil</a:t>
            </a:r>
          </a:p>
        </p:txBody>
      </p:sp>
      <p:sp>
        <p:nvSpPr>
          <p:cNvPr id="38" name="Retângulo 8">
            <a:extLst>
              <a:ext uri="{FF2B5EF4-FFF2-40B4-BE49-F238E27FC236}">
                <a16:creationId xmlns="" xmlns:a16="http://schemas.microsoft.com/office/drawing/2014/main" id="{F658F32D-9687-4E0F-A012-B0127928C9F5}"/>
              </a:ext>
            </a:extLst>
          </p:cNvPr>
          <p:cNvSpPr/>
          <p:nvPr/>
        </p:nvSpPr>
        <p:spPr>
          <a:xfrm>
            <a:off x="1770677" y="323510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Triângulo Retângulo 38">
            <a:extLst>
              <a:ext uri="{FF2B5EF4-FFF2-40B4-BE49-F238E27FC236}">
                <a16:creationId xmlns="" xmlns:a16="http://schemas.microsoft.com/office/drawing/2014/main" id="{8FEBCE68-FA45-4AF6-AB1D-EBFD9066EAD2}"/>
              </a:ext>
            </a:extLst>
          </p:cNvPr>
          <p:cNvSpPr/>
          <p:nvPr/>
        </p:nvSpPr>
        <p:spPr>
          <a:xfrm rot="5400000">
            <a:off x="2820143" y="2195821"/>
            <a:ext cx="374676" cy="246281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8">
            <a:extLst>
              <a:ext uri="{FF2B5EF4-FFF2-40B4-BE49-F238E27FC236}">
                <a16:creationId xmlns="" xmlns:a16="http://schemas.microsoft.com/office/drawing/2014/main" id="{98980C32-882A-4859-B42B-F046668CF55B}"/>
              </a:ext>
            </a:extLst>
          </p:cNvPr>
          <p:cNvSpPr/>
          <p:nvPr/>
        </p:nvSpPr>
        <p:spPr>
          <a:xfrm>
            <a:off x="1770676" y="407373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riângulo Retângulo 40">
            <a:extLst>
              <a:ext uri="{FF2B5EF4-FFF2-40B4-BE49-F238E27FC236}">
                <a16:creationId xmlns="" xmlns:a16="http://schemas.microsoft.com/office/drawing/2014/main" id="{D8291147-7269-48CC-B7F9-23E3011EE3F8}"/>
              </a:ext>
            </a:extLst>
          </p:cNvPr>
          <p:cNvSpPr/>
          <p:nvPr/>
        </p:nvSpPr>
        <p:spPr>
          <a:xfrm rot="5400000">
            <a:off x="2820142" y="3034446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8">
            <a:extLst>
              <a:ext uri="{FF2B5EF4-FFF2-40B4-BE49-F238E27FC236}">
                <a16:creationId xmlns="" xmlns:a16="http://schemas.microsoft.com/office/drawing/2014/main" id="{949D26F5-60DA-4F73-A92F-4790D1E1BB7A}"/>
              </a:ext>
            </a:extLst>
          </p:cNvPr>
          <p:cNvSpPr/>
          <p:nvPr/>
        </p:nvSpPr>
        <p:spPr>
          <a:xfrm>
            <a:off x="1770676" y="4927993"/>
            <a:ext cx="10165548" cy="857067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Triângulo Retângulo 43">
            <a:extLst>
              <a:ext uri="{FF2B5EF4-FFF2-40B4-BE49-F238E27FC236}">
                <a16:creationId xmlns="" xmlns:a16="http://schemas.microsoft.com/office/drawing/2014/main" id="{3C521FE7-5979-43DA-957E-D0B1DB462B9F}"/>
              </a:ext>
            </a:extLst>
          </p:cNvPr>
          <p:cNvSpPr/>
          <p:nvPr/>
        </p:nvSpPr>
        <p:spPr>
          <a:xfrm rot="5400000">
            <a:off x="2820142" y="3888707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riângulo Retângulo 45">
            <a:extLst>
              <a:ext uri="{FF2B5EF4-FFF2-40B4-BE49-F238E27FC236}">
                <a16:creationId xmlns="" xmlns:a16="http://schemas.microsoft.com/office/drawing/2014/main" id="{CFED3111-F0D9-4441-90CF-FC3230718B25}"/>
              </a:ext>
            </a:extLst>
          </p:cNvPr>
          <p:cNvSpPr/>
          <p:nvPr/>
        </p:nvSpPr>
        <p:spPr>
          <a:xfrm rot="5400000">
            <a:off x="2740120" y="4973653"/>
            <a:ext cx="282074" cy="223436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CaixaDeTexto 41">
            <a:extLst>
              <a:ext uri="{FF2B5EF4-FFF2-40B4-BE49-F238E27FC236}">
                <a16:creationId xmlns="" xmlns:a16="http://schemas.microsoft.com/office/drawing/2014/main" id="{19B03F47-95CD-43ED-8567-A2F8E7B6ABE2}"/>
              </a:ext>
            </a:extLst>
          </p:cNvPr>
          <p:cNvSpPr txBox="1"/>
          <p:nvPr/>
        </p:nvSpPr>
        <p:spPr>
          <a:xfrm>
            <a:off x="1864754" y="4909879"/>
            <a:ext cx="94668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Currículo, projeto pedagógico e campos de experiência na educação infantil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EEFFB609-C632-4928-9128-4086B8ACDE78}"/>
              </a:ext>
            </a:extLst>
          </p:cNvPr>
          <p:cNvSpPr txBox="1"/>
          <p:nvPr/>
        </p:nvSpPr>
        <p:spPr>
          <a:xfrm>
            <a:off x="1829476" y="1469132"/>
            <a:ext cx="9466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latin typeface="Abadi" panose="020B0604020104020204" pitchFamily="34" charset="0"/>
              </a:rPr>
              <a:t>Práticas educativas </a:t>
            </a:r>
            <a:r>
              <a:rPr lang="pt-BR" sz="2400" dirty="0" smtClean="0">
                <a:solidFill>
                  <a:srgbClr val="FFFFFF"/>
                </a:solidFill>
                <a:latin typeface="Abadi" panose="020B0604020104020204" pitchFamily="34" charset="0"/>
              </a:rPr>
              <a:t>educação infantil V: bebês, demais </a:t>
            </a:r>
            <a:r>
              <a:rPr lang="pt-BR" sz="2400" dirty="0">
                <a:solidFill>
                  <a:srgbClr val="FFFFFF"/>
                </a:solidFill>
                <a:latin typeface="Abadi" panose="020B0604020104020204" pitchFamily="34" charset="0"/>
              </a:rPr>
              <a:t>crianças bem pequenas e o mundo físico, natural e social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D3367405-8B10-426E-8A80-A79E7840FD4F}"/>
              </a:ext>
            </a:extLst>
          </p:cNvPr>
          <p:cNvSpPr txBox="1"/>
          <p:nvPr/>
        </p:nvSpPr>
        <p:spPr>
          <a:xfrm>
            <a:off x="1805954" y="4016262"/>
            <a:ext cx="94668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Abadi" panose="020B0604020104020204" pitchFamily="34" charset="0"/>
              </a:rPr>
              <a:t>Metodologia III </a:t>
            </a:r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– pesquisa </a:t>
            </a:r>
            <a:r>
              <a:rPr lang="pt-BR" sz="2600" dirty="0" smtClean="0">
                <a:solidFill>
                  <a:srgbClr val="FFFFFF"/>
                </a:solidFill>
                <a:latin typeface="Abadi" panose="020B0604020104020204" pitchFamily="34" charset="0"/>
              </a:rPr>
              <a:t>na Educação Infantil: </a:t>
            </a:r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concluindo o TCC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745958F4-09F4-42A3-B75A-5A884F6DA450}"/>
              </a:ext>
            </a:extLst>
          </p:cNvPr>
          <p:cNvSpPr txBox="1"/>
          <p:nvPr/>
        </p:nvSpPr>
        <p:spPr>
          <a:xfrm>
            <a:off x="1770676" y="3322557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Carreira e trabalho docente na educação infantil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0AB5A808-6B9C-4C5D-9679-5389C695D283}"/>
              </a:ext>
            </a:extLst>
          </p:cNvPr>
          <p:cNvSpPr txBox="1"/>
          <p:nvPr/>
        </p:nvSpPr>
        <p:spPr>
          <a:xfrm>
            <a:off x="1905091" y="5996226"/>
            <a:ext cx="9772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Estágio curricular III: observando e propondo práticas educativas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com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crianças pequenas</a:t>
            </a:r>
          </a:p>
        </p:txBody>
      </p:sp>
    </p:spTree>
    <p:extLst>
      <p:ext uri="{BB962C8B-B14F-4D97-AF65-F5344CB8AC3E}">
        <p14:creationId xmlns:p14="http://schemas.microsoft.com/office/powerpoint/2010/main" val="312271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09AC510-57A9-4D7A-8922-250D9591A563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1B628B9-D7B8-4975-B288-C2E4F69D9C08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6346E9D-21E2-4582-B009-47B119F2903C}"/>
              </a:ext>
            </a:extLst>
          </p:cNvPr>
          <p:cNvSpPr/>
          <p:nvPr/>
        </p:nvSpPr>
        <p:spPr>
          <a:xfrm rot="5400000">
            <a:off x="-97785" y="5145419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FF23C16D-3205-42E0-853A-0FF25146187C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CB875EA-7079-450E-AE77-5F96301EEF9D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937F1256-632D-4B0A-80A5-B70CE000BAFA}"/>
              </a:ext>
            </a:extLst>
          </p:cNvPr>
          <p:cNvSpPr/>
          <p:nvPr/>
        </p:nvSpPr>
        <p:spPr>
          <a:xfrm>
            <a:off x="270342" y="4922294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587E32FE-5342-449A-9EF5-F6136DC08B74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787698C-6D53-400E-9E55-5983B6B2CDF4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229E3EC-53D9-40F1-808F-DA33766A5633}"/>
              </a:ext>
            </a:extLst>
          </p:cNvPr>
          <p:cNvSpPr txBox="1"/>
          <p:nvPr/>
        </p:nvSpPr>
        <p:spPr>
          <a:xfrm>
            <a:off x="40512" y="4960780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5.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79AF7803-739D-4655-B979-C22AC9CE3E00}"/>
              </a:ext>
            </a:extLst>
          </p:cNvPr>
          <p:cNvGrpSpPr/>
          <p:nvPr/>
        </p:nvGrpSpPr>
        <p:grpSpPr>
          <a:xfrm>
            <a:off x="13648" y="136480"/>
            <a:ext cx="7435315" cy="1089082"/>
            <a:chOff x="489290" y="3059905"/>
            <a:chExt cx="7435315" cy="869335"/>
          </a:xfrm>
        </p:grpSpPr>
        <p:sp>
          <p:nvSpPr>
            <p:cNvPr id="14" name="Retângulo 8">
              <a:extLst>
                <a:ext uri="{FF2B5EF4-FFF2-40B4-BE49-F238E27FC236}">
                  <a16:creationId xmlns="" xmlns:a16="http://schemas.microsoft.com/office/drawing/2014/main" id="{59E2D643-A355-4657-A54A-EDBAF1C516AC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>
              <a:extLst>
                <a:ext uri="{FF2B5EF4-FFF2-40B4-BE49-F238E27FC236}">
                  <a16:creationId xmlns="" xmlns:a16="http://schemas.microsoft.com/office/drawing/2014/main" id="{3F39F42F-C19C-4401-A780-98212A386EAF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3DF1DC08-84A3-4341-A218-D10A2996F5A1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Sétimo Período</a:t>
              </a: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="" xmlns:a16="http://schemas.microsoft.com/office/drawing/2014/main" id="{B63DD643-B5A1-4371-9C03-21E81C28293B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="" xmlns:a16="http://schemas.microsoft.com/office/drawing/2014/main" id="{EE8D8631-8EA0-4F36-895E-C2F1D1658DC2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="" xmlns:a16="http://schemas.microsoft.com/office/drawing/2014/main" id="{D20A2BD9-5C76-4316-A014-37CF24C7F4D3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="" xmlns:a16="http://schemas.microsoft.com/office/drawing/2014/main" id="{42DA57A3-3614-47AC-A08C-54CB4A796688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="" xmlns:a16="http://schemas.microsoft.com/office/drawing/2014/main" id="{FB160FEC-9C4A-4268-8F97-DC82E1569CCC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="" xmlns:a16="http://schemas.microsoft.com/office/drawing/2014/main" id="{FF989D16-A373-4BBD-B73C-E3AB66AEF851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="" xmlns:a16="http://schemas.microsoft.com/office/drawing/2014/main" id="{B82D9B37-8DDA-4680-AAAD-810290EAD739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583B62AA-4F94-4307-BCB3-FA0FCC894090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E09284F2-7D97-4A48-BF87-589609EC8290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DD6074B1-1FF9-4D0C-B74A-CD6CA42FFA9E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3B6503BF-508C-4E15-BE71-B94509E6B2E9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B6684C82-D989-4D67-BB2C-59D103020DD9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9DACA9F1-7F84-48B3-B85F-EF26CAEEF250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tângulo 8">
            <a:extLst>
              <a:ext uri="{FF2B5EF4-FFF2-40B4-BE49-F238E27FC236}">
                <a16:creationId xmlns="" xmlns:a16="http://schemas.microsoft.com/office/drawing/2014/main" id="{B0656F51-EBF0-4721-AAE9-10627DC49553}"/>
              </a:ext>
            </a:extLst>
          </p:cNvPr>
          <p:cNvSpPr/>
          <p:nvPr/>
        </p:nvSpPr>
        <p:spPr>
          <a:xfrm>
            <a:off x="1770678" y="1363957"/>
            <a:ext cx="10130266" cy="919569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="" xmlns:a16="http://schemas.microsoft.com/office/drawing/2014/main" id="{7E654228-8FA8-47E4-9EEA-2BB99ADD3F9E}"/>
              </a:ext>
            </a:extLst>
          </p:cNvPr>
          <p:cNvSpPr/>
          <p:nvPr/>
        </p:nvSpPr>
        <p:spPr>
          <a:xfrm rot="5400000">
            <a:off x="2820144" y="522055"/>
            <a:ext cx="374676" cy="2462815"/>
          </a:xfrm>
          <a:prstGeom prst="rtTriangle">
            <a:avLst/>
          </a:prstGeom>
          <a:solidFill>
            <a:srgbClr val="FD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8">
            <a:extLst>
              <a:ext uri="{FF2B5EF4-FFF2-40B4-BE49-F238E27FC236}">
                <a16:creationId xmlns="" xmlns:a16="http://schemas.microsoft.com/office/drawing/2014/main" id="{80B8DB16-DF6B-44BC-B069-A461916CB616}"/>
              </a:ext>
            </a:extLst>
          </p:cNvPr>
          <p:cNvSpPr/>
          <p:nvPr/>
        </p:nvSpPr>
        <p:spPr>
          <a:xfrm>
            <a:off x="1770677" y="241177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riângulo Retângulo 35">
            <a:extLst>
              <a:ext uri="{FF2B5EF4-FFF2-40B4-BE49-F238E27FC236}">
                <a16:creationId xmlns="" xmlns:a16="http://schemas.microsoft.com/office/drawing/2014/main" id="{75F51A09-FD4D-4295-BDF0-7061388939DA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8">
            <a:extLst>
              <a:ext uri="{FF2B5EF4-FFF2-40B4-BE49-F238E27FC236}">
                <a16:creationId xmlns="" xmlns:a16="http://schemas.microsoft.com/office/drawing/2014/main" id="{368EEA24-213E-411A-8FE6-07B9AE1177F8}"/>
              </a:ext>
            </a:extLst>
          </p:cNvPr>
          <p:cNvSpPr/>
          <p:nvPr/>
        </p:nvSpPr>
        <p:spPr>
          <a:xfrm>
            <a:off x="1770676" y="407373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8">
            <a:extLst>
              <a:ext uri="{FF2B5EF4-FFF2-40B4-BE49-F238E27FC236}">
                <a16:creationId xmlns="" xmlns:a16="http://schemas.microsoft.com/office/drawing/2014/main" id="{61C82C75-F447-4F56-A2DF-38206E0AC45A}"/>
              </a:ext>
            </a:extLst>
          </p:cNvPr>
          <p:cNvSpPr/>
          <p:nvPr/>
        </p:nvSpPr>
        <p:spPr>
          <a:xfrm>
            <a:off x="1770677" y="323510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Triângulo Retângulo 38">
            <a:extLst>
              <a:ext uri="{FF2B5EF4-FFF2-40B4-BE49-F238E27FC236}">
                <a16:creationId xmlns="" xmlns:a16="http://schemas.microsoft.com/office/drawing/2014/main" id="{D2324C7D-594B-4358-9A2C-9B993826EAC0}"/>
              </a:ext>
            </a:extLst>
          </p:cNvPr>
          <p:cNvSpPr/>
          <p:nvPr/>
        </p:nvSpPr>
        <p:spPr>
          <a:xfrm rot="5400000">
            <a:off x="2820143" y="2195821"/>
            <a:ext cx="374676" cy="246281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E3C87931-A9B4-4D42-A0E0-2A7C58E05A12}"/>
              </a:ext>
            </a:extLst>
          </p:cNvPr>
          <p:cNvSpPr txBox="1"/>
          <p:nvPr/>
        </p:nvSpPr>
        <p:spPr>
          <a:xfrm>
            <a:off x="2041151" y="3317228"/>
            <a:ext cx="94668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Oficina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IV: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o professor como agente de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cultura</a:t>
            </a:r>
            <a:endParaRPr lang="pt-BR" sz="25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1" name="Triângulo Retângulo 40">
            <a:extLst>
              <a:ext uri="{FF2B5EF4-FFF2-40B4-BE49-F238E27FC236}">
                <a16:creationId xmlns="" xmlns:a16="http://schemas.microsoft.com/office/drawing/2014/main" id="{0C5E68F4-CDEB-44D5-8B9F-5BDC3390A230}"/>
              </a:ext>
            </a:extLst>
          </p:cNvPr>
          <p:cNvSpPr/>
          <p:nvPr/>
        </p:nvSpPr>
        <p:spPr>
          <a:xfrm rot="5400000">
            <a:off x="2820142" y="3034446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8">
            <a:extLst>
              <a:ext uri="{FF2B5EF4-FFF2-40B4-BE49-F238E27FC236}">
                <a16:creationId xmlns="" xmlns:a16="http://schemas.microsoft.com/office/drawing/2014/main" id="{2BB59703-95AD-44FB-9946-D0912EEE4AB0}"/>
              </a:ext>
            </a:extLst>
          </p:cNvPr>
          <p:cNvSpPr/>
          <p:nvPr/>
        </p:nvSpPr>
        <p:spPr>
          <a:xfrm>
            <a:off x="1770676" y="4927993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Triângulo Retângulo 43">
            <a:extLst>
              <a:ext uri="{FF2B5EF4-FFF2-40B4-BE49-F238E27FC236}">
                <a16:creationId xmlns="" xmlns:a16="http://schemas.microsoft.com/office/drawing/2014/main" id="{A66AE03F-CFFA-40A6-B90E-791A706411B6}"/>
              </a:ext>
            </a:extLst>
          </p:cNvPr>
          <p:cNvSpPr/>
          <p:nvPr/>
        </p:nvSpPr>
        <p:spPr>
          <a:xfrm rot="5400000">
            <a:off x="2820142" y="3888707"/>
            <a:ext cx="374676" cy="2462815"/>
          </a:xfrm>
          <a:prstGeom prst="rtTriangl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F374C4AB-44A2-41BF-BB40-2432089BC665}"/>
              </a:ext>
            </a:extLst>
          </p:cNvPr>
          <p:cNvSpPr txBox="1"/>
          <p:nvPr/>
        </p:nvSpPr>
        <p:spPr>
          <a:xfrm>
            <a:off x="1817716" y="2554175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Gestão e coordenação pedagógica na educação infantil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F86EDBCB-00AD-439E-BCF9-8E52779A173F}"/>
              </a:ext>
            </a:extLst>
          </p:cNvPr>
          <p:cNvSpPr txBox="1"/>
          <p:nvPr/>
        </p:nvSpPr>
        <p:spPr>
          <a:xfrm>
            <a:off x="1817714" y="5062747"/>
            <a:ext cx="946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FFFFFF"/>
                </a:solidFill>
                <a:latin typeface="Abadi" panose="020B0604020104020204" pitchFamily="34" charset="0"/>
              </a:rPr>
              <a:t>Seminário temático </a:t>
            </a:r>
            <a:r>
              <a:rPr lang="pt-BR" sz="2600" dirty="0" smtClean="0">
                <a:solidFill>
                  <a:srgbClr val="FFFFFF"/>
                </a:solidFill>
                <a:latin typeface="Abadi" panose="020B0604020104020204" pitchFamily="34" charset="0"/>
              </a:rPr>
              <a:t>III</a:t>
            </a:r>
            <a:endParaRPr lang="pt-BR" sz="26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7DB03E96-00C1-44A4-AA4A-2B89698CD0C1}"/>
              </a:ext>
            </a:extLst>
          </p:cNvPr>
          <p:cNvSpPr txBox="1"/>
          <p:nvPr/>
        </p:nvSpPr>
        <p:spPr>
          <a:xfrm>
            <a:off x="1970593" y="1437405"/>
            <a:ext cx="9466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Práticas educativas na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educação infantil VI: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as crianças pequenas e o mundo físico, natural e social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FD56A974-7A39-4E01-8F90-5C7F1F27FCC7}"/>
              </a:ext>
            </a:extLst>
          </p:cNvPr>
          <p:cNvSpPr txBox="1"/>
          <p:nvPr/>
        </p:nvSpPr>
        <p:spPr>
          <a:xfrm>
            <a:off x="1782434" y="3994186"/>
            <a:ext cx="9466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chemeClr val="bg1"/>
                </a:solidFill>
                <a:latin typeface="Abadi" panose="020B0604020104020204" pitchFamily="34" charset="0"/>
              </a:rPr>
              <a:t>Estágio curricular III: observando e propondo práticas educativas para crianças pequenas</a:t>
            </a:r>
          </a:p>
        </p:txBody>
      </p:sp>
    </p:spTree>
    <p:extLst>
      <p:ext uri="{BB962C8B-B14F-4D97-AF65-F5344CB8AC3E}">
        <p14:creationId xmlns:p14="http://schemas.microsoft.com/office/powerpoint/2010/main" val="406490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63D0593-57EB-490E-A698-223FDE6AA124}"/>
              </a:ext>
            </a:extLst>
          </p:cNvPr>
          <p:cNvSpPr/>
          <p:nvPr/>
        </p:nvSpPr>
        <p:spPr>
          <a:xfrm rot="5400000">
            <a:off x="-97785" y="3462927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80C2BB2-6540-489B-BC32-AFF1D3CF3A26}"/>
              </a:ext>
            </a:extLst>
          </p:cNvPr>
          <p:cNvSpPr/>
          <p:nvPr/>
        </p:nvSpPr>
        <p:spPr>
          <a:xfrm rot="5400000">
            <a:off x="-97785" y="26237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38007E3-FCE5-4FB3-9D60-A7C0AA6D353C}"/>
              </a:ext>
            </a:extLst>
          </p:cNvPr>
          <p:cNvSpPr/>
          <p:nvPr/>
        </p:nvSpPr>
        <p:spPr>
          <a:xfrm>
            <a:off x="270342" y="3239802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E23160E3-31E2-4DAC-949C-67BAF87ADA9A}"/>
              </a:ext>
            </a:extLst>
          </p:cNvPr>
          <p:cNvSpPr/>
          <p:nvPr/>
        </p:nvSpPr>
        <p:spPr>
          <a:xfrm>
            <a:off x="270342" y="24005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1294B21-8BE0-4B14-8E9F-E8BC06D17E7C}"/>
              </a:ext>
            </a:extLst>
          </p:cNvPr>
          <p:cNvSpPr txBox="1"/>
          <p:nvPr/>
        </p:nvSpPr>
        <p:spPr>
          <a:xfrm>
            <a:off x="40512" y="3278288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3.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FB6B5864-7FC9-4497-B27F-D4210856AE94}"/>
              </a:ext>
            </a:extLst>
          </p:cNvPr>
          <p:cNvSpPr txBox="1"/>
          <p:nvPr/>
        </p:nvSpPr>
        <p:spPr>
          <a:xfrm>
            <a:off x="40512" y="24390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2.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08721CB1-3AC3-433A-A0A8-B0E50509ADD1}"/>
              </a:ext>
            </a:extLst>
          </p:cNvPr>
          <p:cNvGrpSpPr/>
          <p:nvPr/>
        </p:nvGrpSpPr>
        <p:grpSpPr>
          <a:xfrm>
            <a:off x="0" y="148238"/>
            <a:ext cx="7435315" cy="1089082"/>
            <a:chOff x="489290" y="3059905"/>
            <a:chExt cx="7435315" cy="869335"/>
          </a:xfrm>
        </p:grpSpPr>
        <p:sp>
          <p:nvSpPr>
            <p:cNvPr id="14" name="Retângulo 8">
              <a:extLst>
                <a:ext uri="{FF2B5EF4-FFF2-40B4-BE49-F238E27FC236}">
                  <a16:creationId xmlns="" xmlns:a16="http://schemas.microsoft.com/office/drawing/2014/main" id="{38BAFB5A-230C-4810-A4D0-FF16D90F948E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>
              <a:extLst>
                <a:ext uri="{FF2B5EF4-FFF2-40B4-BE49-F238E27FC236}">
                  <a16:creationId xmlns="" xmlns:a16="http://schemas.microsoft.com/office/drawing/2014/main" id="{41B57EEB-E7E5-4EDA-B4C1-ABC42336CD17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156B8B94-FD25-40ED-A6D0-46BAC87EF162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FFFFFF"/>
                  </a:solidFill>
                  <a:latin typeface="Abadi" panose="020B0604020104020204" pitchFamily="34" charset="0"/>
                </a:rPr>
                <a:t>Oitavo Período</a:t>
              </a: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="" xmlns:a16="http://schemas.microsoft.com/office/drawing/2014/main" id="{03E1BFAD-D61B-49CF-98D2-B9ABFB2284B0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="" xmlns:a16="http://schemas.microsoft.com/office/drawing/2014/main" id="{DC472720-9EF3-461F-A0FE-F9D6F315BF85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="" xmlns:a16="http://schemas.microsoft.com/office/drawing/2014/main" id="{C2D5F130-A766-4FBE-8B0D-7AFF43A42E08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="" xmlns:a16="http://schemas.microsoft.com/office/drawing/2014/main" id="{1D7E93FC-37B8-4327-A3BC-0C2C7357EBC9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="" xmlns:a16="http://schemas.microsoft.com/office/drawing/2014/main" id="{A99DD119-92DF-4798-B5D0-23B650BECE8D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="" xmlns:a16="http://schemas.microsoft.com/office/drawing/2014/main" id="{BE606788-CE57-4F91-9B7A-97FAC4B10B68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="" xmlns:a16="http://schemas.microsoft.com/office/drawing/2014/main" id="{3B413258-06E6-4E62-B1BB-AC92BABA04F7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57EF48BC-D9C6-4F5E-8DD1-26E9B25DD5AE}"/>
              </a:ext>
            </a:extLst>
          </p:cNvPr>
          <p:cNvSpPr/>
          <p:nvPr/>
        </p:nvSpPr>
        <p:spPr>
          <a:xfrm rot="5400000">
            <a:off x="-97785" y="1785822"/>
            <a:ext cx="722184" cy="278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C2060513-D7D0-402A-AFBB-3342FFAAC691}"/>
              </a:ext>
            </a:extLst>
          </p:cNvPr>
          <p:cNvSpPr/>
          <p:nvPr/>
        </p:nvSpPr>
        <p:spPr>
          <a:xfrm>
            <a:off x="270342" y="1562697"/>
            <a:ext cx="1353921" cy="723304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C2D9E630-CF69-4197-A75D-B4D5ECBAA2EF}"/>
              </a:ext>
            </a:extLst>
          </p:cNvPr>
          <p:cNvSpPr txBox="1"/>
          <p:nvPr/>
        </p:nvSpPr>
        <p:spPr>
          <a:xfrm>
            <a:off x="40512" y="1601183"/>
            <a:ext cx="724349" cy="646331"/>
          </a:xfrm>
          <a:prstGeom prst="rect">
            <a:avLst/>
          </a:prstGeom>
          <a:solidFill>
            <a:srgbClr val="01D2AA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1.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7058C31F-5281-4A13-B0C9-6E33938E14C5}"/>
              </a:ext>
            </a:extLst>
          </p:cNvPr>
          <p:cNvSpPr/>
          <p:nvPr/>
        </p:nvSpPr>
        <p:spPr>
          <a:xfrm rot="5400000">
            <a:off x="-97785" y="4289814"/>
            <a:ext cx="722184" cy="278759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0830B97A-AE1C-4341-870C-8EE14E64ED84}"/>
              </a:ext>
            </a:extLst>
          </p:cNvPr>
          <p:cNvSpPr/>
          <p:nvPr/>
        </p:nvSpPr>
        <p:spPr>
          <a:xfrm>
            <a:off x="270342" y="4066689"/>
            <a:ext cx="1353921" cy="7233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D6E0F9FA-E8EF-446B-A9E8-8A2744EDB7C3}"/>
              </a:ext>
            </a:extLst>
          </p:cNvPr>
          <p:cNvSpPr txBox="1"/>
          <p:nvPr/>
        </p:nvSpPr>
        <p:spPr>
          <a:xfrm>
            <a:off x="40512" y="4105175"/>
            <a:ext cx="7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4.</a:t>
            </a:r>
            <a:endParaRPr lang="pt-BR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tângulo 8">
            <a:extLst>
              <a:ext uri="{FF2B5EF4-FFF2-40B4-BE49-F238E27FC236}">
                <a16:creationId xmlns="" xmlns:a16="http://schemas.microsoft.com/office/drawing/2014/main" id="{E63A9AA2-197D-4C60-AC8D-9ED0CD6039AF}"/>
              </a:ext>
            </a:extLst>
          </p:cNvPr>
          <p:cNvSpPr/>
          <p:nvPr/>
        </p:nvSpPr>
        <p:spPr>
          <a:xfrm>
            <a:off x="1758917" y="1349693"/>
            <a:ext cx="10200826" cy="966682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="" xmlns:a16="http://schemas.microsoft.com/office/drawing/2014/main" id="{EBE705F9-166F-4B2B-9508-6D4ADEBC1238}"/>
              </a:ext>
            </a:extLst>
          </p:cNvPr>
          <p:cNvSpPr/>
          <p:nvPr/>
        </p:nvSpPr>
        <p:spPr>
          <a:xfrm rot="5400000">
            <a:off x="2761345" y="322168"/>
            <a:ext cx="374676" cy="246281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8">
            <a:extLst>
              <a:ext uri="{FF2B5EF4-FFF2-40B4-BE49-F238E27FC236}">
                <a16:creationId xmlns="" xmlns:a16="http://schemas.microsoft.com/office/drawing/2014/main" id="{E4E52069-4CBC-4B76-B883-43264DA09B6C}"/>
              </a:ext>
            </a:extLst>
          </p:cNvPr>
          <p:cNvSpPr/>
          <p:nvPr/>
        </p:nvSpPr>
        <p:spPr>
          <a:xfrm>
            <a:off x="1770677" y="2411772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riângulo Retângulo 35">
            <a:extLst>
              <a:ext uri="{FF2B5EF4-FFF2-40B4-BE49-F238E27FC236}">
                <a16:creationId xmlns="" xmlns:a16="http://schemas.microsoft.com/office/drawing/2014/main" id="{894DC1CD-1873-4836-A800-4BE1969A4A41}"/>
              </a:ext>
            </a:extLst>
          </p:cNvPr>
          <p:cNvSpPr/>
          <p:nvPr/>
        </p:nvSpPr>
        <p:spPr>
          <a:xfrm rot="5400000">
            <a:off x="2820143" y="1372486"/>
            <a:ext cx="374676" cy="246281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8">
            <a:extLst>
              <a:ext uri="{FF2B5EF4-FFF2-40B4-BE49-F238E27FC236}">
                <a16:creationId xmlns="" xmlns:a16="http://schemas.microsoft.com/office/drawing/2014/main" id="{1979FF27-92B9-42D5-B7D6-71A12E46EF7B}"/>
              </a:ext>
            </a:extLst>
          </p:cNvPr>
          <p:cNvSpPr/>
          <p:nvPr/>
        </p:nvSpPr>
        <p:spPr>
          <a:xfrm>
            <a:off x="1770677" y="3235107"/>
            <a:ext cx="10150980" cy="722185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riângulo Retângulo 38">
            <a:extLst>
              <a:ext uri="{FF2B5EF4-FFF2-40B4-BE49-F238E27FC236}">
                <a16:creationId xmlns="" xmlns:a16="http://schemas.microsoft.com/office/drawing/2014/main" id="{4D72A149-0E26-49A5-99CE-A62782FEBB2B}"/>
              </a:ext>
            </a:extLst>
          </p:cNvPr>
          <p:cNvSpPr/>
          <p:nvPr/>
        </p:nvSpPr>
        <p:spPr>
          <a:xfrm rot="5400000">
            <a:off x="2820143" y="2195821"/>
            <a:ext cx="374676" cy="246281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8">
            <a:extLst>
              <a:ext uri="{FF2B5EF4-FFF2-40B4-BE49-F238E27FC236}">
                <a16:creationId xmlns="" xmlns:a16="http://schemas.microsoft.com/office/drawing/2014/main" id="{889AFB59-2E37-41E8-B896-426A40563EF4}"/>
              </a:ext>
            </a:extLst>
          </p:cNvPr>
          <p:cNvSpPr/>
          <p:nvPr/>
        </p:nvSpPr>
        <p:spPr>
          <a:xfrm>
            <a:off x="1782436" y="4156038"/>
            <a:ext cx="10118509" cy="970559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Triângulo Retângulo 40">
            <a:extLst>
              <a:ext uri="{FF2B5EF4-FFF2-40B4-BE49-F238E27FC236}">
                <a16:creationId xmlns="" xmlns:a16="http://schemas.microsoft.com/office/drawing/2014/main" id="{706B3CA3-7F22-4BA8-82D9-FFE25611D3F1}"/>
              </a:ext>
            </a:extLst>
          </p:cNvPr>
          <p:cNvSpPr/>
          <p:nvPr/>
        </p:nvSpPr>
        <p:spPr>
          <a:xfrm rot="5400000">
            <a:off x="2773103" y="3293130"/>
            <a:ext cx="374676" cy="246281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C106ACFD-379F-4308-A2BD-6D7181919C55}"/>
              </a:ext>
            </a:extLst>
          </p:cNvPr>
          <p:cNvSpPr txBox="1"/>
          <p:nvPr/>
        </p:nvSpPr>
        <p:spPr>
          <a:xfrm>
            <a:off x="1747154" y="4351952"/>
            <a:ext cx="946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Estágio curricular IV: observando e propondo práticas de gestão e coordenação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="" xmlns:a16="http://schemas.microsoft.com/office/drawing/2014/main" id="{E7C0F4EA-D5E2-4691-BB03-05FEF567F528}"/>
              </a:ext>
            </a:extLst>
          </p:cNvPr>
          <p:cNvSpPr txBox="1"/>
          <p:nvPr/>
        </p:nvSpPr>
        <p:spPr>
          <a:xfrm>
            <a:off x="1982353" y="3416580"/>
            <a:ext cx="94668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Optativa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F630AC65-7023-4900-BDE8-FB2E65ADD988}"/>
              </a:ext>
            </a:extLst>
          </p:cNvPr>
          <p:cNvSpPr txBox="1"/>
          <p:nvPr/>
        </p:nvSpPr>
        <p:spPr>
          <a:xfrm>
            <a:off x="1829473" y="1409792"/>
            <a:ext cx="9466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Metodologia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IV–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pesquisa </a:t>
            </a:r>
            <a:r>
              <a:rPr lang="pt-BR" sz="2500" dirty="0" smtClean="0">
                <a:solidFill>
                  <a:srgbClr val="FFFFFF"/>
                </a:solidFill>
                <a:latin typeface="Abadi" panose="020B0604020104020204" pitchFamily="34" charset="0"/>
              </a:rPr>
              <a:t>na educação infantil: </a:t>
            </a:r>
            <a:r>
              <a:rPr lang="pt-BR" sz="2500" dirty="0">
                <a:solidFill>
                  <a:srgbClr val="FFFFFF"/>
                </a:solidFill>
                <a:latin typeface="Abadi" panose="020B0604020104020204" pitchFamily="34" charset="0"/>
              </a:rPr>
              <a:t>finalizando e apresentando o TCC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E7B05276-A2DB-49CC-809B-3516EA207B88}"/>
              </a:ext>
            </a:extLst>
          </p:cNvPr>
          <p:cNvSpPr txBox="1"/>
          <p:nvPr/>
        </p:nvSpPr>
        <p:spPr>
          <a:xfrm>
            <a:off x="1935314" y="2487171"/>
            <a:ext cx="946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FF"/>
                </a:solidFill>
                <a:latin typeface="Abadi" panose="020B0604020104020204" pitchFamily="34" charset="0"/>
              </a:rPr>
              <a:t>Culturas brasileiras e diversidade</a:t>
            </a:r>
          </a:p>
        </p:txBody>
      </p:sp>
    </p:spTree>
    <p:extLst>
      <p:ext uri="{BB962C8B-B14F-4D97-AF65-F5344CB8AC3E}">
        <p14:creationId xmlns:p14="http://schemas.microsoft.com/office/powerpoint/2010/main" val="141166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6A046D4F-4BBE-4706-B15D-C6AB2C0B789B}"/>
              </a:ext>
            </a:extLst>
          </p:cNvPr>
          <p:cNvGrpSpPr/>
          <p:nvPr/>
        </p:nvGrpSpPr>
        <p:grpSpPr>
          <a:xfrm>
            <a:off x="13648" y="136480"/>
            <a:ext cx="7435315" cy="1089082"/>
            <a:chOff x="489290" y="3059905"/>
            <a:chExt cx="7435315" cy="869335"/>
          </a:xfrm>
        </p:grpSpPr>
        <p:sp>
          <p:nvSpPr>
            <p:cNvPr id="5" name="Retângulo 8">
              <a:extLst>
                <a:ext uri="{FF2B5EF4-FFF2-40B4-BE49-F238E27FC236}">
                  <a16:creationId xmlns="" xmlns:a16="http://schemas.microsoft.com/office/drawing/2014/main" id="{651231F4-5F99-4F7C-A87F-B8777A106EE2}"/>
                </a:ext>
              </a:extLst>
            </p:cNvPr>
            <p:cNvSpPr/>
            <p:nvPr/>
          </p:nvSpPr>
          <p:spPr>
            <a:xfrm>
              <a:off x="489290" y="3084608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Retângulo 5">
              <a:extLst>
                <a:ext uri="{FF2B5EF4-FFF2-40B4-BE49-F238E27FC236}">
                  <a16:creationId xmlns="" xmlns:a16="http://schemas.microsoft.com/office/drawing/2014/main" id="{2DE8CB5B-E60C-4DF4-8B32-C1D36CA5CE1C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="" xmlns:a16="http://schemas.microsoft.com/office/drawing/2014/main" id="{FEE0BE86-B6F6-4C4E-A4DB-E857B32E9777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000000"/>
                  </a:solidFill>
                  <a:latin typeface="Abadi" panose="020B0604020104020204" pitchFamily="34" charset="0"/>
                </a:rPr>
                <a:t>Observações</a:t>
              </a:r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E3F37E92-A834-4830-AFDC-B0D8A20EB27F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="" xmlns:a16="http://schemas.microsoft.com/office/drawing/2014/main" id="{E38458F4-AF00-43E1-B230-8B875F0FCAD0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="" xmlns:a16="http://schemas.microsoft.com/office/drawing/2014/main" id="{5EF538F0-61C3-4771-8F18-9F72C3A27708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="" xmlns:a16="http://schemas.microsoft.com/office/drawing/2014/main" id="{B473B660-53DB-4EC9-B205-79DB9BB3A598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="" xmlns:a16="http://schemas.microsoft.com/office/drawing/2014/main" id="{DC5DF491-71DF-45BB-B426-334292ACD02D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80CAC81B-DC07-444A-BBAF-DAB7BF098124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="" xmlns:a16="http://schemas.microsoft.com/office/drawing/2014/main" id="{79EE19F4-A009-41EE-8F71-CDC89E921EB0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ECE627D4-1107-422C-BD93-4452076D52BB}"/>
              </a:ext>
            </a:extLst>
          </p:cNvPr>
          <p:cNvSpPr/>
          <p:nvPr/>
        </p:nvSpPr>
        <p:spPr>
          <a:xfrm>
            <a:off x="9400005" y="6506179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663E80FF-86C8-40E9-B8D8-81B74BAF57D1}"/>
              </a:ext>
            </a:extLst>
          </p:cNvPr>
          <p:cNvSpPr/>
          <p:nvPr/>
        </p:nvSpPr>
        <p:spPr>
          <a:xfrm>
            <a:off x="7045131" y="6276778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="" xmlns:a16="http://schemas.microsoft.com/office/drawing/2014/main" id="{933D9B1E-B077-4AAE-AA2B-13B3513A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511"/>
            <a:ext cx="10515600" cy="509442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pt-BR" sz="1600" dirty="0" smtClean="0">
                <a:latin typeface="Abadi" panose="020B0604020104020204" pitchFamily="34" charset="0"/>
              </a:rPr>
              <a:t>Os </a:t>
            </a:r>
            <a:r>
              <a:rPr lang="pt-BR" sz="1600" dirty="0">
                <a:latin typeface="Abadi" panose="020B0604020104020204" pitchFamily="34" charset="0"/>
              </a:rPr>
              <a:t>estágios seriam de imersão nas escolas e ocorreriam em um período de um ou dois meses por semestre, sem que houvesse aulas das demais </a:t>
            </a:r>
            <a:r>
              <a:rPr lang="pt-BR" sz="1600" dirty="0" smtClean="0">
                <a:latin typeface="Abadi" panose="020B0604020104020204" pitchFamily="34" charset="0"/>
              </a:rPr>
              <a:t>disciplinas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pt-BR" sz="1600" dirty="0" smtClean="0">
                <a:latin typeface="Abadi" panose="020B0604020104020204" pitchFamily="34" charset="0"/>
              </a:rPr>
              <a:t>Os estágios seriam </a:t>
            </a:r>
            <a:r>
              <a:rPr lang="pt-BR" sz="1600" dirty="0">
                <a:latin typeface="Abadi" panose="020B0604020104020204" pitchFamily="34" charset="0"/>
              </a:rPr>
              <a:t>realizados em instituições educativas cadastradas,  a partir de critérios </a:t>
            </a:r>
            <a:r>
              <a:rPr lang="pt-BR" sz="1600" dirty="0" err="1" smtClean="0">
                <a:latin typeface="Abadi" panose="020B0604020104020204" pitchFamily="34" charset="0"/>
              </a:rPr>
              <a:t>pré-establecidos</a:t>
            </a:r>
            <a:r>
              <a:rPr lang="pt-BR" sz="1600" dirty="0" smtClean="0">
                <a:latin typeface="Abadi" panose="020B0604020104020204" pitchFamily="34" charset="0"/>
              </a:rPr>
              <a:t> pela UFMG. </a:t>
            </a:r>
            <a:r>
              <a:rPr lang="pt-BR" sz="1600" dirty="0">
                <a:latin typeface="Abadi" panose="020B0604020104020204" pitchFamily="34" charset="0"/>
              </a:rPr>
              <a:t>Os profissionais responsáveis por acompanhar as alunas no </a:t>
            </a:r>
            <a:r>
              <a:rPr lang="pt-BR" sz="1600" dirty="0" smtClean="0">
                <a:latin typeface="Abadi" panose="020B0604020104020204" pitchFamily="34" charset="0"/>
              </a:rPr>
              <a:t>campo de estágio </a:t>
            </a:r>
            <a:r>
              <a:rPr lang="pt-BR" sz="1600" dirty="0">
                <a:latin typeface="Abadi" panose="020B0604020104020204" pitchFamily="34" charset="0"/>
              </a:rPr>
              <a:t>fariam </a:t>
            </a:r>
            <a:r>
              <a:rPr lang="pt-BR" sz="1600" dirty="0" smtClean="0">
                <a:latin typeface="Abadi" panose="020B0604020104020204" pitchFamily="34" charset="0"/>
              </a:rPr>
              <a:t>reuniões, </a:t>
            </a:r>
            <a:r>
              <a:rPr lang="pt-BR" sz="1600" dirty="0">
                <a:latin typeface="Abadi" panose="020B0604020104020204" pitchFamily="34" charset="0"/>
              </a:rPr>
              <a:t>ao longo </a:t>
            </a:r>
            <a:r>
              <a:rPr lang="pt-BR" sz="1600" dirty="0" smtClean="0">
                <a:latin typeface="Abadi" panose="020B0604020104020204" pitchFamily="34" charset="0"/>
              </a:rPr>
              <a:t>do processo, </a:t>
            </a:r>
            <a:r>
              <a:rPr lang="pt-BR" sz="1600" dirty="0">
                <a:latin typeface="Abadi" panose="020B0604020104020204" pitchFamily="34" charset="0"/>
              </a:rPr>
              <a:t>para discutir  </a:t>
            </a:r>
            <a:r>
              <a:rPr lang="pt-BR" sz="1600" dirty="0" smtClean="0">
                <a:latin typeface="Abadi" panose="020B0604020104020204" pitchFamily="34" charset="0"/>
              </a:rPr>
              <a:t>a formação das alunas, </a:t>
            </a:r>
            <a:r>
              <a:rPr lang="pt-BR" sz="1600" dirty="0">
                <a:latin typeface="Abadi" panose="020B0604020104020204" pitchFamily="34" charset="0"/>
              </a:rPr>
              <a:t>juntamente com </a:t>
            </a:r>
            <a:r>
              <a:rPr lang="pt-BR" sz="1600" dirty="0" smtClean="0">
                <a:latin typeface="Abadi" panose="020B0604020104020204" pitchFamily="34" charset="0"/>
              </a:rPr>
              <a:t>as professoras </a:t>
            </a:r>
            <a:r>
              <a:rPr lang="pt-BR" sz="1600" dirty="0">
                <a:latin typeface="Abadi" panose="020B0604020104020204" pitchFamily="34" charset="0"/>
              </a:rPr>
              <a:t>da </a:t>
            </a:r>
            <a:r>
              <a:rPr lang="pt-BR" sz="1600" dirty="0" err="1">
                <a:latin typeface="Abadi" panose="020B0604020104020204" pitchFamily="34" charset="0"/>
              </a:rPr>
              <a:t>FaE</a:t>
            </a:r>
            <a:r>
              <a:rPr lang="pt-BR" sz="1600" dirty="0">
                <a:latin typeface="Abadi" panose="020B0604020104020204" pitchFamily="34" charset="0"/>
              </a:rPr>
              <a:t> </a:t>
            </a:r>
            <a:r>
              <a:rPr lang="pt-BR" sz="1600" dirty="0" smtClean="0">
                <a:latin typeface="Abadi" panose="020B0604020104020204" pitchFamily="34" charset="0"/>
              </a:rPr>
              <a:t>responsáveis </a:t>
            </a:r>
            <a:r>
              <a:rPr lang="pt-BR" sz="1600" dirty="0">
                <a:latin typeface="Abadi" panose="020B0604020104020204" pitchFamily="34" charset="0"/>
              </a:rPr>
              <a:t>pela orientação do estágio</a:t>
            </a:r>
            <a:r>
              <a:rPr lang="pt-BR" sz="1600" dirty="0" smtClean="0">
                <a:latin typeface="Abadi" panose="020B0604020104020204" pitchFamily="34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pt-BR" sz="1600" dirty="0" smtClean="0">
                <a:latin typeface="Abadi" panose="020B0604020104020204" pitchFamily="34" charset="0"/>
              </a:rPr>
              <a:t>As </a:t>
            </a:r>
            <a:r>
              <a:rPr lang="pt-BR" sz="1600" dirty="0">
                <a:latin typeface="Abadi" panose="020B0604020104020204" pitchFamily="34" charset="0"/>
              </a:rPr>
              <a:t>disciplinas consideradas teóricas teriam uma carga horária dedicada à prática, por meio de observações, atividades desenvolvidas em instituições educativas ou discussões em sala de aula que tomassem a prática cotidiana </a:t>
            </a:r>
            <a:r>
              <a:rPr lang="pt-BR" sz="1600" dirty="0" smtClean="0">
                <a:latin typeface="Abadi" panose="020B0604020104020204" pitchFamily="34" charset="0"/>
              </a:rPr>
              <a:t>como </a:t>
            </a:r>
            <a:r>
              <a:rPr lang="pt-BR" sz="1600" dirty="0">
                <a:latin typeface="Abadi" panose="020B0604020104020204" pitchFamily="34" charset="0"/>
              </a:rPr>
              <a:t>objeto de reflexão</a:t>
            </a:r>
            <a:r>
              <a:rPr lang="pt-BR" sz="1600" dirty="0" smtClean="0">
                <a:latin typeface="Abadi" panose="020B0604020104020204" pitchFamily="34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pt-BR" sz="1600" dirty="0" smtClean="0">
                <a:latin typeface="Abadi" panose="020B0604020104020204" pitchFamily="34" charset="0"/>
              </a:rPr>
              <a:t>O </a:t>
            </a:r>
            <a:r>
              <a:rPr lang="pt-BR" sz="1600" dirty="0">
                <a:latin typeface="Abadi" panose="020B0604020104020204" pitchFamily="34" charset="0"/>
              </a:rPr>
              <a:t>TCC seria relacionado às práticas de estágio, cujo início seria já no primeiro semestre do </a:t>
            </a:r>
            <a:r>
              <a:rPr lang="pt-BR" sz="1600" dirty="0" smtClean="0">
                <a:latin typeface="Abadi" panose="020B0604020104020204" pitchFamily="34" charset="0"/>
              </a:rPr>
              <a:t>curso. As disciplinas Metodologia </a:t>
            </a:r>
            <a:r>
              <a:rPr lang="pt-BR" sz="1600" dirty="0">
                <a:latin typeface="Abadi" panose="020B0604020104020204" pitchFamily="34" charset="0"/>
              </a:rPr>
              <a:t>de </a:t>
            </a:r>
            <a:r>
              <a:rPr lang="pt-BR" sz="1600" dirty="0" smtClean="0">
                <a:latin typeface="Abadi" panose="020B0604020104020204" pitchFamily="34" charset="0"/>
              </a:rPr>
              <a:t>pesquisa seriam espaços de reflexão sobre a experiência de estágio, integrando teoria e prática. 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pt-BR" sz="1600" dirty="0" smtClean="0">
                <a:latin typeface="Abadi" panose="020B0604020104020204" pitchFamily="34" charset="0"/>
              </a:rPr>
              <a:t>Ao longo </a:t>
            </a:r>
            <a:r>
              <a:rPr lang="pt-BR" sz="1600" dirty="0">
                <a:latin typeface="Abadi" panose="020B0604020104020204" pitchFamily="34" charset="0"/>
              </a:rPr>
              <a:t>dos quatro anos de curso, a</a:t>
            </a:r>
            <a:r>
              <a:rPr lang="pt-BR" sz="1600" dirty="0" smtClean="0">
                <a:latin typeface="Abadi" panose="020B0604020104020204" pitchFamily="34" charset="0"/>
              </a:rPr>
              <a:t> aluna </a:t>
            </a:r>
            <a:r>
              <a:rPr lang="pt-BR" sz="1600" dirty="0">
                <a:latin typeface="Abadi" panose="020B0604020104020204" pitchFamily="34" charset="0"/>
              </a:rPr>
              <a:t>iria </a:t>
            </a:r>
            <a:r>
              <a:rPr lang="pt-BR" sz="1600" dirty="0" smtClean="0">
                <a:latin typeface="Abadi" panose="020B0604020104020204" pitchFamily="34" charset="0"/>
              </a:rPr>
              <a:t>construindo seu </a:t>
            </a:r>
            <a:r>
              <a:rPr lang="pt-BR" sz="1600" dirty="0">
                <a:latin typeface="Abadi" panose="020B0604020104020204" pitchFamily="34" charset="0"/>
              </a:rPr>
              <a:t>projeto de </a:t>
            </a:r>
            <a:r>
              <a:rPr lang="pt-BR" sz="1600" dirty="0" smtClean="0">
                <a:latin typeface="Abadi" panose="020B0604020104020204" pitchFamily="34" charset="0"/>
              </a:rPr>
              <a:t>intervenção. O </a:t>
            </a:r>
            <a:r>
              <a:rPr lang="pt-BR" sz="1600" dirty="0">
                <a:latin typeface="Abadi" panose="020B0604020104020204" pitchFamily="34" charset="0"/>
              </a:rPr>
              <a:t>relatório </a:t>
            </a:r>
            <a:r>
              <a:rPr lang="pt-BR" sz="1600" dirty="0" smtClean="0">
                <a:latin typeface="Abadi" panose="020B0604020104020204" pitchFamily="34" charset="0"/>
              </a:rPr>
              <a:t>final seria o seu TCC, </a:t>
            </a:r>
            <a:r>
              <a:rPr lang="pt-BR" sz="1600" dirty="0">
                <a:latin typeface="Abadi" panose="020B0604020104020204" pitchFamily="34" charset="0"/>
              </a:rPr>
              <a:t>que trataria da </a:t>
            </a:r>
            <a:r>
              <a:rPr lang="pt-BR" sz="1600" dirty="0" smtClean="0">
                <a:latin typeface="Abadi" panose="020B0604020104020204" pitchFamily="34" charset="0"/>
              </a:rPr>
              <a:t>experiência, </a:t>
            </a:r>
            <a:r>
              <a:rPr lang="pt-BR" sz="1600" dirty="0">
                <a:latin typeface="Abadi" panose="020B0604020104020204" pitchFamily="34" charset="0"/>
              </a:rPr>
              <a:t>desde o primeiro até o último estágio. O texto final seria a problematização da experiência de observar e propor situações de aprendizagem à luz das teorias estudadas</a:t>
            </a:r>
            <a:r>
              <a:rPr lang="pt-BR" sz="1600" dirty="0" smtClean="0">
                <a:latin typeface="Abadi" panose="020B0604020104020204" pitchFamily="34" charset="0"/>
              </a:rPr>
              <a:t>;</a:t>
            </a:r>
            <a:endParaRPr lang="pt-BR" sz="1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8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50">
            <a:extLst>
              <a:ext uri="{FF2B5EF4-FFF2-40B4-BE49-F238E27FC236}">
                <a16:creationId xmlns="" xmlns:a16="http://schemas.microsoft.com/office/drawing/2014/main" id="{B67C96BE-300B-4F4B-A8A0-9F338B2B36F1}"/>
              </a:ext>
            </a:extLst>
          </p:cNvPr>
          <p:cNvGrpSpPr/>
          <p:nvPr/>
        </p:nvGrpSpPr>
        <p:grpSpPr>
          <a:xfrm>
            <a:off x="0" y="136480"/>
            <a:ext cx="7448963" cy="1121956"/>
            <a:chOff x="475642" y="3059905"/>
            <a:chExt cx="7448963" cy="895576"/>
          </a:xfrm>
        </p:grpSpPr>
        <p:sp>
          <p:nvSpPr>
            <p:cNvPr id="38" name="Retângulo 8">
              <a:extLst>
                <a:ext uri="{FF2B5EF4-FFF2-40B4-BE49-F238E27FC236}">
                  <a16:creationId xmlns="" xmlns:a16="http://schemas.microsoft.com/office/drawing/2014/main" id="{6B81C8FB-91F9-4655-8E2F-065E396DA80B}"/>
                </a:ext>
              </a:extLst>
            </p:cNvPr>
            <p:cNvSpPr/>
            <p:nvPr/>
          </p:nvSpPr>
          <p:spPr>
            <a:xfrm>
              <a:off x="475642" y="3131536"/>
              <a:ext cx="6821033" cy="823945"/>
            </a:xfrm>
            <a:custGeom>
              <a:avLst/>
              <a:gdLst>
                <a:gd name="connsiteX0" fmla="*/ 0 w 8542422"/>
                <a:gd name="connsiteY0" fmla="*/ 0 h 1576548"/>
                <a:gd name="connsiteX1" fmla="*/ 8542422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89759 w 8542422"/>
                <a:gd name="connsiteY1" fmla="*/ 0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7880686 w 8542422"/>
                <a:gd name="connsiteY1" fmla="*/ 12032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31152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162957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  <a:gd name="connsiteX0" fmla="*/ 0 w 8542422"/>
                <a:gd name="connsiteY0" fmla="*/ 0 h 1576548"/>
                <a:gd name="connsiteX1" fmla="*/ 8291191 w 8542422"/>
                <a:gd name="connsiteY1" fmla="*/ 8057 h 1576548"/>
                <a:gd name="connsiteX2" fmla="*/ 8542422 w 8542422"/>
                <a:gd name="connsiteY2" fmla="*/ 1576548 h 1576548"/>
                <a:gd name="connsiteX3" fmla="*/ 0 w 8542422"/>
                <a:gd name="connsiteY3" fmla="*/ 1576548 h 1576548"/>
                <a:gd name="connsiteX4" fmla="*/ 0 w 8542422"/>
                <a:gd name="connsiteY4" fmla="*/ 0 h 15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422" h="1576548">
                  <a:moveTo>
                    <a:pt x="0" y="0"/>
                  </a:moveTo>
                  <a:lnTo>
                    <a:pt x="8291191" y="8057"/>
                  </a:lnTo>
                  <a:lnTo>
                    <a:pt x="8542422" y="1576548"/>
                  </a:lnTo>
                  <a:lnTo>
                    <a:pt x="0" y="157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0000"/>
                </a:solidFill>
              </a:endParaRPr>
            </a:p>
          </p:txBody>
        </p:sp>
        <p:sp>
          <p:nvSpPr>
            <p:cNvPr id="39" name="Triângulo Retângulo 38">
              <a:extLst>
                <a:ext uri="{FF2B5EF4-FFF2-40B4-BE49-F238E27FC236}">
                  <a16:creationId xmlns="" xmlns:a16="http://schemas.microsoft.com/office/drawing/2014/main" id="{DF336A1F-A2F0-4FE7-A552-6F56021319DC}"/>
                </a:ext>
              </a:extLst>
            </p:cNvPr>
            <p:cNvSpPr/>
            <p:nvPr/>
          </p:nvSpPr>
          <p:spPr>
            <a:xfrm rot="5400000">
              <a:off x="1527427" y="2057460"/>
              <a:ext cx="427465" cy="2498341"/>
            </a:xfrm>
            <a:prstGeom prst="rtTriangle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="" xmlns:a16="http://schemas.microsoft.com/office/drawing/2014/main" id="{A0AECF15-3B53-4C9F-AAA3-80CCD1A97FE7}"/>
                </a:ext>
              </a:extLst>
            </p:cNvPr>
            <p:cNvSpPr txBox="1"/>
            <p:nvPr/>
          </p:nvSpPr>
          <p:spPr>
            <a:xfrm>
              <a:off x="599570" y="3225485"/>
              <a:ext cx="6532819" cy="46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>
                  <a:solidFill>
                    <a:srgbClr val="000000"/>
                  </a:solidFill>
                  <a:latin typeface="Abadi" panose="020B0604020104020204" pitchFamily="34" charset="0"/>
                </a:rPr>
                <a:t>Situação da formação inicial</a:t>
              </a:r>
            </a:p>
          </p:txBody>
        </p:sp>
        <p:sp>
          <p:nvSpPr>
            <p:cNvPr id="42" name="Paralelogramo 41">
              <a:extLst>
                <a:ext uri="{FF2B5EF4-FFF2-40B4-BE49-F238E27FC236}">
                  <a16:creationId xmlns="" xmlns:a16="http://schemas.microsoft.com/office/drawing/2014/main" id="{6081489E-E93C-4D45-AB89-D4C4E1A6D245}"/>
                </a:ext>
              </a:extLst>
            </p:cNvPr>
            <p:cNvSpPr/>
            <p:nvPr/>
          </p:nvSpPr>
          <p:spPr>
            <a:xfrm rot="4593627">
              <a:off x="6888265" y="345478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Paralelogramo 42">
              <a:extLst>
                <a:ext uri="{FF2B5EF4-FFF2-40B4-BE49-F238E27FC236}">
                  <a16:creationId xmlns="" xmlns:a16="http://schemas.microsoft.com/office/drawing/2014/main" id="{66767B9A-F999-458E-A837-F25E8089F082}"/>
                </a:ext>
              </a:extLst>
            </p:cNvPr>
            <p:cNvSpPr/>
            <p:nvPr/>
          </p:nvSpPr>
          <p:spPr>
            <a:xfrm rot="4593627">
              <a:off x="6971588" y="345521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Paralelogramo 43">
              <a:extLst>
                <a:ext uri="{FF2B5EF4-FFF2-40B4-BE49-F238E27FC236}">
                  <a16:creationId xmlns="" xmlns:a16="http://schemas.microsoft.com/office/drawing/2014/main" id="{8E53E6C4-BAD2-4F42-8BB6-9F6D9FBFCE8A}"/>
                </a:ext>
              </a:extLst>
            </p:cNvPr>
            <p:cNvSpPr/>
            <p:nvPr/>
          </p:nvSpPr>
          <p:spPr>
            <a:xfrm rot="4593627">
              <a:off x="7126437" y="3450690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Paralelogramo 44">
              <a:extLst>
                <a:ext uri="{FF2B5EF4-FFF2-40B4-BE49-F238E27FC236}">
                  <a16:creationId xmlns="" xmlns:a16="http://schemas.microsoft.com/office/drawing/2014/main" id="{D370C0E9-D604-4147-9D90-E9A54000B1D8}"/>
                </a:ext>
              </a:extLst>
            </p:cNvPr>
            <p:cNvSpPr/>
            <p:nvPr/>
          </p:nvSpPr>
          <p:spPr>
            <a:xfrm rot="4593627">
              <a:off x="7209760" y="3451124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Paralelogramo 45">
              <a:extLst>
                <a:ext uri="{FF2B5EF4-FFF2-40B4-BE49-F238E27FC236}">
                  <a16:creationId xmlns="" xmlns:a16="http://schemas.microsoft.com/office/drawing/2014/main" id="{9CAA3C3C-B43D-4A80-A712-53C7FC4F6A0A}"/>
                </a:ext>
              </a:extLst>
            </p:cNvPr>
            <p:cNvSpPr/>
            <p:nvPr/>
          </p:nvSpPr>
          <p:spPr>
            <a:xfrm rot="4593627">
              <a:off x="7367450" y="3450375"/>
              <a:ext cx="864302" cy="83362"/>
            </a:xfrm>
            <a:prstGeom prst="parallelogram">
              <a:avLst/>
            </a:prstGeom>
            <a:solidFill>
              <a:srgbClr val="01D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Paralelogramo 46">
              <a:extLst>
                <a:ext uri="{FF2B5EF4-FFF2-40B4-BE49-F238E27FC236}">
                  <a16:creationId xmlns="" xmlns:a16="http://schemas.microsoft.com/office/drawing/2014/main" id="{B8858441-9B03-4434-80E2-7F42FAB033D3}"/>
                </a:ext>
              </a:extLst>
            </p:cNvPr>
            <p:cNvSpPr/>
            <p:nvPr/>
          </p:nvSpPr>
          <p:spPr>
            <a:xfrm rot="4593627">
              <a:off x="7450773" y="3450809"/>
              <a:ext cx="864302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Paralelogramo 49">
              <a:extLst>
                <a:ext uri="{FF2B5EF4-FFF2-40B4-BE49-F238E27FC236}">
                  <a16:creationId xmlns="" xmlns:a16="http://schemas.microsoft.com/office/drawing/2014/main" id="{A4554A48-EDD8-40AE-946C-811A62B1A512}"/>
                </a:ext>
              </a:extLst>
            </p:cNvPr>
            <p:cNvSpPr/>
            <p:nvPr/>
          </p:nvSpPr>
          <p:spPr>
            <a:xfrm rot="4593627">
              <a:off x="6750150" y="3456516"/>
              <a:ext cx="862086" cy="83362"/>
            </a:xfrm>
            <a:prstGeom prst="parallelogram">
              <a:avLst/>
            </a:prstGeom>
            <a:solidFill>
              <a:srgbClr val="01B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70CC3B29-3E1E-4ABA-9818-0878CED35F7B}"/>
              </a:ext>
            </a:extLst>
          </p:cNvPr>
          <p:cNvSpPr/>
          <p:nvPr/>
        </p:nvSpPr>
        <p:spPr>
          <a:xfrm>
            <a:off x="9400005" y="6506179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B6A4942D-D40C-4BA5-BCE2-D4C85B076FB0}"/>
              </a:ext>
            </a:extLst>
          </p:cNvPr>
          <p:cNvSpPr/>
          <p:nvPr/>
        </p:nvSpPr>
        <p:spPr>
          <a:xfrm>
            <a:off x="7045131" y="6276778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spaço Reservado para Conteúdo 2">
            <a:extLst>
              <a:ext uri="{FF2B5EF4-FFF2-40B4-BE49-F238E27FC236}">
                <a16:creationId xmlns="" xmlns:a16="http://schemas.microsoft.com/office/drawing/2014/main" id="{64AF825E-A214-42FD-B587-DEE07E37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50" y="2393773"/>
            <a:ext cx="10695250" cy="2991506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t-BR" sz="4000" dirty="0">
                <a:latin typeface="Abadi" panose="020B0604020104020204" pitchFamily="34" charset="0"/>
              </a:rPr>
              <a:t>Qual </a:t>
            </a:r>
            <a:r>
              <a:rPr lang="pt-BR" sz="4000" dirty="0" smtClean="0">
                <a:latin typeface="Abadi" panose="020B0604020104020204" pitchFamily="34" charset="0"/>
              </a:rPr>
              <a:t>o grau </a:t>
            </a:r>
            <a:r>
              <a:rPr lang="pt-BR" sz="4000" dirty="0">
                <a:latin typeface="Abadi" panose="020B0604020104020204" pitchFamily="34" charset="0"/>
              </a:rPr>
              <a:t>de escolaridade </a:t>
            </a:r>
            <a:r>
              <a:rPr lang="pt-BR" sz="4000" dirty="0" smtClean="0">
                <a:latin typeface="Abadi" panose="020B0604020104020204" pitchFamily="34" charset="0"/>
              </a:rPr>
              <a:t>das professoras </a:t>
            </a:r>
            <a:r>
              <a:rPr lang="pt-BR" sz="4000" dirty="0">
                <a:latin typeface="Abadi" panose="020B0604020104020204" pitchFamily="34" charset="0"/>
              </a:rPr>
              <a:t>da Educação Infantil?</a:t>
            </a:r>
          </a:p>
          <a:p>
            <a:pPr marL="0" indent="0" algn="ctr" fontAlgn="base">
              <a:buNone/>
            </a:pPr>
            <a:endParaRPr lang="pt-BR" sz="4000" dirty="0">
              <a:latin typeface="Abadi" panose="020B0604020104020204" pitchFamily="34" charset="0"/>
            </a:endParaRPr>
          </a:p>
          <a:p>
            <a:pPr marL="0" indent="0" algn="ctr" fontAlgn="base">
              <a:buNone/>
            </a:pPr>
            <a:r>
              <a:rPr lang="pt-BR" sz="4000" dirty="0">
                <a:latin typeface="Abadi" panose="020B0604020104020204" pitchFamily="34" charset="0"/>
              </a:rPr>
              <a:t>Como a escolaridade tem evoluído nos últimos anos?</a:t>
            </a:r>
          </a:p>
        </p:txBody>
      </p:sp>
    </p:spTree>
    <p:extLst>
      <p:ext uri="{BB962C8B-B14F-4D97-AF65-F5344CB8AC3E}">
        <p14:creationId xmlns:p14="http://schemas.microsoft.com/office/powerpoint/2010/main" val="188875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9D5E4A6-1B5E-455D-87DD-068293943496}"/>
              </a:ext>
            </a:extLst>
          </p:cNvPr>
          <p:cNvSpPr/>
          <p:nvPr/>
        </p:nvSpPr>
        <p:spPr>
          <a:xfrm>
            <a:off x="9400005" y="6506179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271DBC73-DAB7-4816-915B-C6B7096308B4}"/>
              </a:ext>
            </a:extLst>
          </p:cNvPr>
          <p:cNvSpPr/>
          <p:nvPr/>
        </p:nvSpPr>
        <p:spPr>
          <a:xfrm>
            <a:off x="7045131" y="6276778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9C93C3E4-8FC6-4986-9DBF-18DF5F96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958"/>
            <a:ext cx="10515600" cy="5317958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 startAt="6"/>
            </a:pPr>
            <a:r>
              <a:rPr lang="pt-BR" sz="1800" dirty="0" smtClean="0">
                <a:latin typeface="Abadi" panose="020B0604020104020204" pitchFamily="34" charset="0"/>
              </a:rPr>
              <a:t>A </a:t>
            </a:r>
            <a:r>
              <a:rPr lang="pt-BR" sz="1800" dirty="0">
                <a:latin typeface="Abadi" panose="020B0604020104020204" pitchFamily="34" charset="0"/>
              </a:rPr>
              <a:t>orientação do estágio seria realizada por uma equipe permanente, interdisciplinar e interdepartamental de professores da </a:t>
            </a:r>
            <a:r>
              <a:rPr lang="pt-BR" sz="1800" dirty="0" err="1">
                <a:latin typeface="Abadi" panose="020B0604020104020204" pitchFamily="34" charset="0"/>
              </a:rPr>
              <a:t>FaE</a:t>
            </a:r>
            <a:r>
              <a:rPr lang="pt-BR" sz="1800" dirty="0" smtClean="0">
                <a:latin typeface="Abadi" panose="020B0604020104020204" pitchFamily="34" charset="0"/>
              </a:rPr>
              <a:t>;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 startAt="6"/>
            </a:pPr>
            <a:r>
              <a:rPr lang="pt-BR" sz="1800" dirty="0" smtClean="0">
                <a:cs typeface="Abadi MT Condensed Extra Bold"/>
              </a:rPr>
              <a:t>As atividades didáticas ¨Oficina: </a:t>
            </a:r>
            <a:r>
              <a:rPr lang="pt-BR" sz="1800" dirty="0">
                <a:cs typeface="Abadi MT Condensed Extra Bold"/>
              </a:rPr>
              <a:t>o professor como agente de cultura I, II, III e </a:t>
            </a:r>
            <a:r>
              <a:rPr lang="pt-BR" sz="1800" dirty="0" smtClean="0">
                <a:cs typeface="Abadi MT Condensed Extra Bold"/>
              </a:rPr>
              <a:t>IV¨ </a:t>
            </a:r>
            <a:r>
              <a:rPr lang="pt-BR" sz="1800" dirty="0">
                <a:cs typeface="Abadi MT Condensed Extra Bold"/>
              </a:rPr>
              <a:t>tratariam de aspectos relacionados a manifestações da cultura popular e erudita, contemplando visitas a museus, bibliotecas, cinemas, teatros, espetáculos de </a:t>
            </a:r>
            <a:r>
              <a:rPr lang="pt-BR" sz="1800" dirty="0" smtClean="0">
                <a:cs typeface="Abadi MT Condensed Extra Bold"/>
              </a:rPr>
              <a:t>dança, grupos de leitura literária, etc. </a:t>
            </a:r>
            <a:r>
              <a:rPr lang="pt-BR" sz="1800" dirty="0">
                <a:cs typeface="Abadi MT Condensed Extra Bold"/>
              </a:rPr>
              <a:t>A equipe responsável pela organização dessas oficinas também seria multidisciplinar e integrada por professores de todos os departamentos</a:t>
            </a:r>
            <a:r>
              <a:rPr lang="pt-BR" sz="1800" dirty="0" smtClean="0">
                <a:cs typeface="Abadi MT Condensed Extra Bold"/>
              </a:rPr>
              <a:t>;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 startAt="6"/>
            </a:pPr>
            <a:r>
              <a:rPr lang="pt-BR" sz="1800" dirty="0" smtClean="0">
                <a:cs typeface="Abadi MT Condensed Extra Bold"/>
              </a:rPr>
              <a:t>As </a:t>
            </a:r>
            <a:r>
              <a:rPr lang="pt-BR" sz="1800" dirty="0">
                <a:cs typeface="Abadi MT Condensed Extra Bold"/>
              </a:rPr>
              <a:t>atividades didáticas  </a:t>
            </a:r>
            <a:r>
              <a:rPr lang="pt-BR" sz="1800" dirty="0" smtClean="0">
                <a:cs typeface="Abadi MT Condensed Extra Bold"/>
              </a:rPr>
              <a:t>¨Seminários </a:t>
            </a:r>
            <a:r>
              <a:rPr lang="pt-BR" sz="1800" dirty="0">
                <a:cs typeface="Abadi MT Condensed Extra Bold"/>
              </a:rPr>
              <a:t>temáticos I, </a:t>
            </a:r>
            <a:r>
              <a:rPr lang="pt-BR" sz="1800" dirty="0" smtClean="0">
                <a:cs typeface="Abadi MT Condensed Extra Bold"/>
              </a:rPr>
              <a:t>II e III¨ </a:t>
            </a:r>
            <a:r>
              <a:rPr lang="pt-BR" sz="1800" dirty="0">
                <a:cs typeface="Abadi MT Condensed Extra Bold"/>
              </a:rPr>
              <a:t>tratariam de temas relacionados à área da educação infantil que, por </a:t>
            </a:r>
            <a:r>
              <a:rPr lang="pt-BR" sz="1800" dirty="0" smtClean="0">
                <a:cs typeface="Abadi MT Condensed Extra Bold"/>
              </a:rPr>
              <a:t>seu caráter incipiente,  ainda não </a:t>
            </a:r>
            <a:r>
              <a:rPr lang="pt-BR" sz="1800" dirty="0">
                <a:cs typeface="Abadi MT Condensed Extra Bold"/>
              </a:rPr>
              <a:t>estariam contemplados nas demais disciplinas acadêmicas. A equipe responsável pela organização desses seminários também seria multidisciplinar e de todos os departamentos</a:t>
            </a:r>
            <a:r>
              <a:rPr lang="pt-BR" sz="1800" dirty="0" smtClean="0">
                <a:cs typeface="Abadi MT Condensed Extra Bold"/>
              </a:rPr>
              <a:t>;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 startAt="6"/>
            </a:pPr>
            <a:r>
              <a:rPr lang="pt-BR" sz="1800" dirty="0" smtClean="0">
                <a:cs typeface="Abadi MT Condensed Extra Bold"/>
              </a:rPr>
              <a:t>Os conteúdos, que tradicionalmente são trabalhados </a:t>
            </a:r>
            <a:r>
              <a:rPr lang="pt-BR" sz="1800" dirty="0">
                <a:cs typeface="Abadi MT Condensed Extra Bold"/>
              </a:rPr>
              <a:t>nas disciplinas </a:t>
            </a:r>
            <a:r>
              <a:rPr lang="pt-BR" sz="1800" dirty="0" smtClean="0">
                <a:cs typeface="Abadi MT Condensed Extra Bold"/>
              </a:rPr>
              <a:t>de </a:t>
            </a:r>
            <a:r>
              <a:rPr lang="pt-BR" sz="1800" dirty="0">
                <a:cs typeface="Abadi MT Condensed Extra Bold"/>
              </a:rPr>
              <a:t>fundamentos da </a:t>
            </a:r>
            <a:r>
              <a:rPr lang="pt-BR" sz="1800" dirty="0" smtClean="0">
                <a:cs typeface="Abadi MT Condensed Extra Bold"/>
              </a:rPr>
              <a:t>educação, tais como Sociologia</a:t>
            </a:r>
            <a:r>
              <a:rPr lang="pt-BR" sz="1800" dirty="0">
                <a:cs typeface="Abadi MT Condensed Extra Bold"/>
              </a:rPr>
              <a:t>, </a:t>
            </a:r>
            <a:r>
              <a:rPr lang="pt-BR" sz="1800" dirty="0" smtClean="0">
                <a:cs typeface="Abadi MT Condensed Extra Bold"/>
              </a:rPr>
              <a:t>História</a:t>
            </a:r>
            <a:r>
              <a:rPr lang="pt-BR" sz="1800" dirty="0">
                <a:cs typeface="Abadi MT Condensed Extra Bold"/>
              </a:rPr>
              <a:t>, </a:t>
            </a:r>
            <a:r>
              <a:rPr lang="pt-BR" sz="1800" dirty="0" smtClean="0">
                <a:cs typeface="Abadi MT Condensed Extra Bold"/>
              </a:rPr>
              <a:t>Filosofia</a:t>
            </a:r>
            <a:r>
              <a:rPr lang="pt-BR" sz="1800" dirty="0">
                <a:cs typeface="Abadi MT Condensed Extra Bold"/>
              </a:rPr>
              <a:t>, </a:t>
            </a:r>
            <a:r>
              <a:rPr lang="pt-BR" sz="1800" dirty="0" smtClean="0">
                <a:cs typeface="Abadi MT Condensed Extra Bold"/>
              </a:rPr>
              <a:t>Política</a:t>
            </a:r>
            <a:r>
              <a:rPr lang="pt-BR" sz="1800" dirty="0">
                <a:cs typeface="Abadi MT Condensed Extra Bold"/>
              </a:rPr>
              <a:t>, </a:t>
            </a:r>
            <a:r>
              <a:rPr lang="pt-BR" sz="1800" dirty="0" smtClean="0">
                <a:cs typeface="Abadi MT Condensed Extra Bold"/>
              </a:rPr>
              <a:t>Psicologia estariam </a:t>
            </a:r>
            <a:r>
              <a:rPr lang="pt-BR" sz="1800" dirty="0">
                <a:cs typeface="Abadi MT Condensed Extra Bold"/>
              </a:rPr>
              <a:t>contemplados nas diferentes disciplinas</a:t>
            </a:r>
            <a:r>
              <a:rPr lang="pt-BR" sz="1800" dirty="0" smtClean="0">
                <a:cs typeface="Abadi MT Condensed Extra Bold"/>
              </a:rPr>
              <a:t>;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 startAt="6"/>
            </a:pPr>
            <a:r>
              <a:rPr lang="pt-BR" sz="1800" dirty="0" smtClean="0">
                <a:cs typeface="Abadi MT Condensed Extra Bold"/>
              </a:rPr>
              <a:t>Música</a:t>
            </a:r>
            <a:r>
              <a:rPr lang="pt-BR" sz="1800" dirty="0">
                <a:cs typeface="Abadi MT Condensed Extra Bold"/>
              </a:rPr>
              <a:t>, dança, linguagem corporal, teatro, artes visuais seriam trabalhadas em formato de oficinas, </a:t>
            </a:r>
            <a:r>
              <a:rPr lang="pt-BR" sz="1800" dirty="0" smtClean="0">
                <a:cs typeface="Abadi MT Condensed Extra Bold"/>
              </a:rPr>
              <a:t>tentando </a:t>
            </a:r>
            <a:r>
              <a:rPr lang="pt-BR" sz="1800" dirty="0">
                <a:cs typeface="Abadi MT Condensed Extra Bold"/>
              </a:rPr>
              <a:t>romper com a lógica disciplinar e dando mais ênfase à prática, à experimentação</a:t>
            </a:r>
            <a:r>
              <a:rPr lang="pt-BR" sz="1800" dirty="0" smtClean="0">
                <a:cs typeface="Abadi MT Condensed Extra Bold"/>
              </a:rPr>
              <a:t>;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 startAt="6"/>
            </a:pPr>
            <a:r>
              <a:rPr lang="pt-BR" sz="1800" dirty="0" smtClean="0">
                <a:cs typeface="Abadi MT Condensed Extra Bold"/>
              </a:rPr>
              <a:t>As </a:t>
            </a:r>
            <a:r>
              <a:rPr lang="pt-BR" sz="1800" dirty="0">
                <a:cs typeface="Abadi MT Condensed Extra Bold"/>
              </a:rPr>
              <a:t>disciplinas optativas teriam eixos pré-estabelecidos a serem definidos pelo colegiado do curso, </a:t>
            </a:r>
            <a:r>
              <a:rPr lang="pt-BR" sz="1800" dirty="0" smtClean="0">
                <a:cs typeface="Abadi MT Condensed Extra Bold"/>
              </a:rPr>
              <a:t>considerando </a:t>
            </a:r>
            <a:r>
              <a:rPr lang="pt-BR" sz="1800" dirty="0">
                <a:cs typeface="Abadi MT Condensed Extra Bold"/>
              </a:rPr>
              <a:t>as demandas dos respectivos contextos políticos, econômicos, sociais.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A54B5A2-D27D-4514-AAB6-D0F37E8B9D32}"/>
              </a:ext>
            </a:extLst>
          </p:cNvPr>
          <p:cNvSpPr/>
          <p:nvPr/>
        </p:nvSpPr>
        <p:spPr>
          <a:xfrm>
            <a:off x="12032" y="84224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29E3B3E-9848-46AA-9435-38C8A873A72A}"/>
              </a:ext>
            </a:extLst>
          </p:cNvPr>
          <p:cNvSpPr/>
          <p:nvPr/>
        </p:nvSpPr>
        <p:spPr>
          <a:xfrm>
            <a:off x="495902" y="305203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65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s-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4C100E"/>
              </a:clrFrom>
              <a:clrTo>
                <a:srgbClr val="4C10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0" y="152858"/>
            <a:ext cx="7573328" cy="5960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F85FF0B9-7B17-49A3-BCA8-DA1F7D15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359" y="188133"/>
            <a:ext cx="3780471" cy="6126048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lnSpc>
                <a:spcPct val="130000"/>
              </a:lnSpc>
              <a:buNone/>
            </a:pPr>
            <a:r>
              <a:rPr lang="pt-BR" sz="4000" dirty="0">
                <a:latin typeface="Abadi" panose="020B0604020104020204" pitchFamily="34" charset="0"/>
              </a:rPr>
              <a:t>“A vida inventa. A gente principia as coisas </a:t>
            </a:r>
            <a:r>
              <a:rPr lang="pt-BR" sz="4000" dirty="0" smtClean="0">
                <a:latin typeface="Abadi" panose="020B0604020104020204" pitchFamily="34" charset="0"/>
              </a:rPr>
              <a:t>no </a:t>
            </a:r>
            <a:r>
              <a:rPr lang="pt-BR" sz="4000" dirty="0">
                <a:latin typeface="Abadi" panose="020B0604020104020204" pitchFamily="34" charset="0"/>
              </a:rPr>
              <a:t>não saber por que, e desde aí perde o poder de continuação – porque a vida é mutirão de todos, por todos remexida e temperada”</a:t>
            </a:r>
            <a:r>
              <a:rPr lang="pt-BR" sz="4000" dirty="0" smtClean="0">
                <a:latin typeface="Abadi" panose="020B0604020104020204" pitchFamily="34" charset="0"/>
              </a:rPr>
              <a:t>. J.G.R.</a:t>
            </a:r>
            <a:endParaRPr lang="pt-BR" sz="4000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5" y="5996226"/>
            <a:ext cx="6656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pt-BR" sz="4000" i="1" dirty="0">
                <a:latin typeface="Abadi" panose="020B0604020104020204" pitchFamily="34" charset="0"/>
              </a:rPr>
              <a:t>Obrigada</a:t>
            </a:r>
            <a:r>
              <a:rPr lang="en-US" sz="4000" i="1" dirty="0">
                <a:latin typeface="Abadi" panose="020B0604020104020204" pitchFamily="34" charset="0"/>
              </a:rPr>
              <a:t> !</a:t>
            </a:r>
            <a:endParaRPr lang="pt-BR" sz="4000" i="1" dirty="0">
              <a:latin typeface="Abadi" panose="020B06040201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55499"/>
            <a:ext cx="463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</a:t>
            </a:r>
            <a:r>
              <a:rPr lang="en-US" sz="1400" dirty="0" err="1" smtClean="0"/>
              <a:t>Coleção</a:t>
            </a:r>
            <a:r>
              <a:rPr lang="en-US" sz="1400" dirty="0" smtClean="0"/>
              <a:t> </a:t>
            </a:r>
            <a:r>
              <a:rPr lang="en-US" sz="1400" dirty="0" err="1" smtClean="0"/>
              <a:t>Leitura</a:t>
            </a:r>
            <a:r>
              <a:rPr lang="en-US" sz="1400" dirty="0" smtClean="0"/>
              <a:t> e </a:t>
            </a:r>
            <a:r>
              <a:rPr lang="en-US" sz="1400" dirty="0" err="1" smtClean="0"/>
              <a:t>escrita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Educação</a:t>
            </a:r>
            <a:r>
              <a:rPr lang="en-US" sz="1400" dirty="0" smtClean="0"/>
              <a:t> </a:t>
            </a:r>
            <a:r>
              <a:rPr lang="en-US" sz="1400" dirty="0" err="1" smtClean="0"/>
              <a:t>Infantil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426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6FBA6F18-20C6-4B44-A9A5-96EA4568F30B}"/>
              </a:ext>
            </a:extLst>
          </p:cNvPr>
          <p:cNvSpPr/>
          <p:nvPr/>
        </p:nvSpPr>
        <p:spPr>
          <a:xfrm rot="5400000">
            <a:off x="9813551" y="6527741"/>
            <a:ext cx="457107" cy="203412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245A70D8-B8E3-4B68-B5FD-13D1157407ED}"/>
              </a:ext>
            </a:extLst>
          </p:cNvPr>
          <p:cNvSpPr/>
          <p:nvPr/>
        </p:nvSpPr>
        <p:spPr>
          <a:xfrm>
            <a:off x="10122366" y="6400184"/>
            <a:ext cx="2069634" cy="457816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6DA2F252-386A-4900-BA0E-0589F7548E4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graphicFrame>
        <p:nvGraphicFramePr>
          <p:cNvPr id="18" name="Espaço Reservado para Conteúdo 6">
            <a:extLst>
              <a:ext uri="{FF2B5EF4-FFF2-40B4-BE49-F238E27FC236}">
                <a16:creationId xmlns="" xmlns:a16="http://schemas.microsoft.com/office/drawing/2014/main" id="{CE53AB62-299D-443C-AE65-F08838F81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48938"/>
              </p:ext>
            </p:extLst>
          </p:nvPr>
        </p:nvGraphicFramePr>
        <p:xfrm>
          <a:off x="1545306" y="4351047"/>
          <a:ext cx="8897419" cy="1965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6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6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1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9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6254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       Ano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        Total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 </a:t>
                      </a:r>
                      <a:r>
                        <a:rPr lang="pt-BR" sz="2400" b="1" u="none" strike="noStrike" dirty="0" err="1">
                          <a:effectLst/>
                        </a:rPr>
                        <a:t>Ens.Fund</a:t>
                      </a:r>
                      <a:r>
                        <a:rPr lang="pt-BR" sz="2400" b="1" u="none" strike="noStrike" dirty="0">
                          <a:effectLst/>
                        </a:rPr>
                        <a:t>.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 Ens. Médio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 </a:t>
                      </a:r>
                      <a:r>
                        <a:rPr lang="pt-BR" sz="2400" b="1" u="none" strike="noStrike" dirty="0" err="1">
                          <a:effectLst/>
                        </a:rPr>
                        <a:t>Ens.Superior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2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2008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  353.193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  5.398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183.780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    164.015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6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2013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      474.591 </a:t>
                      </a:r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  3.144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186.553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    284.894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6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2017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  </a:t>
                      </a:r>
                      <a:r>
                        <a:rPr lang="pt-BR" sz="2400" b="1" u="none" strike="noStrike" dirty="0">
                          <a:effectLst/>
                        </a:rPr>
                        <a:t>593.960 </a:t>
                      </a:r>
                      <a:endParaRPr lang="pt-BR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      2.785 </a:t>
                      </a:r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    189.376 </a:t>
                      </a:r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        401.799 </a:t>
                      </a:r>
                      <a:endParaRPr lang="pt-B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tângulo 8">
            <a:extLst>
              <a:ext uri="{FF2B5EF4-FFF2-40B4-BE49-F238E27FC236}">
                <a16:creationId xmlns="" xmlns:a16="http://schemas.microsoft.com/office/drawing/2014/main" id="{22F2BF09-FBC7-48CB-866F-90B2D990B331}"/>
              </a:ext>
            </a:extLst>
          </p:cNvPr>
          <p:cNvSpPr/>
          <p:nvPr/>
        </p:nvSpPr>
        <p:spPr>
          <a:xfrm>
            <a:off x="199916" y="124730"/>
            <a:ext cx="11348233" cy="886479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Triângulo Retângulo 20">
            <a:extLst>
              <a:ext uri="{FF2B5EF4-FFF2-40B4-BE49-F238E27FC236}">
                <a16:creationId xmlns="" xmlns:a16="http://schemas.microsoft.com/office/drawing/2014/main" id="{496ABE9A-C695-49BE-9AE7-5A9FBFA886CE}"/>
              </a:ext>
            </a:extLst>
          </p:cNvPr>
          <p:cNvSpPr/>
          <p:nvPr/>
        </p:nvSpPr>
        <p:spPr>
          <a:xfrm rot="5400000">
            <a:off x="1187612" y="-844771"/>
            <a:ext cx="556070" cy="2462815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73A53E0E-9EA6-4CDA-A1CD-9630B9B6D4D8}"/>
              </a:ext>
            </a:extLst>
          </p:cNvPr>
          <p:cNvSpPr txBox="1"/>
          <p:nvPr/>
        </p:nvSpPr>
        <p:spPr>
          <a:xfrm>
            <a:off x="705590" y="103582"/>
            <a:ext cx="99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Brasil – Docentes da Educação Infantil</a:t>
            </a:r>
          </a:p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por grau de escolaridade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="" xmlns:a16="http://schemas.microsoft.com/office/drawing/2014/main" id="{FBAA5973-DD84-4D8E-8481-FD1A7A284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8" t="24914" r="18881" b="47454"/>
          <a:stretch/>
        </p:blipFill>
        <p:spPr>
          <a:xfrm>
            <a:off x="559969" y="1128792"/>
            <a:ext cx="10635386" cy="3325066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="" xmlns:a16="http://schemas.microsoft.com/office/drawing/2014/main" id="{0F510F0F-34A2-43EE-A5F3-409F321DE41D}"/>
              </a:ext>
            </a:extLst>
          </p:cNvPr>
          <p:cNvSpPr/>
          <p:nvPr/>
        </p:nvSpPr>
        <p:spPr>
          <a:xfrm>
            <a:off x="10118025" y="6488668"/>
            <a:ext cx="207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Fonte: INEP, 2017</a:t>
            </a:r>
          </a:p>
        </p:txBody>
      </p:sp>
    </p:spTree>
    <p:extLst>
      <p:ext uri="{BB962C8B-B14F-4D97-AF65-F5344CB8AC3E}">
        <p14:creationId xmlns:p14="http://schemas.microsoft.com/office/powerpoint/2010/main" val="99921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>
            <a:extLst>
              <a:ext uri="{FF2B5EF4-FFF2-40B4-BE49-F238E27FC236}">
                <a16:creationId xmlns="" xmlns:a16="http://schemas.microsoft.com/office/drawing/2014/main" id="{A9CCE72A-85DC-4683-B7CC-7D3E987C4936}"/>
              </a:ext>
            </a:extLst>
          </p:cNvPr>
          <p:cNvSpPr/>
          <p:nvPr/>
        </p:nvSpPr>
        <p:spPr>
          <a:xfrm>
            <a:off x="1229501" y="192281"/>
            <a:ext cx="9836018" cy="1388386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riângulo Retângulo 4">
            <a:extLst>
              <a:ext uri="{FF2B5EF4-FFF2-40B4-BE49-F238E27FC236}">
                <a16:creationId xmlns="" xmlns:a16="http://schemas.microsoft.com/office/drawing/2014/main" id="{DB071521-45C2-4083-8C3D-51BB46F15DDD}"/>
              </a:ext>
            </a:extLst>
          </p:cNvPr>
          <p:cNvSpPr/>
          <p:nvPr/>
        </p:nvSpPr>
        <p:spPr>
          <a:xfrm rot="5400000">
            <a:off x="3075543" y="-1626334"/>
            <a:ext cx="556070" cy="4214072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CFA9D37-B746-46C3-8F95-1BBC2230CAF1}"/>
              </a:ext>
            </a:extLst>
          </p:cNvPr>
          <p:cNvSpPr txBox="1"/>
          <p:nvPr/>
        </p:nvSpPr>
        <p:spPr>
          <a:xfrm>
            <a:off x="1422939" y="244681"/>
            <a:ext cx="9137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Brasil – Docentes da Educação Infantil</a:t>
            </a:r>
          </a:p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por grau de </a:t>
            </a:r>
            <a:r>
              <a:rPr lang="pt-BR" sz="2800" dirty="0" smtClean="0">
                <a:solidFill>
                  <a:srgbClr val="000000"/>
                </a:solidFill>
                <a:latin typeface="Abadi" panose="020B0604020104020204" pitchFamily="34" charset="0"/>
              </a:rPr>
              <a:t>escolaridade (porcentagem)</a:t>
            </a:r>
            <a:endParaRPr lang="pt-BR" sz="28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2526B3F6-FCE1-44AA-BF3B-C31FB384A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9" t="26656" r="20282" b="12964"/>
          <a:stretch/>
        </p:blipFill>
        <p:spPr>
          <a:xfrm>
            <a:off x="2343339" y="2105535"/>
            <a:ext cx="7505321" cy="413886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C4430339-D5C0-424C-BEF6-238565185A7B}"/>
              </a:ext>
            </a:extLst>
          </p:cNvPr>
          <p:cNvSpPr/>
          <p:nvPr/>
        </p:nvSpPr>
        <p:spPr>
          <a:xfrm rot="5400000">
            <a:off x="8542747" y="2012333"/>
            <a:ext cx="457107" cy="203412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6EC0EFC4-7B57-4457-B5D5-0D9AC775047C}"/>
              </a:ext>
            </a:extLst>
          </p:cNvPr>
          <p:cNvSpPr/>
          <p:nvPr/>
        </p:nvSpPr>
        <p:spPr>
          <a:xfrm>
            <a:off x="8816013" y="1884773"/>
            <a:ext cx="1032647" cy="457816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FF961B67-229D-4F2B-B5F9-886CD9BCC588}"/>
              </a:ext>
            </a:extLst>
          </p:cNvPr>
          <p:cNvSpPr/>
          <p:nvPr/>
        </p:nvSpPr>
        <p:spPr>
          <a:xfrm>
            <a:off x="8669594" y="1843925"/>
            <a:ext cx="1176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000000"/>
                </a:solidFill>
                <a:latin typeface="Abadi" panose="020B0604020104020204" pitchFamily="34" charset="0"/>
              </a:rPr>
              <a:t>2017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D26BC9C0-28EF-44B5-B27E-BECD4166CCB9}"/>
              </a:ext>
            </a:extLst>
          </p:cNvPr>
          <p:cNvSpPr/>
          <p:nvPr/>
        </p:nvSpPr>
        <p:spPr>
          <a:xfrm rot="5400000">
            <a:off x="1607867" y="2012333"/>
            <a:ext cx="457107" cy="203412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E98D8392-3C74-4089-B24F-5EB6FE57149B}"/>
              </a:ext>
            </a:extLst>
          </p:cNvPr>
          <p:cNvSpPr/>
          <p:nvPr/>
        </p:nvSpPr>
        <p:spPr>
          <a:xfrm>
            <a:off x="1881133" y="1884773"/>
            <a:ext cx="1032647" cy="457816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F682ED09-3102-4D42-B332-FF34C13A5F08}"/>
              </a:ext>
            </a:extLst>
          </p:cNvPr>
          <p:cNvSpPr/>
          <p:nvPr/>
        </p:nvSpPr>
        <p:spPr>
          <a:xfrm>
            <a:off x="1734714" y="1843925"/>
            <a:ext cx="1176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000000"/>
                </a:solidFill>
                <a:latin typeface="Abadi" panose="020B0604020104020204" pitchFamily="3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63013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>
            <a:extLst>
              <a:ext uri="{FF2B5EF4-FFF2-40B4-BE49-F238E27FC236}">
                <a16:creationId xmlns="" xmlns:a16="http://schemas.microsoft.com/office/drawing/2014/main" id="{CC8299DA-D18B-4592-8483-372CBA9A245B}"/>
              </a:ext>
            </a:extLst>
          </p:cNvPr>
          <p:cNvSpPr/>
          <p:nvPr/>
        </p:nvSpPr>
        <p:spPr>
          <a:xfrm>
            <a:off x="8027" y="2620935"/>
            <a:ext cx="10273854" cy="2107556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8162957" y="8057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riângulo Retângulo 4">
            <a:extLst>
              <a:ext uri="{FF2B5EF4-FFF2-40B4-BE49-F238E27FC236}">
                <a16:creationId xmlns="" xmlns:a16="http://schemas.microsoft.com/office/drawing/2014/main" id="{CAEEE921-1CB4-4057-8B81-C7E8E24F58A9}"/>
              </a:ext>
            </a:extLst>
          </p:cNvPr>
          <p:cNvSpPr/>
          <p:nvPr/>
        </p:nvSpPr>
        <p:spPr>
          <a:xfrm rot="5400000">
            <a:off x="1166866" y="1503753"/>
            <a:ext cx="817918" cy="3128834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F63A8A3A-10F8-428A-867B-C0A577DEDD6B}"/>
              </a:ext>
            </a:extLst>
          </p:cNvPr>
          <p:cNvSpPr/>
          <p:nvPr/>
        </p:nvSpPr>
        <p:spPr>
          <a:xfrm>
            <a:off x="12032" y="84224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8CD661D-3E56-4E55-BA4A-7DCE6DE2BBDA}"/>
              </a:ext>
            </a:extLst>
          </p:cNvPr>
          <p:cNvSpPr/>
          <p:nvPr/>
        </p:nvSpPr>
        <p:spPr>
          <a:xfrm>
            <a:off x="495902" y="305203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D0B80BE-6BBA-4119-B975-021AFC064E8A}"/>
              </a:ext>
            </a:extLst>
          </p:cNvPr>
          <p:cNvSpPr txBox="1"/>
          <p:nvPr/>
        </p:nvSpPr>
        <p:spPr>
          <a:xfrm>
            <a:off x="56153" y="2777330"/>
            <a:ext cx="8181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badi" panose="020B0604020104020204" pitchFamily="34" charset="0"/>
              </a:rPr>
              <a:t>Onde são </a:t>
            </a:r>
            <a:r>
              <a:rPr lang="pt-BR" sz="4000" dirty="0" smtClean="0">
                <a:latin typeface="Abadi" panose="020B0604020104020204" pitchFamily="34" charset="0"/>
              </a:rPr>
              <a:t>formadas </a:t>
            </a:r>
            <a:r>
              <a:rPr lang="pt-BR" sz="4000" dirty="0">
                <a:latin typeface="Abadi" panose="020B0604020104020204" pitchFamily="34" charset="0"/>
              </a:rPr>
              <a:t>a</a:t>
            </a:r>
            <a:r>
              <a:rPr lang="pt-BR" sz="4000" dirty="0" smtClean="0">
                <a:latin typeface="Abadi" panose="020B0604020104020204" pitchFamily="34" charset="0"/>
              </a:rPr>
              <a:t>s professoras </a:t>
            </a:r>
            <a:r>
              <a:rPr lang="pt-BR" sz="4000" dirty="0" smtClean="0">
                <a:latin typeface="Abadi" panose="020B0604020104020204" pitchFamily="34" charset="0"/>
              </a:rPr>
              <a:t>da </a:t>
            </a:r>
            <a:r>
              <a:rPr lang="pt-BR" sz="4000" dirty="0">
                <a:latin typeface="Abadi" panose="020B0604020104020204" pitchFamily="34" charset="0"/>
              </a:rPr>
              <a:t>Educação Infantil?</a:t>
            </a:r>
          </a:p>
        </p:txBody>
      </p:sp>
      <p:sp>
        <p:nvSpPr>
          <p:cNvPr id="9" name="Paralelogramo 8">
            <a:extLst>
              <a:ext uri="{FF2B5EF4-FFF2-40B4-BE49-F238E27FC236}">
                <a16:creationId xmlns="" xmlns:a16="http://schemas.microsoft.com/office/drawing/2014/main" id="{DCD6B28B-55F3-4D61-AD8A-A9973504376E}"/>
              </a:ext>
            </a:extLst>
          </p:cNvPr>
          <p:cNvSpPr/>
          <p:nvPr/>
        </p:nvSpPr>
        <p:spPr>
          <a:xfrm rot="4593627">
            <a:off x="9140856" y="3655462"/>
            <a:ext cx="2152096" cy="130615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Paralelogramo 9">
            <a:extLst>
              <a:ext uri="{FF2B5EF4-FFF2-40B4-BE49-F238E27FC236}">
                <a16:creationId xmlns="" xmlns:a16="http://schemas.microsoft.com/office/drawing/2014/main" id="{83D253E5-2C4F-40B3-B690-F9667EF310D2}"/>
              </a:ext>
            </a:extLst>
          </p:cNvPr>
          <p:cNvSpPr/>
          <p:nvPr/>
        </p:nvSpPr>
        <p:spPr>
          <a:xfrm rot="4593627">
            <a:off x="9700742" y="3329111"/>
            <a:ext cx="1629514" cy="104400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Paralelogramo 10">
            <a:extLst>
              <a:ext uri="{FF2B5EF4-FFF2-40B4-BE49-F238E27FC236}">
                <a16:creationId xmlns="" xmlns:a16="http://schemas.microsoft.com/office/drawing/2014/main" id="{84DF0D9F-89C5-4227-AEFA-B468B82FFFD1}"/>
              </a:ext>
            </a:extLst>
          </p:cNvPr>
          <p:cNvSpPr/>
          <p:nvPr/>
        </p:nvSpPr>
        <p:spPr>
          <a:xfrm rot="4593627">
            <a:off x="9291893" y="3624077"/>
            <a:ext cx="2064717" cy="72868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Paralelogramo 11">
            <a:extLst>
              <a:ext uri="{FF2B5EF4-FFF2-40B4-BE49-F238E27FC236}">
                <a16:creationId xmlns="" xmlns:a16="http://schemas.microsoft.com/office/drawing/2014/main" id="{360C402F-67CA-4D5B-901B-4A717E039BDB}"/>
              </a:ext>
            </a:extLst>
          </p:cNvPr>
          <p:cNvSpPr/>
          <p:nvPr/>
        </p:nvSpPr>
        <p:spPr>
          <a:xfrm rot="4593627">
            <a:off x="9529192" y="3453056"/>
            <a:ext cx="2060812" cy="202262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Paralelogramo 12">
            <a:extLst>
              <a:ext uri="{FF2B5EF4-FFF2-40B4-BE49-F238E27FC236}">
                <a16:creationId xmlns="" xmlns:a16="http://schemas.microsoft.com/office/drawing/2014/main" id="{5BB3E929-02C2-4C11-88DA-8433DF9BD2BC}"/>
              </a:ext>
            </a:extLst>
          </p:cNvPr>
          <p:cNvSpPr/>
          <p:nvPr/>
        </p:nvSpPr>
        <p:spPr>
          <a:xfrm rot="4593627">
            <a:off x="9860172" y="3335730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Paralelogramo 13">
            <a:extLst>
              <a:ext uri="{FF2B5EF4-FFF2-40B4-BE49-F238E27FC236}">
                <a16:creationId xmlns="" xmlns:a16="http://schemas.microsoft.com/office/drawing/2014/main" id="{0C684B34-F715-484E-9BDF-7EF958640F5C}"/>
              </a:ext>
            </a:extLst>
          </p:cNvPr>
          <p:cNvSpPr/>
          <p:nvPr/>
        </p:nvSpPr>
        <p:spPr>
          <a:xfrm rot="4593627">
            <a:off x="9846476" y="3477174"/>
            <a:ext cx="1957763" cy="112902"/>
          </a:xfrm>
          <a:prstGeom prst="parallelogram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Paralelogramo 14">
            <a:extLst>
              <a:ext uri="{FF2B5EF4-FFF2-40B4-BE49-F238E27FC236}">
                <a16:creationId xmlns="" xmlns:a16="http://schemas.microsoft.com/office/drawing/2014/main" id="{01C87CA3-F2F1-456F-A39B-4AA9840C1C60}"/>
              </a:ext>
            </a:extLst>
          </p:cNvPr>
          <p:cNvSpPr/>
          <p:nvPr/>
        </p:nvSpPr>
        <p:spPr>
          <a:xfrm rot="4593627">
            <a:off x="10053919" y="3294606"/>
            <a:ext cx="1629514" cy="104400"/>
          </a:xfrm>
          <a:prstGeom prst="parallelogram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4ECE06C9-FF14-4C01-9CD6-292F1630EFA9}"/>
              </a:ext>
            </a:extLst>
          </p:cNvPr>
          <p:cNvSpPr/>
          <p:nvPr/>
        </p:nvSpPr>
        <p:spPr>
          <a:xfrm>
            <a:off x="9400005" y="6506179"/>
            <a:ext cx="2777490" cy="20574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8037C7D5-CD7F-48A6-9920-236F26BD5BE5}"/>
              </a:ext>
            </a:extLst>
          </p:cNvPr>
          <p:cNvSpPr/>
          <p:nvPr/>
        </p:nvSpPr>
        <p:spPr>
          <a:xfrm>
            <a:off x="7045131" y="6276778"/>
            <a:ext cx="4671060" cy="205741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18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643B1A2-7791-4CE8-8B4A-2641AB559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9" t="25076" r="17894" b="25076"/>
          <a:stretch/>
        </p:blipFill>
        <p:spPr>
          <a:xfrm>
            <a:off x="1258302" y="1595962"/>
            <a:ext cx="10336887" cy="4579837"/>
          </a:xfrm>
          <a:prstGeom prst="rect">
            <a:avLst/>
          </a:prstGeom>
        </p:spPr>
      </p:pic>
      <p:sp>
        <p:nvSpPr>
          <p:cNvPr id="5" name="Retângulo 8">
            <a:extLst>
              <a:ext uri="{FF2B5EF4-FFF2-40B4-BE49-F238E27FC236}">
                <a16:creationId xmlns="" xmlns:a16="http://schemas.microsoft.com/office/drawing/2014/main" id="{E7B36594-42F0-47CA-BAA4-7419B6B5D7DF}"/>
              </a:ext>
            </a:extLst>
          </p:cNvPr>
          <p:cNvSpPr/>
          <p:nvPr/>
        </p:nvSpPr>
        <p:spPr>
          <a:xfrm>
            <a:off x="2731286" y="221943"/>
            <a:ext cx="6724032" cy="1071826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>
            <a:extLst>
              <a:ext uri="{FF2B5EF4-FFF2-40B4-BE49-F238E27FC236}">
                <a16:creationId xmlns="" xmlns:a16="http://schemas.microsoft.com/office/drawing/2014/main" id="{970C31AB-59AD-4428-9456-5D1EA52F8D0C}"/>
              </a:ext>
            </a:extLst>
          </p:cNvPr>
          <p:cNvSpPr/>
          <p:nvPr/>
        </p:nvSpPr>
        <p:spPr>
          <a:xfrm rot="5400000">
            <a:off x="3690055" y="-726646"/>
            <a:ext cx="556070" cy="2462815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79755F4-A45E-45F7-8020-98E4CD9C1A61}"/>
              </a:ext>
            </a:extLst>
          </p:cNvPr>
          <p:cNvSpPr txBox="1"/>
          <p:nvPr/>
        </p:nvSpPr>
        <p:spPr>
          <a:xfrm>
            <a:off x="2876042" y="563081"/>
            <a:ext cx="643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Pedagogia – Concluintes 2016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42767ED7-83B7-493D-A4E1-A54F0044E284}"/>
              </a:ext>
            </a:extLst>
          </p:cNvPr>
          <p:cNvSpPr/>
          <p:nvPr/>
        </p:nvSpPr>
        <p:spPr>
          <a:xfrm rot="5400000">
            <a:off x="7518159" y="6527741"/>
            <a:ext cx="457107" cy="203412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FD89B070-0B73-4043-968F-EBE72E09F91B}"/>
              </a:ext>
            </a:extLst>
          </p:cNvPr>
          <p:cNvSpPr/>
          <p:nvPr/>
        </p:nvSpPr>
        <p:spPr>
          <a:xfrm>
            <a:off x="7761485" y="6420004"/>
            <a:ext cx="4430515" cy="437995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7EFEE6D0-5B8B-4902-BBF1-50671BC9C9C2}"/>
              </a:ext>
            </a:extLst>
          </p:cNvPr>
          <p:cNvSpPr/>
          <p:nvPr/>
        </p:nvSpPr>
        <p:spPr>
          <a:xfrm>
            <a:off x="7871597" y="6398417"/>
            <a:ext cx="4320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Fonte: INEP/</a:t>
            </a:r>
            <a:r>
              <a:rPr lang="en-US" sz="1600" dirty="0" err="1">
                <a:solidFill>
                  <a:srgbClr val="000000"/>
                </a:solidFill>
                <a:latin typeface="Abadi" panose="020B0604020104020204" pitchFamily="34" charset="0"/>
              </a:rPr>
              <a:t>Censo</a:t>
            </a:r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badi" panose="020B0604020104020204" pitchFamily="34" charset="0"/>
              </a:rPr>
              <a:t>Educação</a:t>
            </a:r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 Superior</a:t>
            </a:r>
          </a:p>
        </p:txBody>
      </p:sp>
    </p:spTree>
    <p:extLst>
      <p:ext uri="{BB962C8B-B14F-4D97-AF65-F5344CB8AC3E}">
        <p14:creationId xmlns:p14="http://schemas.microsoft.com/office/powerpoint/2010/main" val="24525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B104E44-3583-46B7-A985-B57D5167BC08}"/>
              </a:ext>
            </a:extLst>
          </p:cNvPr>
          <p:cNvSpPr/>
          <p:nvPr/>
        </p:nvSpPr>
        <p:spPr>
          <a:xfrm rot="5400000">
            <a:off x="8160427" y="6645432"/>
            <a:ext cx="249861" cy="175277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00FEA9F-5582-4593-A819-0E844CD4195F}"/>
              </a:ext>
            </a:extLst>
          </p:cNvPr>
          <p:cNvSpPr/>
          <p:nvPr/>
        </p:nvSpPr>
        <p:spPr>
          <a:xfrm>
            <a:off x="8405336" y="6596380"/>
            <a:ext cx="3786664" cy="261620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385618A1-1816-49B1-845B-7703F4972B1E}"/>
              </a:ext>
            </a:extLst>
          </p:cNvPr>
          <p:cNvSpPr/>
          <p:nvPr/>
        </p:nvSpPr>
        <p:spPr>
          <a:xfrm>
            <a:off x="8083274" y="6519446"/>
            <a:ext cx="4108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Fonte: INEP/</a:t>
            </a:r>
            <a:r>
              <a:rPr lang="en-US" sz="1600" dirty="0" err="1">
                <a:solidFill>
                  <a:srgbClr val="000000"/>
                </a:solidFill>
                <a:latin typeface="Abadi" panose="020B0604020104020204" pitchFamily="34" charset="0"/>
              </a:rPr>
              <a:t>Censo</a:t>
            </a:r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badi" panose="020B0604020104020204" pitchFamily="34" charset="0"/>
              </a:rPr>
              <a:t>Educação</a:t>
            </a:r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 Superior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="" xmlns:a16="http://schemas.microsoft.com/office/drawing/2014/main" id="{E30253C6-F905-47FF-B8C8-E69DFCF0E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75249"/>
              </p:ext>
            </p:extLst>
          </p:nvPr>
        </p:nvGraphicFramePr>
        <p:xfrm>
          <a:off x="1317101" y="4715477"/>
          <a:ext cx="9031546" cy="186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3" imgW="6413500" imgH="1397000" progId="Word.Document.12">
                  <p:link updateAutomatic="1"/>
                </p:oleObj>
              </mc:Choice>
              <mc:Fallback>
                <p:oleObj name="Document" r:id="rId3" imgW="6413500" imgH="1397000" progId="Word.Document.12">
                  <p:link updateAutomatic="1"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101" y="4715477"/>
                        <a:ext cx="9031546" cy="186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2E02E5F3-521E-49B3-804F-0A86E3312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12134" r="3627" b="10269"/>
          <a:stretch/>
        </p:blipFill>
        <p:spPr bwMode="auto">
          <a:xfrm>
            <a:off x="2709982" y="1049245"/>
            <a:ext cx="6978316" cy="32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2F2704F-6829-4C37-971E-71F99549DC95}"/>
              </a:ext>
            </a:extLst>
          </p:cNvPr>
          <p:cNvSpPr/>
          <p:nvPr/>
        </p:nvSpPr>
        <p:spPr>
          <a:xfrm>
            <a:off x="626277" y="139635"/>
            <a:ext cx="6724032" cy="1071826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riângulo Retângulo 9">
            <a:extLst>
              <a:ext uri="{FF2B5EF4-FFF2-40B4-BE49-F238E27FC236}">
                <a16:creationId xmlns="" xmlns:a16="http://schemas.microsoft.com/office/drawing/2014/main" id="{61E52294-F7E4-41E5-9444-8714E5FA2D6E}"/>
              </a:ext>
            </a:extLst>
          </p:cNvPr>
          <p:cNvSpPr/>
          <p:nvPr/>
        </p:nvSpPr>
        <p:spPr>
          <a:xfrm rot="5400000">
            <a:off x="1585047" y="-820712"/>
            <a:ext cx="556070" cy="2462815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A7C3822-17D5-4E86-84CA-0103080863E0}"/>
              </a:ext>
            </a:extLst>
          </p:cNvPr>
          <p:cNvSpPr txBox="1"/>
          <p:nvPr/>
        </p:nvSpPr>
        <p:spPr>
          <a:xfrm>
            <a:off x="653435" y="210334"/>
            <a:ext cx="643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Pedagogia – Concluintes 2016</a:t>
            </a:r>
          </a:p>
        </p:txBody>
      </p:sp>
    </p:spTree>
    <p:extLst>
      <p:ext uri="{BB962C8B-B14F-4D97-AF65-F5344CB8AC3E}">
        <p14:creationId xmlns:p14="http://schemas.microsoft.com/office/powerpoint/2010/main" val="21035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0C3B15A-AB29-4ECD-B745-DCDCFFBCF9E0}"/>
              </a:ext>
            </a:extLst>
          </p:cNvPr>
          <p:cNvSpPr/>
          <p:nvPr/>
        </p:nvSpPr>
        <p:spPr>
          <a:xfrm rot="5400000">
            <a:off x="8176709" y="6384056"/>
            <a:ext cx="457107" cy="203412"/>
          </a:xfrm>
          <a:prstGeom prst="rect">
            <a:avLst/>
          </a:pr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8D837A1-6FCA-4949-8944-3D7574E971C4}"/>
              </a:ext>
            </a:extLst>
          </p:cNvPr>
          <p:cNvSpPr/>
          <p:nvPr/>
        </p:nvSpPr>
        <p:spPr>
          <a:xfrm>
            <a:off x="8196600" y="6256496"/>
            <a:ext cx="3979368" cy="601504"/>
          </a:xfrm>
          <a:prstGeom prst="rect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FF56BC0F-43E9-4D9B-84F7-D7B70210AEA6}"/>
              </a:ext>
            </a:extLst>
          </p:cNvPr>
          <p:cNvSpPr/>
          <p:nvPr/>
        </p:nvSpPr>
        <p:spPr>
          <a:xfrm>
            <a:off x="8373984" y="6292592"/>
            <a:ext cx="380198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Fonte: INEP/</a:t>
            </a:r>
            <a:r>
              <a:rPr lang="en-US" sz="1600" dirty="0" err="1">
                <a:solidFill>
                  <a:srgbClr val="000000"/>
                </a:solidFill>
                <a:latin typeface="Abadi" panose="020B0604020104020204" pitchFamily="34" charset="0"/>
              </a:rPr>
              <a:t>Censo</a:t>
            </a:r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badi" panose="020B0604020104020204" pitchFamily="34" charset="0"/>
              </a:rPr>
              <a:t>Educação</a:t>
            </a:r>
            <a:r>
              <a:rPr lang="en-US" sz="1600" dirty="0">
                <a:solidFill>
                  <a:srgbClr val="000000"/>
                </a:solidFill>
                <a:latin typeface="Abadi" panose="020B0604020104020204" pitchFamily="34" charset="0"/>
              </a:rPr>
              <a:t> Superior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3EFF0167-004F-4ED8-ADFB-CAEA2DEAF5CA}"/>
              </a:ext>
            </a:extLst>
          </p:cNvPr>
          <p:cNvSpPr/>
          <p:nvPr/>
        </p:nvSpPr>
        <p:spPr>
          <a:xfrm>
            <a:off x="2731286" y="221943"/>
            <a:ext cx="6724032" cy="1071826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Retângulo 9">
            <a:extLst>
              <a:ext uri="{FF2B5EF4-FFF2-40B4-BE49-F238E27FC236}">
                <a16:creationId xmlns="" xmlns:a16="http://schemas.microsoft.com/office/drawing/2014/main" id="{D4426522-C1A2-4198-B072-8210AC9D8F37}"/>
              </a:ext>
            </a:extLst>
          </p:cNvPr>
          <p:cNvSpPr/>
          <p:nvPr/>
        </p:nvSpPr>
        <p:spPr>
          <a:xfrm rot="5400000">
            <a:off x="3690055" y="-726646"/>
            <a:ext cx="556070" cy="2462815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4E3A7904-DAC7-4C74-BFAC-B1AB5237D94D}"/>
              </a:ext>
            </a:extLst>
          </p:cNvPr>
          <p:cNvSpPr txBox="1"/>
          <p:nvPr/>
        </p:nvSpPr>
        <p:spPr>
          <a:xfrm>
            <a:off x="2683161" y="496246"/>
            <a:ext cx="643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Pedagogia – Concluintes 2009 e 2016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9CC7BCEB-5E50-453C-A5DE-A81D4F307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31" t="22782" r="20065" b="32974"/>
          <a:stretch/>
        </p:blipFill>
        <p:spPr>
          <a:xfrm>
            <a:off x="1387660" y="1133534"/>
            <a:ext cx="8878668" cy="49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4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B245B42-8F53-42FE-8C25-2A7761887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9" t="33326" r="31415" b="16123"/>
          <a:stretch/>
        </p:blipFill>
        <p:spPr>
          <a:xfrm>
            <a:off x="3628524" y="1768641"/>
            <a:ext cx="4934952" cy="4119613"/>
          </a:xfrm>
          <a:prstGeom prst="rect">
            <a:avLst/>
          </a:prstGeom>
        </p:spPr>
      </p:pic>
      <p:sp>
        <p:nvSpPr>
          <p:cNvPr id="5" name="Retângulo 8">
            <a:extLst>
              <a:ext uri="{FF2B5EF4-FFF2-40B4-BE49-F238E27FC236}">
                <a16:creationId xmlns="" xmlns:a16="http://schemas.microsoft.com/office/drawing/2014/main" id="{82528436-7005-49E6-8DC6-324CA906D7DC}"/>
              </a:ext>
            </a:extLst>
          </p:cNvPr>
          <p:cNvSpPr/>
          <p:nvPr/>
        </p:nvSpPr>
        <p:spPr>
          <a:xfrm>
            <a:off x="2731286" y="221943"/>
            <a:ext cx="6724032" cy="1071826"/>
          </a:xfrm>
          <a:custGeom>
            <a:avLst/>
            <a:gdLst>
              <a:gd name="connsiteX0" fmla="*/ 0 w 8542422"/>
              <a:gd name="connsiteY0" fmla="*/ 0 h 1576548"/>
              <a:gd name="connsiteX1" fmla="*/ 8542422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89759 w 8542422"/>
              <a:gd name="connsiteY1" fmla="*/ 0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880686 w 8542422"/>
              <a:gd name="connsiteY1" fmla="*/ 12032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31152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62957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291191 w 8542422"/>
              <a:gd name="connsiteY1" fmla="*/ 8057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8107768 w 8542422"/>
              <a:gd name="connsiteY1" fmla="*/ 8058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  <a:gd name="connsiteX0" fmla="*/ 0 w 8542422"/>
              <a:gd name="connsiteY0" fmla="*/ 0 h 1576548"/>
              <a:gd name="connsiteX1" fmla="*/ 7970201 w 8542422"/>
              <a:gd name="connsiteY1" fmla="*/ 25755 h 1576548"/>
              <a:gd name="connsiteX2" fmla="*/ 8542422 w 8542422"/>
              <a:gd name="connsiteY2" fmla="*/ 1576548 h 1576548"/>
              <a:gd name="connsiteX3" fmla="*/ 0 w 8542422"/>
              <a:gd name="connsiteY3" fmla="*/ 1576548 h 1576548"/>
              <a:gd name="connsiteX4" fmla="*/ 0 w 8542422"/>
              <a:gd name="connsiteY4" fmla="*/ 0 h 15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2" h="1576548">
                <a:moveTo>
                  <a:pt x="0" y="0"/>
                </a:moveTo>
                <a:lnTo>
                  <a:pt x="7970201" y="25755"/>
                </a:lnTo>
                <a:lnTo>
                  <a:pt x="8542422" y="1576548"/>
                </a:lnTo>
                <a:lnTo>
                  <a:pt x="0" y="1576548"/>
                </a:lnTo>
                <a:lnTo>
                  <a:pt x="0" y="0"/>
                </a:lnTo>
                <a:close/>
              </a:path>
            </a:pathLst>
          </a:custGeom>
          <a:solidFill>
            <a:srgbClr val="01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>
            <a:extLst>
              <a:ext uri="{FF2B5EF4-FFF2-40B4-BE49-F238E27FC236}">
                <a16:creationId xmlns="" xmlns:a16="http://schemas.microsoft.com/office/drawing/2014/main" id="{D817277B-489A-4886-B687-FD04AFEBBBD7}"/>
              </a:ext>
            </a:extLst>
          </p:cNvPr>
          <p:cNvSpPr/>
          <p:nvPr/>
        </p:nvSpPr>
        <p:spPr>
          <a:xfrm rot="5400000">
            <a:off x="3690055" y="-726646"/>
            <a:ext cx="556070" cy="2462815"/>
          </a:xfrm>
          <a:prstGeom prst="rtTriangle">
            <a:avLst/>
          </a:prstGeom>
          <a:solidFill>
            <a:srgbClr val="01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5B7AFE3-A91C-40E3-A9D7-3C69B3544944}"/>
              </a:ext>
            </a:extLst>
          </p:cNvPr>
          <p:cNvSpPr txBox="1"/>
          <p:nvPr/>
        </p:nvSpPr>
        <p:spPr>
          <a:xfrm>
            <a:off x="2876042" y="514953"/>
            <a:ext cx="643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Abadi" panose="020B0604020104020204" pitchFamily="34" charset="0"/>
              </a:rPr>
              <a:t>Pedagogia – Concluintes 2016</a:t>
            </a:r>
          </a:p>
        </p:txBody>
      </p:sp>
    </p:spTree>
    <p:extLst>
      <p:ext uri="{BB962C8B-B14F-4D97-AF65-F5344CB8AC3E}">
        <p14:creationId xmlns:p14="http://schemas.microsoft.com/office/powerpoint/2010/main" val="2629127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1227</Words>
  <Application>Microsoft Macintosh PowerPoint</Application>
  <PresentationFormat>Custom</PresentationFormat>
  <Paragraphs>154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Tema do Office</vt:lpstr>
      <vt:lpstr>\\localhost\Users\monicabaptista\Documents\Mônica \FAE MAC 2018\FMEI\MIEIB\Encontro Nacional\Document3!OLE_LINK1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Lais Penna</dc:creator>
  <cp:lastModifiedBy>MONICA</cp:lastModifiedBy>
  <cp:revision>45</cp:revision>
  <dcterms:created xsi:type="dcterms:W3CDTF">2018-08-19T03:34:57Z</dcterms:created>
  <dcterms:modified xsi:type="dcterms:W3CDTF">2018-08-21T14:55:49Z</dcterms:modified>
</cp:coreProperties>
</file>